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756" r:id="rId1"/>
  </p:sldMasterIdLst>
  <p:notesMasterIdLst>
    <p:notesMasterId r:id="rId153"/>
  </p:notesMasterIdLst>
  <p:handoutMasterIdLst>
    <p:handoutMasterId r:id="rId154"/>
  </p:handoutMasterIdLst>
  <p:sldIdLst>
    <p:sldId id="256" r:id="rId2"/>
    <p:sldId id="337" r:id="rId3"/>
    <p:sldId id="258" r:id="rId4"/>
    <p:sldId id="340" r:id="rId5"/>
    <p:sldId id="312" r:id="rId6"/>
    <p:sldId id="363" r:id="rId7"/>
    <p:sldId id="375" r:id="rId8"/>
    <p:sldId id="321" r:id="rId9"/>
    <p:sldId id="259" r:id="rId10"/>
    <p:sldId id="387" r:id="rId11"/>
    <p:sldId id="388" r:id="rId12"/>
    <p:sldId id="390" r:id="rId13"/>
    <p:sldId id="323" r:id="rId14"/>
    <p:sldId id="386" r:id="rId15"/>
    <p:sldId id="324" r:id="rId16"/>
    <p:sldId id="382" r:id="rId17"/>
    <p:sldId id="361" r:id="rId18"/>
    <p:sldId id="381" r:id="rId19"/>
    <p:sldId id="391" r:id="rId20"/>
    <p:sldId id="362" r:id="rId21"/>
    <p:sldId id="378" r:id="rId22"/>
    <p:sldId id="379" r:id="rId23"/>
    <p:sldId id="380" r:id="rId24"/>
    <p:sldId id="383" r:id="rId25"/>
    <p:sldId id="384" r:id="rId26"/>
    <p:sldId id="385" r:id="rId27"/>
    <p:sldId id="392" r:id="rId28"/>
    <p:sldId id="395" r:id="rId29"/>
    <p:sldId id="396" r:id="rId30"/>
    <p:sldId id="405" r:id="rId31"/>
    <p:sldId id="435" r:id="rId32"/>
    <p:sldId id="406" r:id="rId33"/>
    <p:sldId id="407" r:id="rId34"/>
    <p:sldId id="413" r:id="rId35"/>
    <p:sldId id="414" r:id="rId36"/>
    <p:sldId id="394" r:id="rId37"/>
    <p:sldId id="428" r:id="rId38"/>
    <p:sldId id="429" r:id="rId39"/>
    <p:sldId id="430" r:id="rId40"/>
    <p:sldId id="436" r:id="rId41"/>
    <p:sldId id="431" r:id="rId42"/>
    <p:sldId id="432" r:id="rId43"/>
    <p:sldId id="459" r:id="rId44"/>
    <p:sldId id="460" r:id="rId45"/>
    <p:sldId id="402" r:id="rId46"/>
    <p:sldId id="401" r:id="rId47"/>
    <p:sldId id="424" r:id="rId48"/>
    <p:sldId id="423" r:id="rId49"/>
    <p:sldId id="409" r:id="rId50"/>
    <p:sldId id="410" r:id="rId51"/>
    <p:sldId id="426" r:id="rId52"/>
    <p:sldId id="427" r:id="rId53"/>
    <p:sldId id="411" r:id="rId54"/>
    <p:sldId id="412" r:id="rId55"/>
    <p:sldId id="433" r:id="rId56"/>
    <p:sldId id="322" r:id="rId57"/>
    <p:sldId id="261" r:id="rId58"/>
    <p:sldId id="397" r:id="rId59"/>
    <p:sldId id="262" r:id="rId60"/>
    <p:sldId id="260" r:id="rId61"/>
    <p:sldId id="398" r:id="rId62"/>
    <p:sldId id="264" r:id="rId63"/>
    <p:sldId id="265" r:id="rId64"/>
    <p:sldId id="315" r:id="rId65"/>
    <p:sldId id="316" r:id="rId66"/>
    <p:sldId id="318" r:id="rId67"/>
    <p:sldId id="317" r:id="rId68"/>
    <p:sldId id="319" r:id="rId69"/>
    <p:sldId id="335" r:id="rId70"/>
    <p:sldId id="343" r:id="rId71"/>
    <p:sldId id="266" r:id="rId72"/>
    <p:sldId id="334" r:id="rId73"/>
    <p:sldId id="450" r:id="rId74"/>
    <p:sldId id="267" r:id="rId75"/>
    <p:sldId id="338" r:id="rId76"/>
    <p:sldId id="336" r:id="rId77"/>
    <p:sldId id="268" r:id="rId78"/>
    <p:sldId id="339" r:id="rId79"/>
    <p:sldId id="283" r:id="rId80"/>
    <p:sldId id="347" r:id="rId81"/>
    <p:sldId id="284" r:id="rId82"/>
    <p:sldId id="285" r:id="rId83"/>
    <p:sldId id="286" r:id="rId84"/>
    <p:sldId id="348" r:id="rId85"/>
    <p:sldId id="415" r:id="rId86"/>
    <p:sldId id="416" r:id="rId87"/>
    <p:sldId id="451" r:id="rId88"/>
    <p:sldId id="350" r:id="rId89"/>
    <p:sldId id="358" r:id="rId90"/>
    <p:sldId id="355" r:id="rId91"/>
    <p:sldId id="356" r:id="rId92"/>
    <p:sldId id="454" r:id="rId93"/>
    <p:sldId id="357" r:id="rId94"/>
    <p:sldId id="455" r:id="rId95"/>
    <p:sldId id="270" r:id="rId96"/>
    <p:sldId id="359" r:id="rId97"/>
    <p:sldId id="452" r:id="rId98"/>
    <p:sldId id="349" r:id="rId99"/>
    <p:sldId id="456" r:id="rId100"/>
    <p:sldId id="458" r:id="rId101"/>
    <p:sldId id="457" r:id="rId102"/>
    <p:sldId id="421" r:id="rId103"/>
    <p:sldId id="367" r:id="rId104"/>
    <p:sldId id="320" r:id="rId105"/>
    <p:sldId id="368" r:id="rId106"/>
    <p:sldId id="366" r:id="rId107"/>
    <p:sldId id="369" r:id="rId108"/>
    <p:sldId id="370" r:id="rId109"/>
    <p:sldId id="434" r:id="rId110"/>
    <p:sldId id="453" r:id="rId111"/>
    <p:sldId id="287" r:id="rId112"/>
    <p:sldId id="289" r:id="rId113"/>
    <p:sldId id="290" r:id="rId114"/>
    <p:sldId id="364" r:id="rId115"/>
    <p:sldId id="291" r:id="rId116"/>
    <p:sldId id="422" r:id="rId117"/>
    <p:sldId id="292" r:id="rId118"/>
    <p:sldId id="419" r:id="rId119"/>
    <p:sldId id="420" r:id="rId120"/>
    <p:sldId id="314" r:id="rId121"/>
    <p:sldId id="417" r:id="rId122"/>
    <p:sldId id="330" r:id="rId123"/>
    <p:sldId id="418" r:id="rId124"/>
    <p:sldId id="365" r:id="rId125"/>
    <p:sldId id="293" r:id="rId126"/>
    <p:sldId id="295" r:id="rId127"/>
    <p:sldId id="328" r:id="rId128"/>
    <p:sldId id="294" r:id="rId129"/>
    <p:sldId id="296" r:id="rId130"/>
    <p:sldId id="332" r:id="rId131"/>
    <p:sldId id="297" r:id="rId132"/>
    <p:sldId id="442" r:id="rId133"/>
    <p:sldId id="437" r:id="rId134"/>
    <p:sldId id="408" r:id="rId135"/>
    <p:sldId id="438" r:id="rId136"/>
    <p:sldId id="439" r:id="rId137"/>
    <p:sldId id="440" r:id="rId138"/>
    <p:sldId id="329" r:id="rId139"/>
    <p:sldId id="326" r:id="rId140"/>
    <p:sldId id="333" r:id="rId141"/>
    <p:sldId id="327" r:id="rId142"/>
    <p:sldId id="443" r:id="rId143"/>
    <p:sldId id="444" r:id="rId144"/>
    <p:sldId id="445" r:id="rId145"/>
    <p:sldId id="446" r:id="rId146"/>
    <p:sldId id="447" r:id="rId147"/>
    <p:sldId id="448" r:id="rId148"/>
    <p:sldId id="449" r:id="rId149"/>
    <p:sldId id="310" r:id="rId150"/>
    <p:sldId id="311" r:id="rId151"/>
    <p:sldId id="263" r:id="rId152"/>
  </p:sldIdLst>
  <p:sldSz cx="9144000" cy="5143500" type="screen16x9"/>
  <p:notesSz cx="7315200" cy="9601200"/>
  <p:embeddedFontLst>
    <p:embeddedFont>
      <p:font typeface="Arial Narrow" panose="020B0606020202030204" pitchFamily="34" charset="0"/>
      <p:regular r:id="rId155"/>
      <p:bold r:id="rId156"/>
      <p:italic r:id="rId157"/>
      <p:boldItalic r:id="rId158"/>
    </p:embeddedFont>
    <p:embeddedFont>
      <p:font typeface="Lucida Handwriting" panose="03010101010101010101" pitchFamily="66" charset="0"/>
      <p:regular r:id="rId159"/>
    </p:embeddedFont>
    <p:embeddedFont>
      <p:font typeface="Verdana" panose="020B0604030504040204" pitchFamily="34" charset="0"/>
      <p:regular r:id="rId160"/>
      <p:bold r:id="rId161"/>
      <p:italic r:id="rId162"/>
      <p:boldItalic r:id="rId163"/>
    </p:embeddedFont>
    <p:embeddedFont>
      <p:font typeface="Calibri" panose="020F0502020204030204" pitchFamily="34" charset="0"/>
      <p:regular r:id="rId164"/>
      <p:bold r:id="rId165"/>
      <p:italic r:id="rId166"/>
      <p:boldItalic r:id="rId167"/>
    </p:embeddedFont>
    <p:embeddedFont>
      <p:font typeface="Wingdings 2" panose="05020102010507070707" pitchFamily="18" charset="2"/>
      <p:regular r:id="rId168"/>
    </p:embeddedFont>
    <p:embeddedFont>
      <p:font typeface="Wingdings 3" panose="05040102010807070707" pitchFamily="18" charset="2"/>
      <p:regular r:id="rId169"/>
    </p:embeddedFont>
    <p:embeddedFont>
      <p:font typeface="Cambria Math" panose="02040503050406030204" pitchFamily="18" charset="0"/>
      <p:regular r:id="rId170"/>
    </p:embeddedFont>
    <p:embeddedFont>
      <p:font typeface="Lucida Sans Unicode" panose="020B0602030504020204" pitchFamily="34" charset="0"/>
      <p:regular r:id="rId171"/>
    </p:embeddedFont>
  </p:embeddedFontLst>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90895" autoAdjust="0"/>
  </p:normalViewPr>
  <p:slideViewPr>
    <p:cSldViewPr showGuides="1">
      <p:cViewPr varScale="1">
        <p:scale>
          <a:sx n="116" d="100"/>
          <a:sy n="116" d="100"/>
        </p:scale>
        <p:origin x="384" y="72"/>
      </p:cViewPr>
      <p:guideLst>
        <p:guide orient="horz" pos="1620"/>
        <p:guide pos="2880"/>
      </p:guideLst>
    </p:cSldViewPr>
  </p:slideViewPr>
  <p:outlineViewPr>
    <p:cViewPr>
      <p:scale>
        <a:sx n="33" d="100"/>
        <a:sy n="33" d="100"/>
      </p:scale>
      <p:origin x="0" y="36605"/>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handoutMaster" Target="handoutMasters/handoutMaster1.xml"/><Relationship Id="rId159" Type="http://schemas.openxmlformats.org/officeDocument/2006/relationships/font" Target="fonts/font5.fntdata"/><Relationship Id="rId175" Type="http://schemas.openxmlformats.org/officeDocument/2006/relationships/tableStyles" Target="tableStyles.xml"/><Relationship Id="rId170" Type="http://schemas.openxmlformats.org/officeDocument/2006/relationships/font" Target="fonts/font16.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font" Target="fonts/font6.fntdata"/><Relationship Id="rId165"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font" Target="fonts/font1.fntdata"/><Relationship Id="rId171" Type="http://schemas.openxmlformats.org/officeDocument/2006/relationships/font" Target="fonts/font17.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7.fntdata"/><Relationship Id="rId16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font" Target="fonts/font2.fntdata"/><Relationship Id="rId164" Type="http://schemas.openxmlformats.org/officeDocument/2006/relationships/font" Target="fonts/font10.fntdata"/><Relationship Id="rId169"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8F6C5-C5B1-4E85-B5D7-88992F9F0A09}"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s-MX"/>
        </a:p>
      </dgm:t>
    </dgm:pt>
    <dgm:pt modelId="{6BDDB700-CC42-4ED0-951F-26B2B99E6BD4}">
      <dgm:prSet phldrT="[Texto]"/>
      <dgm:spPr/>
      <dgm:t>
        <a:bodyPr/>
        <a:lstStyle/>
        <a:p>
          <a:r>
            <a:rPr lang="es-MX" dirty="0" smtClean="0"/>
            <a:t>Función</a:t>
          </a:r>
          <a:endParaRPr lang="es-MX" dirty="0"/>
        </a:p>
      </dgm:t>
    </dgm:pt>
    <dgm:pt modelId="{69DF0D33-F815-462F-BA91-07186FC1D662}" type="parTrans" cxnId="{3DE8E7AD-09F2-45A0-8CB1-FD92C05F954C}">
      <dgm:prSet/>
      <dgm:spPr/>
      <dgm:t>
        <a:bodyPr/>
        <a:lstStyle/>
        <a:p>
          <a:endParaRPr lang="es-MX"/>
        </a:p>
      </dgm:t>
    </dgm:pt>
    <dgm:pt modelId="{B01E40A5-BFD4-4A44-ACBF-CF3CA68CF37B}" type="sibTrans" cxnId="{3DE8E7AD-09F2-45A0-8CB1-FD92C05F954C}">
      <dgm:prSet/>
      <dgm:spPr/>
      <dgm:t>
        <a:bodyPr/>
        <a:lstStyle/>
        <a:p>
          <a:endParaRPr lang="es-MX"/>
        </a:p>
      </dgm:t>
    </dgm:pt>
    <dgm:pt modelId="{76860AB4-95BA-475F-8D2B-FBCC84BB4C1B}">
      <dgm:prSet phldrT="[Texto]"/>
      <dgm:spPr/>
      <dgm:t>
        <a:bodyPr/>
        <a:lstStyle/>
        <a:p>
          <a:r>
            <a:rPr lang="es-MX" dirty="0" smtClean="0"/>
            <a:t>Función en general</a:t>
          </a:r>
          <a:endParaRPr lang="es-MX" dirty="0"/>
        </a:p>
      </dgm:t>
    </dgm:pt>
    <dgm:pt modelId="{F2D67BF1-6DD5-4B47-8D07-55F244A22EF8}" type="parTrans" cxnId="{153F5E5E-6F94-4FE1-8F12-CC45E1576AC0}">
      <dgm:prSet/>
      <dgm:spPr/>
      <dgm:t>
        <a:bodyPr/>
        <a:lstStyle/>
        <a:p>
          <a:endParaRPr lang="es-MX"/>
        </a:p>
      </dgm:t>
    </dgm:pt>
    <dgm:pt modelId="{AB4A7091-2830-4761-B561-356FC5708238}" type="sibTrans" cxnId="{153F5E5E-6F94-4FE1-8F12-CC45E1576AC0}">
      <dgm:prSet/>
      <dgm:spPr/>
      <dgm:t>
        <a:bodyPr/>
        <a:lstStyle/>
        <a:p>
          <a:endParaRPr lang="es-MX"/>
        </a:p>
      </dgm:t>
    </dgm:pt>
    <dgm:pt modelId="{5A92DE8E-CEB1-4252-979B-8D1C3BDE81B5}">
      <dgm:prSet phldrT="[Texto]"/>
      <dgm:spPr/>
      <dgm:t>
        <a:bodyPr/>
        <a:lstStyle/>
        <a:p>
          <a:r>
            <a:rPr lang="es-MX" dirty="0" smtClean="0"/>
            <a:t>Función de conjuntos</a:t>
          </a:r>
          <a:endParaRPr lang="es-MX" dirty="0"/>
        </a:p>
      </dgm:t>
    </dgm:pt>
    <dgm:pt modelId="{65A183F5-D3F8-4DBF-9B4C-820DF5F4FC28}" type="parTrans" cxnId="{CB204302-B067-472A-8138-8A2595A079C6}">
      <dgm:prSet/>
      <dgm:spPr/>
      <dgm:t>
        <a:bodyPr/>
        <a:lstStyle/>
        <a:p>
          <a:endParaRPr lang="es-MX"/>
        </a:p>
      </dgm:t>
    </dgm:pt>
    <dgm:pt modelId="{7A66BD7A-6AC5-4C69-BF78-01066718DE1B}" type="sibTrans" cxnId="{CB204302-B067-472A-8138-8A2595A079C6}">
      <dgm:prSet/>
      <dgm:spPr/>
      <dgm:t>
        <a:bodyPr/>
        <a:lstStyle/>
        <a:p>
          <a:endParaRPr lang="es-MX"/>
        </a:p>
      </dgm:t>
    </dgm:pt>
    <dgm:pt modelId="{07C15070-C19B-4D37-BED3-419C1E5A8C19}">
      <dgm:prSet phldrT="[Texto]"/>
      <dgm:spPr/>
      <dgm:t>
        <a:bodyPr/>
        <a:lstStyle/>
        <a:p>
          <a:r>
            <a:rPr lang="es-MX" dirty="0" smtClean="0"/>
            <a:t>Axiomas</a:t>
          </a:r>
          <a:endParaRPr lang="es-MX" dirty="0"/>
        </a:p>
      </dgm:t>
    </dgm:pt>
    <dgm:pt modelId="{99DE22E3-8C4B-484E-989D-F042E3AEB5D5}" type="parTrans" cxnId="{5F35C3A8-24CC-437E-80AF-8AB9D4A1121C}">
      <dgm:prSet/>
      <dgm:spPr/>
      <dgm:t>
        <a:bodyPr/>
        <a:lstStyle/>
        <a:p>
          <a:endParaRPr lang="es-MX"/>
        </a:p>
      </dgm:t>
    </dgm:pt>
    <dgm:pt modelId="{FE43C7F4-86CD-47FF-9AC9-377A6A7A7C75}" type="sibTrans" cxnId="{5F35C3A8-24CC-437E-80AF-8AB9D4A1121C}">
      <dgm:prSet/>
      <dgm:spPr/>
      <dgm:t>
        <a:bodyPr/>
        <a:lstStyle/>
        <a:p>
          <a:endParaRPr lang="es-MX"/>
        </a:p>
      </dgm:t>
    </dgm:pt>
    <dgm:pt modelId="{BBD35EAA-A2AB-4077-A3F6-C88EB721F6FE}">
      <dgm:prSet phldrT="[Texto]"/>
      <dgm:spPr/>
      <dgm:t>
        <a:bodyPr/>
        <a:lstStyle/>
        <a:p>
          <a:r>
            <a:rPr lang="es-MX" dirty="0" smtClean="0"/>
            <a:t>Axioma en general</a:t>
          </a:r>
          <a:endParaRPr lang="es-MX" dirty="0"/>
        </a:p>
      </dgm:t>
    </dgm:pt>
    <dgm:pt modelId="{432E0B90-A5BA-4D9E-AB72-839BFAA0F544}" type="parTrans" cxnId="{49F4E8F2-B133-4A24-A25F-67D59148C947}">
      <dgm:prSet/>
      <dgm:spPr/>
      <dgm:t>
        <a:bodyPr/>
        <a:lstStyle/>
        <a:p>
          <a:endParaRPr lang="es-MX"/>
        </a:p>
      </dgm:t>
    </dgm:pt>
    <dgm:pt modelId="{07A2E537-870C-4AA4-AE68-F8D2E32E10AE}" type="sibTrans" cxnId="{49F4E8F2-B133-4A24-A25F-67D59148C947}">
      <dgm:prSet/>
      <dgm:spPr/>
      <dgm:t>
        <a:bodyPr/>
        <a:lstStyle/>
        <a:p>
          <a:endParaRPr lang="es-MX"/>
        </a:p>
      </dgm:t>
    </dgm:pt>
    <dgm:pt modelId="{72853CD2-E079-40DB-820F-947143713FDC}">
      <dgm:prSet phldrT="[Texto]"/>
      <dgm:spPr/>
      <dgm:t>
        <a:bodyPr/>
        <a:lstStyle/>
        <a:p>
          <a:r>
            <a:rPr lang="es-MX" dirty="0" smtClean="0"/>
            <a:t>Axiomas de la probabilidad</a:t>
          </a:r>
          <a:endParaRPr lang="es-MX" dirty="0"/>
        </a:p>
      </dgm:t>
    </dgm:pt>
    <dgm:pt modelId="{ED393414-32B6-4CB2-B433-1E0A61663F4E}" type="parTrans" cxnId="{DE43FD17-1CBC-4E0C-A97B-DE6AD180C99C}">
      <dgm:prSet/>
      <dgm:spPr/>
      <dgm:t>
        <a:bodyPr/>
        <a:lstStyle/>
        <a:p>
          <a:endParaRPr lang="es-MX"/>
        </a:p>
      </dgm:t>
    </dgm:pt>
    <dgm:pt modelId="{E261E410-04A3-467D-9D3E-90C7231EE7E2}" type="sibTrans" cxnId="{DE43FD17-1CBC-4E0C-A97B-DE6AD180C99C}">
      <dgm:prSet/>
      <dgm:spPr/>
      <dgm:t>
        <a:bodyPr/>
        <a:lstStyle/>
        <a:p>
          <a:endParaRPr lang="es-MX"/>
        </a:p>
      </dgm:t>
    </dgm:pt>
    <dgm:pt modelId="{D0044893-09F8-46C6-8BE3-C9DB1E612C6F}">
      <dgm:prSet phldrT="[Texto]"/>
      <dgm:spPr/>
      <dgm:t>
        <a:bodyPr/>
        <a:lstStyle/>
        <a:p>
          <a:r>
            <a:rPr lang="es-MX" dirty="0" smtClean="0"/>
            <a:t>Función de probabilidad</a:t>
          </a:r>
          <a:endParaRPr lang="es-MX" dirty="0"/>
        </a:p>
      </dgm:t>
    </dgm:pt>
    <dgm:pt modelId="{5CD5D9D0-AAA4-492E-8F99-1C905CC27510}" type="parTrans" cxnId="{276E1BFA-600D-462D-86F1-A70A791D2FC6}">
      <dgm:prSet/>
      <dgm:spPr/>
      <dgm:t>
        <a:bodyPr/>
        <a:lstStyle/>
        <a:p>
          <a:endParaRPr lang="es-MX"/>
        </a:p>
      </dgm:t>
    </dgm:pt>
    <dgm:pt modelId="{5B75D2AF-26F4-475A-85A9-99B1892643FF}" type="sibTrans" cxnId="{276E1BFA-600D-462D-86F1-A70A791D2FC6}">
      <dgm:prSet/>
      <dgm:spPr/>
      <dgm:t>
        <a:bodyPr/>
        <a:lstStyle/>
        <a:p>
          <a:endParaRPr lang="es-MX"/>
        </a:p>
      </dgm:t>
    </dgm:pt>
    <dgm:pt modelId="{91D55CC9-0068-49D4-9FE1-7A797D27CEED}">
      <dgm:prSet phldrT="[Texto]"/>
      <dgm:spPr/>
      <dgm:t>
        <a:bodyPr/>
        <a:lstStyle/>
        <a:p>
          <a:r>
            <a:rPr lang="es-MX" dirty="0" smtClean="0"/>
            <a:t>Aplicación</a:t>
          </a:r>
          <a:endParaRPr lang="es-MX" dirty="0"/>
        </a:p>
      </dgm:t>
    </dgm:pt>
    <dgm:pt modelId="{62BA550E-B92F-47A9-A836-86A60290A2DB}" type="parTrans" cxnId="{CAB6B45C-9C11-44D5-986D-44E376DE49EF}">
      <dgm:prSet/>
      <dgm:spPr/>
      <dgm:t>
        <a:bodyPr/>
        <a:lstStyle/>
        <a:p>
          <a:endParaRPr lang="es-MX"/>
        </a:p>
      </dgm:t>
    </dgm:pt>
    <dgm:pt modelId="{9DED4277-17E0-42D5-9937-6669110A2EF2}" type="sibTrans" cxnId="{CAB6B45C-9C11-44D5-986D-44E376DE49EF}">
      <dgm:prSet/>
      <dgm:spPr/>
      <dgm:t>
        <a:bodyPr/>
        <a:lstStyle/>
        <a:p>
          <a:endParaRPr lang="es-MX"/>
        </a:p>
      </dgm:t>
    </dgm:pt>
    <dgm:pt modelId="{44977E8C-8A5C-4856-A5EF-8CA6CE07EBAC}">
      <dgm:prSet phldrT="[Texto]"/>
      <dgm:spPr/>
      <dgm:t>
        <a:bodyPr/>
        <a:lstStyle/>
        <a:p>
          <a:r>
            <a:rPr lang="es-MX" dirty="0" smtClean="0"/>
            <a:t>Aplicaciones</a:t>
          </a:r>
          <a:endParaRPr lang="es-MX" dirty="0"/>
        </a:p>
      </dgm:t>
    </dgm:pt>
    <dgm:pt modelId="{4A954F7E-CAEC-4791-B33A-E3680A4EC4E1}" type="parTrans" cxnId="{D1CBC5EE-1869-4F21-9D70-DCD4D03C1036}">
      <dgm:prSet/>
      <dgm:spPr/>
      <dgm:t>
        <a:bodyPr/>
        <a:lstStyle/>
        <a:p>
          <a:endParaRPr lang="es-MX"/>
        </a:p>
      </dgm:t>
    </dgm:pt>
    <dgm:pt modelId="{57543DD8-BC69-4272-93D2-7167D37ED2F2}" type="sibTrans" cxnId="{D1CBC5EE-1869-4F21-9D70-DCD4D03C1036}">
      <dgm:prSet/>
      <dgm:spPr/>
      <dgm:t>
        <a:bodyPr/>
        <a:lstStyle/>
        <a:p>
          <a:endParaRPr lang="es-MX"/>
        </a:p>
      </dgm:t>
    </dgm:pt>
    <dgm:pt modelId="{03D15137-8B11-4E80-AB8B-53EAFD996E23}">
      <dgm:prSet phldrT="[Texto]"/>
      <dgm:spPr/>
      <dgm:t>
        <a:bodyPr/>
        <a:lstStyle/>
        <a:p>
          <a:r>
            <a:rPr lang="es-MX" dirty="0" smtClean="0"/>
            <a:t>Ejemplos</a:t>
          </a:r>
          <a:endParaRPr lang="es-MX" dirty="0"/>
        </a:p>
      </dgm:t>
    </dgm:pt>
    <dgm:pt modelId="{BEAC8896-9892-4BFD-A910-8084333C7114}" type="parTrans" cxnId="{E316BDF4-9BD3-4572-B95F-6937F85DCDFE}">
      <dgm:prSet/>
      <dgm:spPr/>
      <dgm:t>
        <a:bodyPr/>
        <a:lstStyle/>
        <a:p>
          <a:endParaRPr lang="es-MX"/>
        </a:p>
      </dgm:t>
    </dgm:pt>
    <dgm:pt modelId="{CE27F77D-A3BD-4AB4-946E-16380654F1A0}" type="sibTrans" cxnId="{E316BDF4-9BD3-4572-B95F-6937F85DCDFE}">
      <dgm:prSet/>
      <dgm:spPr/>
      <dgm:t>
        <a:bodyPr/>
        <a:lstStyle/>
        <a:p>
          <a:endParaRPr lang="es-MX"/>
        </a:p>
      </dgm:t>
    </dgm:pt>
    <dgm:pt modelId="{7D99881E-D192-49CF-A744-0DEEA4E3E10D}" type="pres">
      <dgm:prSet presAssocID="{D8E8F6C5-C5B1-4E85-B5D7-88992F9F0A09}" presName="Name0" presStyleCnt="0">
        <dgm:presLayoutVars>
          <dgm:dir/>
          <dgm:animLvl val="lvl"/>
          <dgm:resizeHandles val="exact"/>
        </dgm:presLayoutVars>
      </dgm:prSet>
      <dgm:spPr/>
      <dgm:t>
        <a:bodyPr/>
        <a:lstStyle/>
        <a:p>
          <a:endParaRPr lang="es-MX"/>
        </a:p>
      </dgm:t>
    </dgm:pt>
    <dgm:pt modelId="{A0C67B42-F28F-412B-884E-5ADFB8A9E5FA}" type="pres">
      <dgm:prSet presAssocID="{6BDDB700-CC42-4ED0-951F-26B2B99E6BD4}" presName="vertFlow" presStyleCnt="0"/>
      <dgm:spPr/>
    </dgm:pt>
    <dgm:pt modelId="{0BA16867-2371-408B-82E0-EC6026B78E5C}" type="pres">
      <dgm:prSet presAssocID="{6BDDB700-CC42-4ED0-951F-26B2B99E6BD4}" presName="header" presStyleLbl="node1" presStyleIdx="0" presStyleCnt="3"/>
      <dgm:spPr/>
      <dgm:t>
        <a:bodyPr/>
        <a:lstStyle/>
        <a:p>
          <a:endParaRPr lang="es-MX"/>
        </a:p>
      </dgm:t>
    </dgm:pt>
    <dgm:pt modelId="{0BFC30CE-7AF9-4DAA-8370-2EC98FAE09B9}" type="pres">
      <dgm:prSet presAssocID="{F2D67BF1-6DD5-4B47-8D07-55F244A22EF8}" presName="parTrans" presStyleLbl="sibTrans2D1" presStyleIdx="0" presStyleCnt="7"/>
      <dgm:spPr/>
      <dgm:t>
        <a:bodyPr/>
        <a:lstStyle/>
        <a:p>
          <a:endParaRPr lang="es-MX"/>
        </a:p>
      </dgm:t>
    </dgm:pt>
    <dgm:pt modelId="{53505866-BCE4-4225-8F1C-54C57B8B202A}" type="pres">
      <dgm:prSet presAssocID="{76860AB4-95BA-475F-8D2B-FBCC84BB4C1B}" presName="child" presStyleLbl="alignAccFollowNode1" presStyleIdx="0" presStyleCnt="7">
        <dgm:presLayoutVars>
          <dgm:chMax val="0"/>
          <dgm:bulletEnabled val="1"/>
        </dgm:presLayoutVars>
      </dgm:prSet>
      <dgm:spPr/>
      <dgm:t>
        <a:bodyPr/>
        <a:lstStyle/>
        <a:p>
          <a:endParaRPr lang="es-MX"/>
        </a:p>
      </dgm:t>
    </dgm:pt>
    <dgm:pt modelId="{5C5EA86B-20B9-4DEE-95B6-299E8B1DD347}" type="pres">
      <dgm:prSet presAssocID="{AB4A7091-2830-4761-B561-356FC5708238}" presName="sibTrans" presStyleLbl="sibTrans2D1" presStyleIdx="1" presStyleCnt="7"/>
      <dgm:spPr/>
      <dgm:t>
        <a:bodyPr/>
        <a:lstStyle/>
        <a:p>
          <a:endParaRPr lang="es-MX"/>
        </a:p>
      </dgm:t>
    </dgm:pt>
    <dgm:pt modelId="{F524EC35-CBB0-4803-B094-5276A7DF8493}" type="pres">
      <dgm:prSet presAssocID="{5A92DE8E-CEB1-4252-979B-8D1C3BDE81B5}" presName="child" presStyleLbl="alignAccFollowNode1" presStyleIdx="1" presStyleCnt="7">
        <dgm:presLayoutVars>
          <dgm:chMax val="0"/>
          <dgm:bulletEnabled val="1"/>
        </dgm:presLayoutVars>
      </dgm:prSet>
      <dgm:spPr/>
      <dgm:t>
        <a:bodyPr/>
        <a:lstStyle/>
        <a:p>
          <a:endParaRPr lang="es-MX"/>
        </a:p>
      </dgm:t>
    </dgm:pt>
    <dgm:pt modelId="{DFA97C43-0179-4446-A231-74A1ECA443E4}" type="pres">
      <dgm:prSet presAssocID="{7A66BD7A-6AC5-4C69-BF78-01066718DE1B}" presName="sibTrans" presStyleLbl="sibTrans2D1" presStyleIdx="2" presStyleCnt="7"/>
      <dgm:spPr/>
      <dgm:t>
        <a:bodyPr/>
        <a:lstStyle/>
        <a:p>
          <a:endParaRPr lang="es-MX"/>
        </a:p>
      </dgm:t>
    </dgm:pt>
    <dgm:pt modelId="{068FEFF0-9FEE-49D3-B3AA-C8ECF2DEA9B5}" type="pres">
      <dgm:prSet presAssocID="{D0044893-09F8-46C6-8BE3-C9DB1E612C6F}" presName="child" presStyleLbl="alignAccFollowNode1" presStyleIdx="2" presStyleCnt="7">
        <dgm:presLayoutVars>
          <dgm:chMax val="0"/>
          <dgm:bulletEnabled val="1"/>
        </dgm:presLayoutVars>
      </dgm:prSet>
      <dgm:spPr/>
      <dgm:t>
        <a:bodyPr/>
        <a:lstStyle/>
        <a:p>
          <a:endParaRPr lang="es-MX"/>
        </a:p>
      </dgm:t>
    </dgm:pt>
    <dgm:pt modelId="{12FE36F4-DC5A-42A3-88A8-0B1954DE6E26}" type="pres">
      <dgm:prSet presAssocID="{6BDDB700-CC42-4ED0-951F-26B2B99E6BD4}" presName="hSp" presStyleCnt="0"/>
      <dgm:spPr/>
    </dgm:pt>
    <dgm:pt modelId="{A4F06474-BF8D-4400-898B-DDF73EFC727C}" type="pres">
      <dgm:prSet presAssocID="{07C15070-C19B-4D37-BED3-419C1E5A8C19}" presName="vertFlow" presStyleCnt="0"/>
      <dgm:spPr/>
    </dgm:pt>
    <dgm:pt modelId="{7FDFBFD3-2936-43DE-9531-DE3F270B76D4}" type="pres">
      <dgm:prSet presAssocID="{07C15070-C19B-4D37-BED3-419C1E5A8C19}" presName="header" presStyleLbl="node1" presStyleIdx="1" presStyleCnt="3"/>
      <dgm:spPr/>
      <dgm:t>
        <a:bodyPr/>
        <a:lstStyle/>
        <a:p>
          <a:endParaRPr lang="es-MX"/>
        </a:p>
      </dgm:t>
    </dgm:pt>
    <dgm:pt modelId="{3815553F-7D5F-4825-BF67-224C527EF167}" type="pres">
      <dgm:prSet presAssocID="{432E0B90-A5BA-4D9E-AB72-839BFAA0F544}" presName="parTrans" presStyleLbl="sibTrans2D1" presStyleIdx="3" presStyleCnt="7"/>
      <dgm:spPr/>
      <dgm:t>
        <a:bodyPr/>
        <a:lstStyle/>
        <a:p>
          <a:endParaRPr lang="es-MX"/>
        </a:p>
      </dgm:t>
    </dgm:pt>
    <dgm:pt modelId="{C73F5714-0B59-498A-9D6B-D416F1AEA3F0}" type="pres">
      <dgm:prSet presAssocID="{BBD35EAA-A2AB-4077-A3F6-C88EB721F6FE}" presName="child" presStyleLbl="alignAccFollowNode1" presStyleIdx="3" presStyleCnt="7">
        <dgm:presLayoutVars>
          <dgm:chMax val="0"/>
          <dgm:bulletEnabled val="1"/>
        </dgm:presLayoutVars>
      </dgm:prSet>
      <dgm:spPr/>
      <dgm:t>
        <a:bodyPr/>
        <a:lstStyle/>
        <a:p>
          <a:endParaRPr lang="es-MX"/>
        </a:p>
      </dgm:t>
    </dgm:pt>
    <dgm:pt modelId="{E05B9A19-B338-4B36-8F2B-BB983D3CEF50}" type="pres">
      <dgm:prSet presAssocID="{07A2E537-870C-4AA4-AE68-F8D2E32E10AE}" presName="sibTrans" presStyleLbl="sibTrans2D1" presStyleIdx="4" presStyleCnt="7"/>
      <dgm:spPr/>
      <dgm:t>
        <a:bodyPr/>
        <a:lstStyle/>
        <a:p>
          <a:endParaRPr lang="es-MX"/>
        </a:p>
      </dgm:t>
    </dgm:pt>
    <dgm:pt modelId="{612CD272-CF0D-416F-B072-99AEB38A5105}" type="pres">
      <dgm:prSet presAssocID="{72853CD2-E079-40DB-820F-947143713FDC}" presName="child" presStyleLbl="alignAccFollowNode1" presStyleIdx="4" presStyleCnt="7">
        <dgm:presLayoutVars>
          <dgm:chMax val="0"/>
          <dgm:bulletEnabled val="1"/>
        </dgm:presLayoutVars>
      </dgm:prSet>
      <dgm:spPr/>
      <dgm:t>
        <a:bodyPr/>
        <a:lstStyle/>
        <a:p>
          <a:endParaRPr lang="es-MX"/>
        </a:p>
      </dgm:t>
    </dgm:pt>
    <dgm:pt modelId="{30778C59-B20F-446D-878B-2D9997665C9B}" type="pres">
      <dgm:prSet presAssocID="{07C15070-C19B-4D37-BED3-419C1E5A8C19}" presName="hSp" presStyleCnt="0"/>
      <dgm:spPr/>
    </dgm:pt>
    <dgm:pt modelId="{36078AFF-A238-4720-B8F3-35E9C59E26FA}" type="pres">
      <dgm:prSet presAssocID="{91D55CC9-0068-49D4-9FE1-7A797D27CEED}" presName="vertFlow" presStyleCnt="0"/>
      <dgm:spPr/>
    </dgm:pt>
    <dgm:pt modelId="{32771BF2-E044-4893-86A1-9AE5EA370566}" type="pres">
      <dgm:prSet presAssocID="{91D55CC9-0068-49D4-9FE1-7A797D27CEED}" presName="header" presStyleLbl="node1" presStyleIdx="2" presStyleCnt="3"/>
      <dgm:spPr/>
      <dgm:t>
        <a:bodyPr/>
        <a:lstStyle/>
        <a:p>
          <a:endParaRPr lang="es-MX"/>
        </a:p>
      </dgm:t>
    </dgm:pt>
    <dgm:pt modelId="{44591DE1-C7F5-439D-B9BB-B9FF20E905DD}" type="pres">
      <dgm:prSet presAssocID="{4A954F7E-CAEC-4791-B33A-E3680A4EC4E1}" presName="parTrans" presStyleLbl="sibTrans2D1" presStyleIdx="5" presStyleCnt="7"/>
      <dgm:spPr/>
      <dgm:t>
        <a:bodyPr/>
        <a:lstStyle/>
        <a:p>
          <a:endParaRPr lang="es-MX"/>
        </a:p>
      </dgm:t>
    </dgm:pt>
    <dgm:pt modelId="{6339C2E8-3360-4023-B3BF-AF3990D07796}" type="pres">
      <dgm:prSet presAssocID="{44977E8C-8A5C-4856-A5EF-8CA6CE07EBAC}" presName="child" presStyleLbl="alignAccFollowNode1" presStyleIdx="5" presStyleCnt="7">
        <dgm:presLayoutVars>
          <dgm:chMax val="0"/>
          <dgm:bulletEnabled val="1"/>
        </dgm:presLayoutVars>
      </dgm:prSet>
      <dgm:spPr/>
      <dgm:t>
        <a:bodyPr/>
        <a:lstStyle/>
        <a:p>
          <a:endParaRPr lang="es-MX"/>
        </a:p>
      </dgm:t>
    </dgm:pt>
    <dgm:pt modelId="{02EFF2EE-45A8-4638-BF38-AB4917DED480}" type="pres">
      <dgm:prSet presAssocID="{57543DD8-BC69-4272-93D2-7167D37ED2F2}" presName="sibTrans" presStyleLbl="sibTrans2D1" presStyleIdx="6" presStyleCnt="7"/>
      <dgm:spPr/>
      <dgm:t>
        <a:bodyPr/>
        <a:lstStyle/>
        <a:p>
          <a:endParaRPr lang="es-MX"/>
        </a:p>
      </dgm:t>
    </dgm:pt>
    <dgm:pt modelId="{D866A062-96AA-4281-81A0-D7FF46399896}" type="pres">
      <dgm:prSet presAssocID="{03D15137-8B11-4E80-AB8B-53EAFD996E23}" presName="child" presStyleLbl="alignAccFollowNode1" presStyleIdx="6" presStyleCnt="7">
        <dgm:presLayoutVars>
          <dgm:chMax val="0"/>
          <dgm:bulletEnabled val="1"/>
        </dgm:presLayoutVars>
      </dgm:prSet>
      <dgm:spPr/>
      <dgm:t>
        <a:bodyPr/>
        <a:lstStyle/>
        <a:p>
          <a:endParaRPr lang="es-MX"/>
        </a:p>
      </dgm:t>
    </dgm:pt>
  </dgm:ptLst>
  <dgm:cxnLst>
    <dgm:cxn modelId="{CAB6B45C-9C11-44D5-986D-44E376DE49EF}" srcId="{D8E8F6C5-C5B1-4E85-B5D7-88992F9F0A09}" destId="{91D55CC9-0068-49D4-9FE1-7A797D27CEED}" srcOrd="2" destOrd="0" parTransId="{62BA550E-B92F-47A9-A836-86A60290A2DB}" sibTransId="{9DED4277-17E0-42D5-9937-6669110A2EF2}"/>
    <dgm:cxn modelId="{180CFEDA-67E6-461A-A039-7C91693DBD39}" type="presOf" srcId="{72853CD2-E079-40DB-820F-947143713FDC}" destId="{612CD272-CF0D-416F-B072-99AEB38A5105}" srcOrd="0" destOrd="0" presId="urn:microsoft.com/office/officeart/2005/8/layout/lProcess1"/>
    <dgm:cxn modelId="{4F3CC459-94A6-4FEF-845D-7870109700D1}" type="presOf" srcId="{BBD35EAA-A2AB-4077-A3F6-C88EB721F6FE}" destId="{C73F5714-0B59-498A-9D6B-D416F1AEA3F0}" srcOrd="0" destOrd="0" presId="urn:microsoft.com/office/officeart/2005/8/layout/lProcess1"/>
    <dgm:cxn modelId="{153F5E5E-6F94-4FE1-8F12-CC45E1576AC0}" srcId="{6BDDB700-CC42-4ED0-951F-26B2B99E6BD4}" destId="{76860AB4-95BA-475F-8D2B-FBCC84BB4C1B}" srcOrd="0" destOrd="0" parTransId="{F2D67BF1-6DD5-4B47-8D07-55F244A22EF8}" sibTransId="{AB4A7091-2830-4761-B561-356FC5708238}"/>
    <dgm:cxn modelId="{DE804A25-EECC-4E53-84FA-D500A12F6E6E}" type="presOf" srcId="{4A954F7E-CAEC-4791-B33A-E3680A4EC4E1}" destId="{44591DE1-C7F5-439D-B9BB-B9FF20E905DD}" srcOrd="0" destOrd="0" presId="urn:microsoft.com/office/officeart/2005/8/layout/lProcess1"/>
    <dgm:cxn modelId="{B37BA19E-1A34-4ABA-A9BD-ACF1BE4B39FD}" type="presOf" srcId="{6BDDB700-CC42-4ED0-951F-26B2B99E6BD4}" destId="{0BA16867-2371-408B-82E0-EC6026B78E5C}" srcOrd="0" destOrd="0" presId="urn:microsoft.com/office/officeart/2005/8/layout/lProcess1"/>
    <dgm:cxn modelId="{E316BDF4-9BD3-4572-B95F-6937F85DCDFE}" srcId="{91D55CC9-0068-49D4-9FE1-7A797D27CEED}" destId="{03D15137-8B11-4E80-AB8B-53EAFD996E23}" srcOrd="1" destOrd="0" parTransId="{BEAC8896-9892-4BFD-A910-8084333C7114}" sibTransId="{CE27F77D-A3BD-4AB4-946E-16380654F1A0}"/>
    <dgm:cxn modelId="{5F35C3A8-24CC-437E-80AF-8AB9D4A1121C}" srcId="{D8E8F6C5-C5B1-4E85-B5D7-88992F9F0A09}" destId="{07C15070-C19B-4D37-BED3-419C1E5A8C19}" srcOrd="1" destOrd="0" parTransId="{99DE22E3-8C4B-484E-989D-F042E3AEB5D5}" sibTransId="{FE43C7F4-86CD-47FF-9AC9-377A6A7A7C75}"/>
    <dgm:cxn modelId="{95038160-6768-42FF-ACA8-9D507FAD8045}" type="presOf" srcId="{07A2E537-870C-4AA4-AE68-F8D2E32E10AE}" destId="{E05B9A19-B338-4B36-8F2B-BB983D3CEF50}" srcOrd="0" destOrd="0" presId="urn:microsoft.com/office/officeart/2005/8/layout/lProcess1"/>
    <dgm:cxn modelId="{5DF95562-7D61-45D5-B5C6-D131AACE8375}" type="presOf" srcId="{D0044893-09F8-46C6-8BE3-C9DB1E612C6F}" destId="{068FEFF0-9FEE-49D3-B3AA-C8ECF2DEA9B5}" srcOrd="0" destOrd="0" presId="urn:microsoft.com/office/officeart/2005/8/layout/lProcess1"/>
    <dgm:cxn modelId="{276E1BFA-600D-462D-86F1-A70A791D2FC6}" srcId="{6BDDB700-CC42-4ED0-951F-26B2B99E6BD4}" destId="{D0044893-09F8-46C6-8BE3-C9DB1E612C6F}" srcOrd="2" destOrd="0" parTransId="{5CD5D9D0-AAA4-492E-8F99-1C905CC27510}" sibTransId="{5B75D2AF-26F4-475A-85A9-99B1892643FF}"/>
    <dgm:cxn modelId="{35CC50DA-76D0-45E0-8D1F-23BBD319A592}" type="presOf" srcId="{03D15137-8B11-4E80-AB8B-53EAFD996E23}" destId="{D866A062-96AA-4281-81A0-D7FF46399896}" srcOrd="0" destOrd="0" presId="urn:microsoft.com/office/officeart/2005/8/layout/lProcess1"/>
    <dgm:cxn modelId="{E17FD5A2-A49C-4BC5-AB47-5C188C7898D9}" type="presOf" srcId="{44977E8C-8A5C-4856-A5EF-8CA6CE07EBAC}" destId="{6339C2E8-3360-4023-B3BF-AF3990D07796}" srcOrd="0" destOrd="0" presId="urn:microsoft.com/office/officeart/2005/8/layout/lProcess1"/>
    <dgm:cxn modelId="{ABA9524D-6C69-4E91-A74F-3DD0D2156F12}" type="presOf" srcId="{432E0B90-A5BA-4D9E-AB72-839BFAA0F544}" destId="{3815553F-7D5F-4825-BF67-224C527EF167}" srcOrd="0" destOrd="0" presId="urn:microsoft.com/office/officeart/2005/8/layout/lProcess1"/>
    <dgm:cxn modelId="{D92BCE7B-E996-4EA3-81F4-89E542C828D4}" type="presOf" srcId="{91D55CC9-0068-49D4-9FE1-7A797D27CEED}" destId="{32771BF2-E044-4893-86A1-9AE5EA370566}" srcOrd="0" destOrd="0" presId="urn:microsoft.com/office/officeart/2005/8/layout/lProcess1"/>
    <dgm:cxn modelId="{89C2F5E0-E7F9-4C54-BEA8-4B5C0DF5452F}" type="presOf" srcId="{7A66BD7A-6AC5-4C69-BF78-01066718DE1B}" destId="{DFA97C43-0179-4446-A231-74A1ECA443E4}" srcOrd="0" destOrd="0" presId="urn:microsoft.com/office/officeart/2005/8/layout/lProcess1"/>
    <dgm:cxn modelId="{A2B52AE6-6B94-48AC-98C2-C1D360F6D6E6}" type="presOf" srcId="{F2D67BF1-6DD5-4B47-8D07-55F244A22EF8}" destId="{0BFC30CE-7AF9-4DAA-8370-2EC98FAE09B9}" srcOrd="0" destOrd="0" presId="urn:microsoft.com/office/officeart/2005/8/layout/lProcess1"/>
    <dgm:cxn modelId="{AA9CA252-0224-4AC1-B108-1926049B15E0}" type="presOf" srcId="{5A92DE8E-CEB1-4252-979B-8D1C3BDE81B5}" destId="{F524EC35-CBB0-4803-B094-5276A7DF8493}" srcOrd="0" destOrd="0" presId="urn:microsoft.com/office/officeart/2005/8/layout/lProcess1"/>
    <dgm:cxn modelId="{DE43FD17-1CBC-4E0C-A97B-DE6AD180C99C}" srcId="{07C15070-C19B-4D37-BED3-419C1E5A8C19}" destId="{72853CD2-E079-40DB-820F-947143713FDC}" srcOrd="1" destOrd="0" parTransId="{ED393414-32B6-4CB2-B433-1E0A61663F4E}" sibTransId="{E261E410-04A3-467D-9D3E-90C7231EE7E2}"/>
    <dgm:cxn modelId="{CB204302-B067-472A-8138-8A2595A079C6}" srcId="{6BDDB700-CC42-4ED0-951F-26B2B99E6BD4}" destId="{5A92DE8E-CEB1-4252-979B-8D1C3BDE81B5}" srcOrd="1" destOrd="0" parTransId="{65A183F5-D3F8-4DBF-9B4C-820DF5F4FC28}" sibTransId="{7A66BD7A-6AC5-4C69-BF78-01066718DE1B}"/>
    <dgm:cxn modelId="{01C3E858-FB44-4289-AB80-A299FD9E8A3A}" type="presOf" srcId="{57543DD8-BC69-4272-93D2-7167D37ED2F2}" destId="{02EFF2EE-45A8-4638-BF38-AB4917DED480}" srcOrd="0" destOrd="0" presId="urn:microsoft.com/office/officeart/2005/8/layout/lProcess1"/>
    <dgm:cxn modelId="{ED3F4DD2-B990-4796-AC27-5CBE22277842}" type="presOf" srcId="{D8E8F6C5-C5B1-4E85-B5D7-88992F9F0A09}" destId="{7D99881E-D192-49CF-A744-0DEEA4E3E10D}" srcOrd="0" destOrd="0" presId="urn:microsoft.com/office/officeart/2005/8/layout/lProcess1"/>
    <dgm:cxn modelId="{49F4E8F2-B133-4A24-A25F-67D59148C947}" srcId="{07C15070-C19B-4D37-BED3-419C1E5A8C19}" destId="{BBD35EAA-A2AB-4077-A3F6-C88EB721F6FE}" srcOrd="0" destOrd="0" parTransId="{432E0B90-A5BA-4D9E-AB72-839BFAA0F544}" sibTransId="{07A2E537-870C-4AA4-AE68-F8D2E32E10AE}"/>
    <dgm:cxn modelId="{62BDFE48-790A-45E0-A093-DC32C9DBDE24}" type="presOf" srcId="{AB4A7091-2830-4761-B561-356FC5708238}" destId="{5C5EA86B-20B9-4DEE-95B6-299E8B1DD347}" srcOrd="0" destOrd="0" presId="urn:microsoft.com/office/officeart/2005/8/layout/lProcess1"/>
    <dgm:cxn modelId="{44C6DBF2-2D57-43DD-A2FD-548585479347}" type="presOf" srcId="{07C15070-C19B-4D37-BED3-419C1E5A8C19}" destId="{7FDFBFD3-2936-43DE-9531-DE3F270B76D4}" srcOrd="0" destOrd="0" presId="urn:microsoft.com/office/officeart/2005/8/layout/lProcess1"/>
    <dgm:cxn modelId="{D1CBC5EE-1869-4F21-9D70-DCD4D03C1036}" srcId="{91D55CC9-0068-49D4-9FE1-7A797D27CEED}" destId="{44977E8C-8A5C-4856-A5EF-8CA6CE07EBAC}" srcOrd="0" destOrd="0" parTransId="{4A954F7E-CAEC-4791-B33A-E3680A4EC4E1}" sibTransId="{57543DD8-BC69-4272-93D2-7167D37ED2F2}"/>
    <dgm:cxn modelId="{9672F8F3-6692-445B-AE9F-2EC0C6D6C598}" type="presOf" srcId="{76860AB4-95BA-475F-8D2B-FBCC84BB4C1B}" destId="{53505866-BCE4-4225-8F1C-54C57B8B202A}" srcOrd="0" destOrd="0" presId="urn:microsoft.com/office/officeart/2005/8/layout/lProcess1"/>
    <dgm:cxn modelId="{3DE8E7AD-09F2-45A0-8CB1-FD92C05F954C}" srcId="{D8E8F6C5-C5B1-4E85-B5D7-88992F9F0A09}" destId="{6BDDB700-CC42-4ED0-951F-26B2B99E6BD4}" srcOrd="0" destOrd="0" parTransId="{69DF0D33-F815-462F-BA91-07186FC1D662}" sibTransId="{B01E40A5-BFD4-4A44-ACBF-CF3CA68CF37B}"/>
    <dgm:cxn modelId="{4BCE24AB-8FDC-4E6F-9853-6CFE9D12BCE4}" type="presParOf" srcId="{7D99881E-D192-49CF-A744-0DEEA4E3E10D}" destId="{A0C67B42-F28F-412B-884E-5ADFB8A9E5FA}" srcOrd="0" destOrd="0" presId="urn:microsoft.com/office/officeart/2005/8/layout/lProcess1"/>
    <dgm:cxn modelId="{592644C1-A8A0-4C8C-B235-86F6C665FAC5}" type="presParOf" srcId="{A0C67B42-F28F-412B-884E-5ADFB8A9E5FA}" destId="{0BA16867-2371-408B-82E0-EC6026B78E5C}" srcOrd="0" destOrd="0" presId="urn:microsoft.com/office/officeart/2005/8/layout/lProcess1"/>
    <dgm:cxn modelId="{E39B86E3-7339-4B56-87F9-F762B9806175}" type="presParOf" srcId="{A0C67B42-F28F-412B-884E-5ADFB8A9E5FA}" destId="{0BFC30CE-7AF9-4DAA-8370-2EC98FAE09B9}" srcOrd="1" destOrd="0" presId="urn:microsoft.com/office/officeart/2005/8/layout/lProcess1"/>
    <dgm:cxn modelId="{21872DF3-8EE9-46F6-A561-F19200C99DD5}" type="presParOf" srcId="{A0C67B42-F28F-412B-884E-5ADFB8A9E5FA}" destId="{53505866-BCE4-4225-8F1C-54C57B8B202A}" srcOrd="2" destOrd="0" presId="urn:microsoft.com/office/officeart/2005/8/layout/lProcess1"/>
    <dgm:cxn modelId="{5F33DA73-A501-42A2-A646-0A9DA9F5C2AD}" type="presParOf" srcId="{A0C67B42-F28F-412B-884E-5ADFB8A9E5FA}" destId="{5C5EA86B-20B9-4DEE-95B6-299E8B1DD347}" srcOrd="3" destOrd="0" presId="urn:microsoft.com/office/officeart/2005/8/layout/lProcess1"/>
    <dgm:cxn modelId="{7D48F7A7-8D65-4C99-ADAE-CE1A1020F92E}" type="presParOf" srcId="{A0C67B42-F28F-412B-884E-5ADFB8A9E5FA}" destId="{F524EC35-CBB0-4803-B094-5276A7DF8493}" srcOrd="4" destOrd="0" presId="urn:microsoft.com/office/officeart/2005/8/layout/lProcess1"/>
    <dgm:cxn modelId="{B7556863-0DA3-4C52-B6D5-47B17C99E01B}" type="presParOf" srcId="{A0C67B42-F28F-412B-884E-5ADFB8A9E5FA}" destId="{DFA97C43-0179-4446-A231-74A1ECA443E4}" srcOrd="5" destOrd="0" presId="urn:microsoft.com/office/officeart/2005/8/layout/lProcess1"/>
    <dgm:cxn modelId="{7A6ADFEB-C97D-4FCF-9206-F0989D4533F0}" type="presParOf" srcId="{A0C67B42-F28F-412B-884E-5ADFB8A9E5FA}" destId="{068FEFF0-9FEE-49D3-B3AA-C8ECF2DEA9B5}" srcOrd="6" destOrd="0" presId="urn:microsoft.com/office/officeart/2005/8/layout/lProcess1"/>
    <dgm:cxn modelId="{32ABC1E3-1324-4A23-B6FE-699C4A1798B1}" type="presParOf" srcId="{7D99881E-D192-49CF-A744-0DEEA4E3E10D}" destId="{12FE36F4-DC5A-42A3-88A8-0B1954DE6E26}" srcOrd="1" destOrd="0" presId="urn:microsoft.com/office/officeart/2005/8/layout/lProcess1"/>
    <dgm:cxn modelId="{13379813-FD66-482D-97A8-084C7B2CBB85}" type="presParOf" srcId="{7D99881E-D192-49CF-A744-0DEEA4E3E10D}" destId="{A4F06474-BF8D-4400-898B-DDF73EFC727C}" srcOrd="2" destOrd="0" presId="urn:microsoft.com/office/officeart/2005/8/layout/lProcess1"/>
    <dgm:cxn modelId="{A21FEE95-F806-400B-8565-E6BE50DAE87C}" type="presParOf" srcId="{A4F06474-BF8D-4400-898B-DDF73EFC727C}" destId="{7FDFBFD3-2936-43DE-9531-DE3F270B76D4}" srcOrd="0" destOrd="0" presId="urn:microsoft.com/office/officeart/2005/8/layout/lProcess1"/>
    <dgm:cxn modelId="{429B3ACC-56A6-406D-A6E5-A7DF6B95EF96}" type="presParOf" srcId="{A4F06474-BF8D-4400-898B-DDF73EFC727C}" destId="{3815553F-7D5F-4825-BF67-224C527EF167}" srcOrd="1" destOrd="0" presId="urn:microsoft.com/office/officeart/2005/8/layout/lProcess1"/>
    <dgm:cxn modelId="{A7F85151-2ABA-4A45-B00E-80E3BDECB1BB}" type="presParOf" srcId="{A4F06474-BF8D-4400-898B-DDF73EFC727C}" destId="{C73F5714-0B59-498A-9D6B-D416F1AEA3F0}" srcOrd="2" destOrd="0" presId="urn:microsoft.com/office/officeart/2005/8/layout/lProcess1"/>
    <dgm:cxn modelId="{EA65673E-61A5-4B93-815E-0C0CF1831CAD}" type="presParOf" srcId="{A4F06474-BF8D-4400-898B-DDF73EFC727C}" destId="{E05B9A19-B338-4B36-8F2B-BB983D3CEF50}" srcOrd="3" destOrd="0" presId="urn:microsoft.com/office/officeart/2005/8/layout/lProcess1"/>
    <dgm:cxn modelId="{F7D25BB4-8096-4C1A-BBE8-F1EEFD4DE7A0}" type="presParOf" srcId="{A4F06474-BF8D-4400-898B-DDF73EFC727C}" destId="{612CD272-CF0D-416F-B072-99AEB38A5105}" srcOrd="4" destOrd="0" presId="urn:microsoft.com/office/officeart/2005/8/layout/lProcess1"/>
    <dgm:cxn modelId="{934D8464-7AA8-43CA-8101-98E049C681FB}" type="presParOf" srcId="{7D99881E-D192-49CF-A744-0DEEA4E3E10D}" destId="{30778C59-B20F-446D-878B-2D9997665C9B}" srcOrd="3" destOrd="0" presId="urn:microsoft.com/office/officeart/2005/8/layout/lProcess1"/>
    <dgm:cxn modelId="{88727620-78B4-4A7E-B5AC-0F8FC76E435F}" type="presParOf" srcId="{7D99881E-D192-49CF-A744-0DEEA4E3E10D}" destId="{36078AFF-A238-4720-B8F3-35E9C59E26FA}" srcOrd="4" destOrd="0" presId="urn:microsoft.com/office/officeart/2005/8/layout/lProcess1"/>
    <dgm:cxn modelId="{2FC955CF-F6F1-4B85-895B-BE88CF32D68A}" type="presParOf" srcId="{36078AFF-A238-4720-B8F3-35E9C59E26FA}" destId="{32771BF2-E044-4893-86A1-9AE5EA370566}" srcOrd="0" destOrd="0" presId="urn:microsoft.com/office/officeart/2005/8/layout/lProcess1"/>
    <dgm:cxn modelId="{3A10137A-A3D8-4023-BE34-0797F5D9F794}" type="presParOf" srcId="{36078AFF-A238-4720-B8F3-35E9C59E26FA}" destId="{44591DE1-C7F5-439D-B9BB-B9FF20E905DD}" srcOrd="1" destOrd="0" presId="urn:microsoft.com/office/officeart/2005/8/layout/lProcess1"/>
    <dgm:cxn modelId="{5AF6CDF2-F8C6-4E53-B3CA-08649E7F594B}" type="presParOf" srcId="{36078AFF-A238-4720-B8F3-35E9C59E26FA}" destId="{6339C2E8-3360-4023-B3BF-AF3990D07796}" srcOrd="2" destOrd="0" presId="urn:microsoft.com/office/officeart/2005/8/layout/lProcess1"/>
    <dgm:cxn modelId="{F7CE2DEA-8515-4167-BA4F-56DA08C7576F}" type="presParOf" srcId="{36078AFF-A238-4720-B8F3-35E9C59E26FA}" destId="{02EFF2EE-45A8-4638-BF38-AB4917DED480}" srcOrd="3" destOrd="0" presId="urn:microsoft.com/office/officeart/2005/8/layout/lProcess1"/>
    <dgm:cxn modelId="{5A86BA92-4C1E-42B6-A0F9-662C9E806AE0}" type="presParOf" srcId="{36078AFF-A238-4720-B8F3-35E9C59E26FA}" destId="{D866A062-96AA-4281-81A0-D7FF46399896}" srcOrd="4"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E8F6C5-C5B1-4E85-B5D7-88992F9F0A09}"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s-MX"/>
        </a:p>
      </dgm:t>
    </dgm:pt>
    <dgm:pt modelId="{6BDDB700-CC42-4ED0-951F-26B2B99E6BD4}">
      <dgm:prSet phldrT="[Texto]"/>
      <dgm:spPr/>
      <dgm:t>
        <a:bodyPr/>
        <a:lstStyle/>
        <a:p>
          <a:r>
            <a:rPr lang="es-MX" dirty="0" smtClean="0"/>
            <a:t>Función</a:t>
          </a:r>
          <a:endParaRPr lang="es-MX" dirty="0"/>
        </a:p>
      </dgm:t>
    </dgm:pt>
    <dgm:pt modelId="{69DF0D33-F815-462F-BA91-07186FC1D662}" type="parTrans" cxnId="{3DE8E7AD-09F2-45A0-8CB1-FD92C05F954C}">
      <dgm:prSet/>
      <dgm:spPr/>
      <dgm:t>
        <a:bodyPr/>
        <a:lstStyle/>
        <a:p>
          <a:endParaRPr lang="es-MX"/>
        </a:p>
      </dgm:t>
    </dgm:pt>
    <dgm:pt modelId="{B01E40A5-BFD4-4A44-ACBF-CF3CA68CF37B}" type="sibTrans" cxnId="{3DE8E7AD-09F2-45A0-8CB1-FD92C05F954C}">
      <dgm:prSet/>
      <dgm:spPr/>
      <dgm:t>
        <a:bodyPr/>
        <a:lstStyle/>
        <a:p>
          <a:endParaRPr lang="es-MX"/>
        </a:p>
      </dgm:t>
    </dgm:pt>
    <dgm:pt modelId="{76860AB4-95BA-475F-8D2B-FBCC84BB4C1B}">
      <dgm:prSet phldrT="[Texto]"/>
      <dgm:spPr/>
      <dgm:t>
        <a:bodyPr/>
        <a:lstStyle/>
        <a:p>
          <a:r>
            <a:rPr lang="es-MX" dirty="0" smtClean="0"/>
            <a:t>Función en general</a:t>
          </a:r>
          <a:endParaRPr lang="es-MX" dirty="0"/>
        </a:p>
      </dgm:t>
    </dgm:pt>
    <dgm:pt modelId="{F2D67BF1-6DD5-4B47-8D07-55F244A22EF8}" type="parTrans" cxnId="{153F5E5E-6F94-4FE1-8F12-CC45E1576AC0}">
      <dgm:prSet/>
      <dgm:spPr/>
      <dgm:t>
        <a:bodyPr/>
        <a:lstStyle/>
        <a:p>
          <a:endParaRPr lang="es-MX"/>
        </a:p>
      </dgm:t>
    </dgm:pt>
    <dgm:pt modelId="{AB4A7091-2830-4761-B561-356FC5708238}" type="sibTrans" cxnId="{153F5E5E-6F94-4FE1-8F12-CC45E1576AC0}">
      <dgm:prSet/>
      <dgm:spPr/>
      <dgm:t>
        <a:bodyPr/>
        <a:lstStyle/>
        <a:p>
          <a:endParaRPr lang="es-MX"/>
        </a:p>
      </dgm:t>
    </dgm:pt>
    <dgm:pt modelId="{5A92DE8E-CEB1-4252-979B-8D1C3BDE81B5}">
      <dgm:prSet phldrT="[Texto]"/>
      <dgm:spPr/>
      <dgm:t>
        <a:bodyPr/>
        <a:lstStyle/>
        <a:p>
          <a:r>
            <a:rPr lang="es-MX" dirty="0" smtClean="0"/>
            <a:t>Función de conjuntos</a:t>
          </a:r>
          <a:endParaRPr lang="es-MX" dirty="0"/>
        </a:p>
      </dgm:t>
    </dgm:pt>
    <dgm:pt modelId="{65A183F5-D3F8-4DBF-9B4C-820DF5F4FC28}" type="parTrans" cxnId="{CB204302-B067-472A-8138-8A2595A079C6}">
      <dgm:prSet/>
      <dgm:spPr/>
      <dgm:t>
        <a:bodyPr/>
        <a:lstStyle/>
        <a:p>
          <a:endParaRPr lang="es-MX"/>
        </a:p>
      </dgm:t>
    </dgm:pt>
    <dgm:pt modelId="{7A66BD7A-6AC5-4C69-BF78-01066718DE1B}" type="sibTrans" cxnId="{CB204302-B067-472A-8138-8A2595A079C6}">
      <dgm:prSet/>
      <dgm:spPr/>
      <dgm:t>
        <a:bodyPr/>
        <a:lstStyle/>
        <a:p>
          <a:endParaRPr lang="es-MX"/>
        </a:p>
      </dgm:t>
    </dgm:pt>
    <dgm:pt modelId="{07C15070-C19B-4D37-BED3-419C1E5A8C19}">
      <dgm:prSet phldrT="[Texto]"/>
      <dgm:spPr/>
      <dgm:t>
        <a:bodyPr/>
        <a:lstStyle/>
        <a:p>
          <a:r>
            <a:rPr lang="es-MX" dirty="0" smtClean="0"/>
            <a:t>Axiomas</a:t>
          </a:r>
          <a:endParaRPr lang="es-MX" dirty="0"/>
        </a:p>
      </dgm:t>
    </dgm:pt>
    <dgm:pt modelId="{99DE22E3-8C4B-484E-989D-F042E3AEB5D5}" type="parTrans" cxnId="{5F35C3A8-24CC-437E-80AF-8AB9D4A1121C}">
      <dgm:prSet/>
      <dgm:spPr/>
      <dgm:t>
        <a:bodyPr/>
        <a:lstStyle/>
        <a:p>
          <a:endParaRPr lang="es-MX"/>
        </a:p>
      </dgm:t>
    </dgm:pt>
    <dgm:pt modelId="{FE43C7F4-86CD-47FF-9AC9-377A6A7A7C75}" type="sibTrans" cxnId="{5F35C3A8-24CC-437E-80AF-8AB9D4A1121C}">
      <dgm:prSet/>
      <dgm:spPr/>
      <dgm:t>
        <a:bodyPr/>
        <a:lstStyle/>
        <a:p>
          <a:endParaRPr lang="es-MX"/>
        </a:p>
      </dgm:t>
    </dgm:pt>
    <dgm:pt modelId="{BBD35EAA-A2AB-4077-A3F6-C88EB721F6FE}">
      <dgm:prSet phldrT="[Texto]"/>
      <dgm:spPr/>
      <dgm:t>
        <a:bodyPr/>
        <a:lstStyle/>
        <a:p>
          <a:r>
            <a:rPr lang="es-MX" dirty="0" smtClean="0"/>
            <a:t>Axioma en general</a:t>
          </a:r>
          <a:endParaRPr lang="es-MX" dirty="0"/>
        </a:p>
      </dgm:t>
    </dgm:pt>
    <dgm:pt modelId="{432E0B90-A5BA-4D9E-AB72-839BFAA0F544}" type="parTrans" cxnId="{49F4E8F2-B133-4A24-A25F-67D59148C947}">
      <dgm:prSet/>
      <dgm:spPr/>
      <dgm:t>
        <a:bodyPr/>
        <a:lstStyle/>
        <a:p>
          <a:endParaRPr lang="es-MX"/>
        </a:p>
      </dgm:t>
    </dgm:pt>
    <dgm:pt modelId="{07A2E537-870C-4AA4-AE68-F8D2E32E10AE}" type="sibTrans" cxnId="{49F4E8F2-B133-4A24-A25F-67D59148C947}">
      <dgm:prSet/>
      <dgm:spPr/>
      <dgm:t>
        <a:bodyPr/>
        <a:lstStyle/>
        <a:p>
          <a:endParaRPr lang="es-MX"/>
        </a:p>
      </dgm:t>
    </dgm:pt>
    <dgm:pt modelId="{72853CD2-E079-40DB-820F-947143713FDC}">
      <dgm:prSet phldrT="[Texto]"/>
      <dgm:spPr/>
      <dgm:t>
        <a:bodyPr/>
        <a:lstStyle/>
        <a:p>
          <a:r>
            <a:rPr lang="es-MX" dirty="0" smtClean="0"/>
            <a:t>Axiomas de la probabilidad</a:t>
          </a:r>
          <a:endParaRPr lang="es-MX" dirty="0"/>
        </a:p>
      </dgm:t>
    </dgm:pt>
    <dgm:pt modelId="{ED393414-32B6-4CB2-B433-1E0A61663F4E}" type="parTrans" cxnId="{DE43FD17-1CBC-4E0C-A97B-DE6AD180C99C}">
      <dgm:prSet/>
      <dgm:spPr/>
      <dgm:t>
        <a:bodyPr/>
        <a:lstStyle/>
        <a:p>
          <a:endParaRPr lang="es-MX"/>
        </a:p>
      </dgm:t>
    </dgm:pt>
    <dgm:pt modelId="{E261E410-04A3-467D-9D3E-90C7231EE7E2}" type="sibTrans" cxnId="{DE43FD17-1CBC-4E0C-A97B-DE6AD180C99C}">
      <dgm:prSet/>
      <dgm:spPr/>
      <dgm:t>
        <a:bodyPr/>
        <a:lstStyle/>
        <a:p>
          <a:endParaRPr lang="es-MX"/>
        </a:p>
      </dgm:t>
    </dgm:pt>
    <dgm:pt modelId="{D0044893-09F8-46C6-8BE3-C9DB1E612C6F}">
      <dgm:prSet phldrT="[Texto]"/>
      <dgm:spPr/>
      <dgm:t>
        <a:bodyPr/>
        <a:lstStyle/>
        <a:p>
          <a:r>
            <a:rPr lang="es-MX" dirty="0" smtClean="0"/>
            <a:t>Función de probabilidad</a:t>
          </a:r>
          <a:endParaRPr lang="es-MX" dirty="0"/>
        </a:p>
      </dgm:t>
    </dgm:pt>
    <dgm:pt modelId="{5CD5D9D0-AAA4-492E-8F99-1C905CC27510}" type="parTrans" cxnId="{276E1BFA-600D-462D-86F1-A70A791D2FC6}">
      <dgm:prSet/>
      <dgm:spPr/>
      <dgm:t>
        <a:bodyPr/>
        <a:lstStyle/>
        <a:p>
          <a:endParaRPr lang="es-MX"/>
        </a:p>
      </dgm:t>
    </dgm:pt>
    <dgm:pt modelId="{5B75D2AF-26F4-475A-85A9-99B1892643FF}" type="sibTrans" cxnId="{276E1BFA-600D-462D-86F1-A70A791D2FC6}">
      <dgm:prSet/>
      <dgm:spPr/>
      <dgm:t>
        <a:bodyPr/>
        <a:lstStyle/>
        <a:p>
          <a:endParaRPr lang="es-MX"/>
        </a:p>
      </dgm:t>
    </dgm:pt>
    <dgm:pt modelId="{91D55CC9-0068-49D4-9FE1-7A797D27CEED}">
      <dgm:prSet phldrT="[Texto]"/>
      <dgm:spPr/>
      <dgm:t>
        <a:bodyPr/>
        <a:lstStyle/>
        <a:p>
          <a:r>
            <a:rPr lang="es-MX" dirty="0" smtClean="0"/>
            <a:t>Aplicación</a:t>
          </a:r>
          <a:endParaRPr lang="es-MX" dirty="0"/>
        </a:p>
      </dgm:t>
    </dgm:pt>
    <dgm:pt modelId="{62BA550E-B92F-47A9-A836-86A60290A2DB}" type="parTrans" cxnId="{CAB6B45C-9C11-44D5-986D-44E376DE49EF}">
      <dgm:prSet/>
      <dgm:spPr/>
      <dgm:t>
        <a:bodyPr/>
        <a:lstStyle/>
        <a:p>
          <a:endParaRPr lang="es-MX"/>
        </a:p>
      </dgm:t>
    </dgm:pt>
    <dgm:pt modelId="{9DED4277-17E0-42D5-9937-6669110A2EF2}" type="sibTrans" cxnId="{CAB6B45C-9C11-44D5-986D-44E376DE49EF}">
      <dgm:prSet/>
      <dgm:spPr/>
      <dgm:t>
        <a:bodyPr/>
        <a:lstStyle/>
        <a:p>
          <a:endParaRPr lang="es-MX"/>
        </a:p>
      </dgm:t>
    </dgm:pt>
    <dgm:pt modelId="{44977E8C-8A5C-4856-A5EF-8CA6CE07EBAC}">
      <dgm:prSet phldrT="[Texto]"/>
      <dgm:spPr/>
      <dgm:t>
        <a:bodyPr/>
        <a:lstStyle/>
        <a:p>
          <a:r>
            <a:rPr lang="es-MX" dirty="0" smtClean="0"/>
            <a:t>Aplicaciones</a:t>
          </a:r>
          <a:endParaRPr lang="es-MX" dirty="0"/>
        </a:p>
      </dgm:t>
    </dgm:pt>
    <dgm:pt modelId="{4A954F7E-CAEC-4791-B33A-E3680A4EC4E1}" type="parTrans" cxnId="{D1CBC5EE-1869-4F21-9D70-DCD4D03C1036}">
      <dgm:prSet/>
      <dgm:spPr/>
      <dgm:t>
        <a:bodyPr/>
        <a:lstStyle/>
        <a:p>
          <a:endParaRPr lang="es-MX"/>
        </a:p>
      </dgm:t>
    </dgm:pt>
    <dgm:pt modelId="{57543DD8-BC69-4272-93D2-7167D37ED2F2}" type="sibTrans" cxnId="{D1CBC5EE-1869-4F21-9D70-DCD4D03C1036}">
      <dgm:prSet/>
      <dgm:spPr/>
      <dgm:t>
        <a:bodyPr/>
        <a:lstStyle/>
        <a:p>
          <a:endParaRPr lang="es-MX"/>
        </a:p>
      </dgm:t>
    </dgm:pt>
    <dgm:pt modelId="{03D15137-8B11-4E80-AB8B-53EAFD996E23}">
      <dgm:prSet phldrT="[Texto]"/>
      <dgm:spPr/>
      <dgm:t>
        <a:bodyPr/>
        <a:lstStyle/>
        <a:p>
          <a:r>
            <a:rPr lang="es-MX" dirty="0" smtClean="0"/>
            <a:t>Ejemplos</a:t>
          </a:r>
          <a:endParaRPr lang="es-MX" dirty="0"/>
        </a:p>
      </dgm:t>
    </dgm:pt>
    <dgm:pt modelId="{BEAC8896-9892-4BFD-A910-8084333C7114}" type="parTrans" cxnId="{E316BDF4-9BD3-4572-B95F-6937F85DCDFE}">
      <dgm:prSet/>
      <dgm:spPr/>
      <dgm:t>
        <a:bodyPr/>
        <a:lstStyle/>
        <a:p>
          <a:endParaRPr lang="es-MX"/>
        </a:p>
      </dgm:t>
    </dgm:pt>
    <dgm:pt modelId="{CE27F77D-A3BD-4AB4-946E-16380654F1A0}" type="sibTrans" cxnId="{E316BDF4-9BD3-4572-B95F-6937F85DCDFE}">
      <dgm:prSet/>
      <dgm:spPr/>
      <dgm:t>
        <a:bodyPr/>
        <a:lstStyle/>
        <a:p>
          <a:endParaRPr lang="es-MX"/>
        </a:p>
      </dgm:t>
    </dgm:pt>
    <dgm:pt modelId="{7D99881E-D192-49CF-A744-0DEEA4E3E10D}" type="pres">
      <dgm:prSet presAssocID="{D8E8F6C5-C5B1-4E85-B5D7-88992F9F0A09}" presName="Name0" presStyleCnt="0">
        <dgm:presLayoutVars>
          <dgm:dir/>
          <dgm:animLvl val="lvl"/>
          <dgm:resizeHandles val="exact"/>
        </dgm:presLayoutVars>
      </dgm:prSet>
      <dgm:spPr/>
      <dgm:t>
        <a:bodyPr/>
        <a:lstStyle/>
        <a:p>
          <a:endParaRPr lang="es-MX"/>
        </a:p>
      </dgm:t>
    </dgm:pt>
    <dgm:pt modelId="{A0C67B42-F28F-412B-884E-5ADFB8A9E5FA}" type="pres">
      <dgm:prSet presAssocID="{6BDDB700-CC42-4ED0-951F-26B2B99E6BD4}" presName="vertFlow" presStyleCnt="0"/>
      <dgm:spPr/>
    </dgm:pt>
    <dgm:pt modelId="{0BA16867-2371-408B-82E0-EC6026B78E5C}" type="pres">
      <dgm:prSet presAssocID="{6BDDB700-CC42-4ED0-951F-26B2B99E6BD4}" presName="header" presStyleLbl="node1" presStyleIdx="0" presStyleCnt="3"/>
      <dgm:spPr/>
      <dgm:t>
        <a:bodyPr/>
        <a:lstStyle/>
        <a:p>
          <a:endParaRPr lang="es-MX"/>
        </a:p>
      </dgm:t>
    </dgm:pt>
    <dgm:pt modelId="{0BFC30CE-7AF9-4DAA-8370-2EC98FAE09B9}" type="pres">
      <dgm:prSet presAssocID="{F2D67BF1-6DD5-4B47-8D07-55F244A22EF8}" presName="parTrans" presStyleLbl="sibTrans2D1" presStyleIdx="0" presStyleCnt="7"/>
      <dgm:spPr/>
      <dgm:t>
        <a:bodyPr/>
        <a:lstStyle/>
        <a:p>
          <a:endParaRPr lang="es-MX"/>
        </a:p>
      </dgm:t>
    </dgm:pt>
    <dgm:pt modelId="{53505866-BCE4-4225-8F1C-54C57B8B202A}" type="pres">
      <dgm:prSet presAssocID="{76860AB4-95BA-475F-8D2B-FBCC84BB4C1B}" presName="child" presStyleLbl="alignAccFollowNode1" presStyleIdx="0" presStyleCnt="7">
        <dgm:presLayoutVars>
          <dgm:chMax val="0"/>
          <dgm:bulletEnabled val="1"/>
        </dgm:presLayoutVars>
      </dgm:prSet>
      <dgm:spPr/>
      <dgm:t>
        <a:bodyPr/>
        <a:lstStyle/>
        <a:p>
          <a:endParaRPr lang="es-MX"/>
        </a:p>
      </dgm:t>
    </dgm:pt>
    <dgm:pt modelId="{5C5EA86B-20B9-4DEE-95B6-299E8B1DD347}" type="pres">
      <dgm:prSet presAssocID="{AB4A7091-2830-4761-B561-356FC5708238}" presName="sibTrans" presStyleLbl="sibTrans2D1" presStyleIdx="1" presStyleCnt="7"/>
      <dgm:spPr/>
      <dgm:t>
        <a:bodyPr/>
        <a:lstStyle/>
        <a:p>
          <a:endParaRPr lang="es-MX"/>
        </a:p>
      </dgm:t>
    </dgm:pt>
    <dgm:pt modelId="{F524EC35-CBB0-4803-B094-5276A7DF8493}" type="pres">
      <dgm:prSet presAssocID="{5A92DE8E-CEB1-4252-979B-8D1C3BDE81B5}" presName="child" presStyleLbl="alignAccFollowNode1" presStyleIdx="1" presStyleCnt="7">
        <dgm:presLayoutVars>
          <dgm:chMax val="0"/>
          <dgm:bulletEnabled val="1"/>
        </dgm:presLayoutVars>
      </dgm:prSet>
      <dgm:spPr/>
      <dgm:t>
        <a:bodyPr/>
        <a:lstStyle/>
        <a:p>
          <a:endParaRPr lang="es-MX"/>
        </a:p>
      </dgm:t>
    </dgm:pt>
    <dgm:pt modelId="{DFA97C43-0179-4446-A231-74A1ECA443E4}" type="pres">
      <dgm:prSet presAssocID="{7A66BD7A-6AC5-4C69-BF78-01066718DE1B}" presName="sibTrans" presStyleLbl="sibTrans2D1" presStyleIdx="2" presStyleCnt="7"/>
      <dgm:spPr/>
      <dgm:t>
        <a:bodyPr/>
        <a:lstStyle/>
        <a:p>
          <a:endParaRPr lang="es-MX"/>
        </a:p>
      </dgm:t>
    </dgm:pt>
    <dgm:pt modelId="{068FEFF0-9FEE-49D3-B3AA-C8ECF2DEA9B5}" type="pres">
      <dgm:prSet presAssocID="{D0044893-09F8-46C6-8BE3-C9DB1E612C6F}" presName="child" presStyleLbl="alignAccFollowNode1" presStyleIdx="2" presStyleCnt="7">
        <dgm:presLayoutVars>
          <dgm:chMax val="0"/>
          <dgm:bulletEnabled val="1"/>
        </dgm:presLayoutVars>
      </dgm:prSet>
      <dgm:spPr/>
      <dgm:t>
        <a:bodyPr/>
        <a:lstStyle/>
        <a:p>
          <a:endParaRPr lang="es-MX"/>
        </a:p>
      </dgm:t>
    </dgm:pt>
    <dgm:pt modelId="{12FE36F4-DC5A-42A3-88A8-0B1954DE6E26}" type="pres">
      <dgm:prSet presAssocID="{6BDDB700-CC42-4ED0-951F-26B2B99E6BD4}" presName="hSp" presStyleCnt="0"/>
      <dgm:spPr/>
    </dgm:pt>
    <dgm:pt modelId="{A4F06474-BF8D-4400-898B-DDF73EFC727C}" type="pres">
      <dgm:prSet presAssocID="{07C15070-C19B-4D37-BED3-419C1E5A8C19}" presName="vertFlow" presStyleCnt="0"/>
      <dgm:spPr/>
    </dgm:pt>
    <dgm:pt modelId="{7FDFBFD3-2936-43DE-9531-DE3F270B76D4}" type="pres">
      <dgm:prSet presAssocID="{07C15070-C19B-4D37-BED3-419C1E5A8C19}" presName="header" presStyleLbl="node1" presStyleIdx="1" presStyleCnt="3"/>
      <dgm:spPr/>
      <dgm:t>
        <a:bodyPr/>
        <a:lstStyle/>
        <a:p>
          <a:endParaRPr lang="es-MX"/>
        </a:p>
      </dgm:t>
    </dgm:pt>
    <dgm:pt modelId="{3815553F-7D5F-4825-BF67-224C527EF167}" type="pres">
      <dgm:prSet presAssocID="{432E0B90-A5BA-4D9E-AB72-839BFAA0F544}" presName="parTrans" presStyleLbl="sibTrans2D1" presStyleIdx="3" presStyleCnt="7"/>
      <dgm:spPr/>
      <dgm:t>
        <a:bodyPr/>
        <a:lstStyle/>
        <a:p>
          <a:endParaRPr lang="es-MX"/>
        </a:p>
      </dgm:t>
    </dgm:pt>
    <dgm:pt modelId="{C73F5714-0B59-498A-9D6B-D416F1AEA3F0}" type="pres">
      <dgm:prSet presAssocID="{BBD35EAA-A2AB-4077-A3F6-C88EB721F6FE}" presName="child" presStyleLbl="alignAccFollowNode1" presStyleIdx="3" presStyleCnt="7">
        <dgm:presLayoutVars>
          <dgm:chMax val="0"/>
          <dgm:bulletEnabled val="1"/>
        </dgm:presLayoutVars>
      </dgm:prSet>
      <dgm:spPr/>
      <dgm:t>
        <a:bodyPr/>
        <a:lstStyle/>
        <a:p>
          <a:endParaRPr lang="es-MX"/>
        </a:p>
      </dgm:t>
    </dgm:pt>
    <dgm:pt modelId="{E05B9A19-B338-4B36-8F2B-BB983D3CEF50}" type="pres">
      <dgm:prSet presAssocID="{07A2E537-870C-4AA4-AE68-F8D2E32E10AE}" presName="sibTrans" presStyleLbl="sibTrans2D1" presStyleIdx="4" presStyleCnt="7"/>
      <dgm:spPr/>
      <dgm:t>
        <a:bodyPr/>
        <a:lstStyle/>
        <a:p>
          <a:endParaRPr lang="es-MX"/>
        </a:p>
      </dgm:t>
    </dgm:pt>
    <dgm:pt modelId="{612CD272-CF0D-416F-B072-99AEB38A5105}" type="pres">
      <dgm:prSet presAssocID="{72853CD2-E079-40DB-820F-947143713FDC}" presName="child" presStyleLbl="alignAccFollowNode1" presStyleIdx="4" presStyleCnt="7">
        <dgm:presLayoutVars>
          <dgm:chMax val="0"/>
          <dgm:bulletEnabled val="1"/>
        </dgm:presLayoutVars>
      </dgm:prSet>
      <dgm:spPr/>
      <dgm:t>
        <a:bodyPr/>
        <a:lstStyle/>
        <a:p>
          <a:endParaRPr lang="es-MX"/>
        </a:p>
      </dgm:t>
    </dgm:pt>
    <dgm:pt modelId="{30778C59-B20F-446D-878B-2D9997665C9B}" type="pres">
      <dgm:prSet presAssocID="{07C15070-C19B-4D37-BED3-419C1E5A8C19}" presName="hSp" presStyleCnt="0"/>
      <dgm:spPr/>
    </dgm:pt>
    <dgm:pt modelId="{36078AFF-A238-4720-B8F3-35E9C59E26FA}" type="pres">
      <dgm:prSet presAssocID="{91D55CC9-0068-49D4-9FE1-7A797D27CEED}" presName="vertFlow" presStyleCnt="0"/>
      <dgm:spPr/>
    </dgm:pt>
    <dgm:pt modelId="{32771BF2-E044-4893-86A1-9AE5EA370566}" type="pres">
      <dgm:prSet presAssocID="{91D55CC9-0068-49D4-9FE1-7A797D27CEED}" presName="header" presStyleLbl="node1" presStyleIdx="2" presStyleCnt="3"/>
      <dgm:spPr/>
      <dgm:t>
        <a:bodyPr/>
        <a:lstStyle/>
        <a:p>
          <a:endParaRPr lang="es-MX"/>
        </a:p>
      </dgm:t>
    </dgm:pt>
    <dgm:pt modelId="{44591DE1-C7F5-439D-B9BB-B9FF20E905DD}" type="pres">
      <dgm:prSet presAssocID="{4A954F7E-CAEC-4791-B33A-E3680A4EC4E1}" presName="parTrans" presStyleLbl="sibTrans2D1" presStyleIdx="5" presStyleCnt="7"/>
      <dgm:spPr/>
      <dgm:t>
        <a:bodyPr/>
        <a:lstStyle/>
        <a:p>
          <a:endParaRPr lang="es-MX"/>
        </a:p>
      </dgm:t>
    </dgm:pt>
    <dgm:pt modelId="{6339C2E8-3360-4023-B3BF-AF3990D07796}" type="pres">
      <dgm:prSet presAssocID="{44977E8C-8A5C-4856-A5EF-8CA6CE07EBAC}" presName="child" presStyleLbl="alignAccFollowNode1" presStyleIdx="5" presStyleCnt="7">
        <dgm:presLayoutVars>
          <dgm:chMax val="0"/>
          <dgm:bulletEnabled val="1"/>
        </dgm:presLayoutVars>
      </dgm:prSet>
      <dgm:spPr/>
      <dgm:t>
        <a:bodyPr/>
        <a:lstStyle/>
        <a:p>
          <a:endParaRPr lang="es-MX"/>
        </a:p>
      </dgm:t>
    </dgm:pt>
    <dgm:pt modelId="{02EFF2EE-45A8-4638-BF38-AB4917DED480}" type="pres">
      <dgm:prSet presAssocID="{57543DD8-BC69-4272-93D2-7167D37ED2F2}" presName="sibTrans" presStyleLbl="sibTrans2D1" presStyleIdx="6" presStyleCnt="7"/>
      <dgm:spPr/>
      <dgm:t>
        <a:bodyPr/>
        <a:lstStyle/>
        <a:p>
          <a:endParaRPr lang="es-MX"/>
        </a:p>
      </dgm:t>
    </dgm:pt>
    <dgm:pt modelId="{D866A062-96AA-4281-81A0-D7FF46399896}" type="pres">
      <dgm:prSet presAssocID="{03D15137-8B11-4E80-AB8B-53EAFD996E23}" presName="child" presStyleLbl="alignAccFollowNode1" presStyleIdx="6" presStyleCnt="7">
        <dgm:presLayoutVars>
          <dgm:chMax val="0"/>
          <dgm:bulletEnabled val="1"/>
        </dgm:presLayoutVars>
      </dgm:prSet>
      <dgm:spPr/>
      <dgm:t>
        <a:bodyPr/>
        <a:lstStyle/>
        <a:p>
          <a:endParaRPr lang="es-MX"/>
        </a:p>
      </dgm:t>
    </dgm:pt>
  </dgm:ptLst>
  <dgm:cxnLst>
    <dgm:cxn modelId="{CAB6B45C-9C11-44D5-986D-44E376DE49EF}" srcId="{D8E8F6C5-C5B1-4E85-B5D7-88992F9F0A09}" destId="{91D55CC9-0068-49D4-9FE1-7A797D27CEED}" srcOrd="2" destOrd="0" parTransId="{62BA550E-B92F-47A9-A836-86A60290A2DB}" sibTransId="{9DED4277-17E0-42D5-9937-6669110A2EF2}"/>
    <dgm:cxn modelId="{180CFEDA-67E6-461A-A039-7C91693DBD39}" type="presOf" srcId="{72853CD2-E079-40DB-820F-947143713FDC}" destId="{612CD272-CF0D-416F-B072-99AEB38A5105}" srcOrd="0" destOrd="0" presId="urn:microsoft.com/office/officeart/2005/8/layout/lProcess1"/>
    <dgm:cxn modelId="{4F3CC459-94A6-4FEF-845D-7870109700D1}" type="presOf" srcId="{BBD35EAA-A2AB-4077-A3F6-C88EB721F6FE}" destId="{C73F5714-0B59-498A-9D6B-D416F1AEA3F0}" srcOrd="0" destOrd="0" presId="urn:microsoft.com/office/officeart/2005/8/layout/lProcess1"/>
    <dgm:cxn modelId="{153F5E5E-6F94-4FE1-8F12-CC45E1576AC0}" srcId="{6BDDB700-CC42-4ED0-951F-26B2B99E6BD4}" destId="{76860AB4-95BA-475F-8D2B-FBCC84BB4C1B}" srcOrd="0" destOrd="0" parTransId="{F2D67BF1-6DD5-4B47-8D07-55F244A22EF8}" sibTransId="{AB4A7091-2830-4761-B561-356FC5708238}"/>
    <dgm:cxn modelId="{DE804A25-EECC-4E53-84FA-D500A12F6E6E}" type="presOf" srcId="{4A954F7E-CAEC-4791-B33A-E3680A4EC4E1}" destId="{44591DE1-C7F5-439D-B9BB-B9FF20E905DD}" srcOrd="0" destOrd="0" presId="urn:microsoft.com/office/officeart/2005/8/layout/lProcess1"/>
    <dgm:cxn modelId="{B37BA19E-1A34-4ABA-A9BD-ACF1BE4B39FD}" type="presOf" srcId="{6BDDB700-CC42-4ED0-951F-26B2B99E6BD4}" destId="{0BA16867-2371-408B-82E0-EC6026B78E5C}" srcOrd="0" destOrd="0" presId="urn:microsoft.com/office/officeart/2005/8/layout/lProcess1"/>
    <dgm:cxn modelId="{E316BDF4-9BD3-4572-B95F-6937F85DCDFE}" srcId="{91D55CC9-0068-49D4-9FE1-7A797D27CEED}" destId="{03D15137-8B11-4E80-AB8B-53EAFD996E23}" srcOrd="1" destOrd="0" parTransId="{BEAC8896-9892-4BFD-A910-8084333C7114}" sibTransId="{CE27F77D-A3BD-4AB4-946E-16380654F1A0}"/>
    <dgm:cxn modelId="{5F35C3A8-24CC-437E-80AF-8AB9D4A1121C}" srcId="{D8E8F6C5-C5B1-4E85-B5D7-88992F9F0A09}" destId="{07C15070-C19B-4D37-BED3-419C1E5A8C19}" srcOrd="1" destOrd="0" parTransId="{99DE22E3-8C4B-484E-989D-F042E3AEB5D5}" sibTransId="{FE43C7F4-86CD-47FF-9AC9-377A6A7A7C75}"/>
    <dgm:cxn modelId="{95038160-6768-42FF-ACA8-9D507FAD8045}" type="presOf" srcId="{07A2E537-870C-4AA4-AE68-F8D2E32E10AE}" destId="{E05B9A19-B338-4B36-8F2B-BB983D3CEF50}" srcOrd="0" destOrd="0" presId="urn:microsoft.com/office/officeart/2005/8/layout/lProcess1"/>
    <dgm:cxn modelId="{5DF95562-7D61-45D5-B5C6-D131AACE8375}" type="presOf" srcId="{D0044893-09F8-46C6-8BE3-C9DB1E612C6F}" destId="{068FEFF0-9FEE-49D3-B3AA-C8ECF2DEA9B5}" srcOrd="0" destOrd="0" presId="urn:microsoft.com/office/officeart/2005/8/layout/lProcess1"/>
    <dgm:cxn modelId="{276E1BFA-600D-462D-86F1-A70A791D2FC6}" srcId="{6BDDB700-CC42-4ED0-951F-26B2B99E6BD4}" destId="{D0044893-09F8-46C6-8BE3-C9DB1E612C6F}" srcOrd="2" destOrd="0" parTransId="{5CD5D9D0-AAA4-492E-8F99-1C905CC27510}" sibTransId="{5B75D2AF-26F4-475A-85A9-99B1892643FF}"/>
    <dgm:cxn modelId="{35CC50DA-76D0-45E0-8D1F-23BBD319A592}" type="presOf" srcId="{03D15137-8B11-4E80-AB8B-53EAFD996E23}" destId="{D866A062-96AA-4281-81A0-D7FF46399896}" srcOrd="0" destOrd="0" presId="urn:microsoft.com/office/officeart/2005/8/layout/lProcess1"/>
    <dgm:cxn modelId="{E17FD5A2-A49C-4BC5-AB47-5C188C7898D9}" type="presOf" srcId="{44977E8C-8A5C-4856-A5EF-8CA6CE07EBAC}" destId="{6339C2E8-3360-4023-B3BF-AF3990D07796}" srcOrd="0" destOrd="0" presId="urn:microsoft.com/office/officeart/2005/8/layout/lProcess1"/>
    <dgm:cxn modelId="{ABA9524D-6C69-4E91-A74F-3DD0D2156F12}" type="presOf" srcId="{432E0B90-A5BA-4D9E-AB72-839BFAA0F544}" destId="{3815553F-7D5F-4825-BF67-224C527EF167}" srcOrd="0" destOrd="0" presId="urn:microsoft.com/office/officeart/2005/8/layout/lProcess1"/>
    <dgm:cxn modelId="{D92BCE7B-E996-4EA3-81F4-89E542C828D4}" type="presOf" srcId="{91D55CC9-0068-49D4-9FE1-7A797D27CEED}" destId="{32771BF2-E044-4893-86A1-9AE5EA370566}" srcOrd="0" destOrd="0" presId="urn:microsoft.com/office/officeart/2005/8/layout/lProcess1"/>
    <dgm:cxn modelId="{89C2F5E0-E7F9-4C54-BEA8-4B5C0DF5452F}" type="presOf" srcId="{7A66BD7A-6AC5-4C69-BF78-01066718DE1B}" destId="{DFA97C43-0179-4446-A231-74A1ECA443E4}" srcOrd="0" destOrd="0" presId="urn:microsoft.com/office/officeart/2005/8/layout/lProcess1"/>
    <dgm:cxn modelId="{A2B52AE6-6B94-48AC-98C2-C1D360F6D6E6}" type="presOf" srcId="{F2D67BF1-6DD5-4B47-8D07-55F244A22EF8}" destId="{0BFC30CE-7AF9-4DAA-8370-2EC98FAE09B9}" srcOrd="0" destOrd="0" presId="urn:microsoft.com/office/officeart/2005/8/layout/lProcess1"/>
    <dgm:cxn modelId="{AA9CA252-0224-4AC1-B108-1926049B15E0}" type="presOf" srcId="{5A92DE8E-CEB1-4252-979B-8D1C3BDE81B5}" destId="{F524EC35-CBB0-4803-B094-5276A7DF8493}" srcOrd="0" destOrd="0" presId="urn:microsoft.com/office/officeart/2005/8/layout/lProcess1"/>
    <dgm:cxn modelId="{DE43FD17-1CBC-4E0C-A97B-DE6AD180C99C}" srcId="{07C15070-C19B-4D37-BED3-419C1E5A8C19}" destId="{72853CD2-E079-40DB-820F-947143713FDC}" srcOrd="1" destOrd="0" parTransId="{ED393414-32B6-4CB2-B433-1E0A61663F4E}" sibTransId="{E261E410-04A3-467D-9D3E-90C7231EE7E2}"/>
    <dgm:cxn modelId="{CB204302-B067-472A-8138-8A2595A079C6}" srcId="{6BDDB700-CC42-4ED0-951F-26B2B99E6BD4}" destId="{5A92DE8E-CEB1-4252-979B-8D1C3BDE81B5}" srcOrd="1" destOrd="0" parTransId="{65A183F5-D3F8-4DBF-9B4C-820DF5F4FC28}" sibTransId="{7A66BD7A-6AC5-4C69-BF78-01066718DE1B}"/>
    <dgm:cxn modelId="{01C3E858-FB44-4289-AB80-A299FD9E8A3A}" type="presOf" srcId="{57543DD8-BC69-4272-93D2-7167D37ED2F2}" destId="{02EFF2EE-45A8-4638-BF38-AB4917DED480}" srcOrd="0" destOrd="0" presId="urn:microsoft.com/office/officeart/2005/8/layout/lProcess1"/>
    <dgm:cxn modelId="{ED3F4DD2-B990-4796-AC27-5CBE22277842}" type="presOf" srcId="{D8E8F6C5-C5B1-4E85-B5D7-88992F9F0A09}" destId="{7D99881E-D192-49CF-A744-0DEEA4E3E10D}" srcOrd="0" destOrd="0" presId="urn:microsoft.com/office/officeart/2005/8/layout/lProcess1"/>
    <dgm:cxn modelId="{49F4E8F2-B133-4A24-A25F-67D59148C947}" srcId="{07C15070-C19B-4D37-BED3-419C1E5A8C19}" destId="{BBD35EAA-A2AB-4077-A3F6-C88EB721F6FE}" srcOrd="0" destOrd="0" parTransId="{432E0B90-A5BA-4D9E-AB72-839BFAA0F544}" sibTransId="{07A2E537-870C-4AA4-AE68-F8D2E32E10AE}"/>
    <dgm:cxn modelId="{62BDFE48-790A-45E0-A093-DC32C9DBDE24}" type="presOf" srcId="{AB4A7091-2830-4761-B561-356FC5708238}" destId="{5C5EA86B-20B9-4DEE-95B6-299E8B1DD347}" srcOrd="0" destOrd="0" presId="urn:microsoft.com/office/officeart/2005/8/layout/lProcess1"/>
    <dgm:cxn modelId="{44C6DBF2-2D57-43DD-A2FD-548585479347}" type="presOf" srcId="{07C15070-C19B-4D37-BED3-419C1E5A8C19}" destId="{7FDFBFD3-2936-43DE-9531-DE3F270B76D4}" srcOrd="0" destOrd="0" presId="urn:microsoft.com/office/officeart/2005/8/layout/lProcess1"/>
    <dgm:cxn modelId="{D1CBC5EE-1869-4F21-9D70-DCD4D03C1036}" srcId="{91D55CC9-0068-49D4-9FE1-7A797D27CEED}" destId="{44977E8C-8A5C-4856-A5EF-8CA6CE07EBAC}" srcOrd="0" destOrd="0" parTransId="{4A954F7E-CAEC-4791-B33A-E3680A4EC4E1}" sibTransId="{57543DD8-BC69-4272-93D2-7167D37ED2F2}"/>
    <dgm:cxn modelId="{9672F8F3-6692-445B-AE9F-2EC0C6D6C598}" type="presOf" srcId="{76860AB4-95BA-475F-8D2B-FBCC84BB4C1B}" destId="{53505866-BCE4-4225-8F1C-54C57B8B202A}" srcOrd="0" destOrd="0" presId="urn:microsoft.com/office/officeart/2005/8/layout/lProcess1"/>
    <dgm:cxn modelId="{3DE8E7AD-09F2-45A0-8CB1-FD92C05F954C}" srcId="{D8E8F6C5-C5B1-4E85-B5D7-88992F9F0A09}" destId="{6BDDB700-CC42-4ED0-951F-26B2B99E6BD4}" srcOrd="0" destOrd="0" parTransId="{69DF0D33-F815-462F-BA91-07186FC1D662}" sibTransId="{B01E40A5-BFD4-4A44-ACBF-CF3CA68CF37B}"/>
    <dgm:cxn modelId="{4BCE24AB-8FDC-4E6F-9853-6CFE9D12BCE4}" type="presParOf" srcId="{7D99881E-D192-49CF-A744-0DEEA4E3E10D}" destId="{A0C67B42-F28F-412B-884E-5ADFB8A9E5FA}" srcOrd="0" destOrd="0" presId="urn:microsoft.com/office/officeart/2005/8/layout/lProcess1"/>
    <dgm:cxn modelId="{592644C1-A8A0-4C8C-B235-86F6C665FAC5}" type="presParOf" srcId="{A0C67B42-F28F-412B-884E-5ADFB8A9E5FA}" destId="{0BA16867-2371-408B-82E0-EC6026B78E5C}" srcOrd="0" destOrd="0" presId="urn:microsoft.com/office/officeart/2005/8/layout/lProcess1"/>
    <dgm:cxn modelId="{E39B86E3-7339-4B56-87F9-F762B9806175}" type="presParOf" srcId="{A0C67B42-F28F-412B-884E-5ADFB8A9E5FA}" destId="{0BFC30CE-7AF9-4DAA-8370-2EC98FAE09B9}" srcOrd="1" destOrd="0" presId="urn:microsoft.com/office/officeart/2005/8/layout/lProcess1"/>
    <dgm:cxn modelId="{21872DF3-8EE9-46F6-A561-F19200C99DD5}" type="presParOf" srcId="{A0C67B42-F28F-412B-884E-5ADFB8A9E5FA}" destId="{53505866-BCE4-4225-8F1C-54C57B8B202A}" srcOrd="2" destOrd="0" presId="urn:microsoft.com/office/officeart/2005/8/layout/lProcess1"/>
    <dgm:cxn modelId="{5F33DA73-A501-42A2-A646-0A9DA9F5C2AD}" type="presParOf" srcId="{A0C67B42-F28F-412B-884E-5ADFB8A9E5FA}" destId="{5C5EA86B-20B9-4DEE-95B6-299E8B1DD347}" srcOrd="3" destOrd="0" presId="urn:microsoft.com/office/officeart/2005/8/layout/lProcess1"/>
    <dgm:cxn modelId="{7D48F7A7-8D65-4C99-ADAE-CE1A1020F92E}" type="presParOf" srcId="{A0C67B42-F28F-412B-884E-5ADFB8A9E5FA}" destId="{F524EC35-CBB0-4803-B094-5276A7DF8493}" srcOrd="4" destOrd="0" presId="urn:microsoft.com/office/officeart/2005/8/layout/lProcess1"/>
    <dgm:cxn modelId="{B7556863-0DA3-4C52-B6D5-47B17C99E01B}" type="presParOf" srcId="{A0C67B42-F28F-412B-884E-5ADFB8A9E5FA}" destId="{DFA97C43-0179-4446-A231-74A1ECA443E4}" srcOrd="5" destOrd="0" presId="urn:microsoft.com/office/officeart/2005/8/layout/lProcess1"/>
    <dgm:cxn modelId="{7A6ADFEB-C97D-4FCF-9206-F0989D4533F0}" type="presParOf" srcId="{A0C67B42-F28F-412B-884E-5ADFB8A9E5FA}" destId="{068FEFF0-9FEE-49D3-B3AA-C8ECF2DEA9B5}" srcOrd="6" destOrd="0" presId="urn:microsoft.com/office/officeart/2005/8/layout/lProcess1"/>
    <dgm:cxn modelId="{32ABC1E3-1324-4A23-B6FE-699C4A1798B1}" type="presParOf" srcId="{7D99881E-D192-49CF-A744-0DEEA4E3E10D}" destId="{12FE36F4-DC5A-42A3-88A8-0B1954DE6E26}" srcOrd="1" destOrd="0" presId="urn:microsoft.com/office/officeart/2005/8/layout/lProcess1"/>
    <dgm:cxn modelId="{13379813-FD66-482D-97A8-084C7B2CBB85}" type="presParOf" srcId="{7D99881E-D192-49CF-A744-0DEEA4E3E10D}" destId="{A4F06474-BF8D-4400-898B-DDF73EFC727C}" srcOrd="2" destOrd="0" presId="urn:microsoft.com/office/officeart/2005/8/layout/lProcess1"/>
    <dgm:cxn modelId="{A21FEE95-F806-400B-8565-E6BE50DAE87C}" type="presParOf" srcId="{A4F06474-BF8D-4400-898B-DDF73EFC727C}" destId="{7FDFBFD3-2936-43DE-9531-DE3F270B76D4}" srcOrd="0" destOrd="0" presId="urn:microsoft.com/office/officeart/2005/8/layout/lProcess1"/>
    <dgm:cxn modelId="{429B3ACC-56A6-406D-A6E5-A7DF6B95EF96}" type="presParOf" srcId="{A4F06474-BF8D-4400-898B-DDF73EFC727C}" destId="{3815553F-7D5F-4825-BF67-224C527EF167}" srcOrd="1" destOrd="0" presId="urn:microsoft.com/office/officeart/2005/8/layout/lProcess1"/>
    <dgm:cxn modelId="{A7F85151-2ABA-4A45-B00E-80E3BDECB1BB}" type="presParOf" srcId="{A4F06474-BF8D-4400-898B-DDF73EFC727C}" destId="{C73F5714-0B59-498A-9D6B-D416F1AEA3F0}" srcOrd="2" destOrd="0" presId="urn:microsoft.com/office/officeart/2005/8/layout/lProcess1"/>
    <dgm:cxn modelId="{EA65673E-61A5-4B93-815E-0C0CF1831CAD}" type="presParOf" srcId="{A4F06474-BF8D-4400-898B-DDF73EFC727C}" destId="{E05B9A19-B338-4B36-8F2B-BB983D3CEF50}" srcOrd="3" destOrd="0" presId="urn:microsoft.com/office/officeart/2005/8/layout/lProcess1"/>
    <dgm:cxn modelId="{F7D25BB4-8096-4C1A-BBE8-F1EEFD4DE7A0}" type="presParOf" srcId="{A4F06474-BF8D-4400-898B-DDF73EFC727C}" destId="{612CD272-CF0D-416F-B072-99AEB38A5105}" srcOrd="4" destOrd="0" presId="urn:microsoft.com/office/officeart/2005/8/layout/lProcess1"/>
    <dgm:cxn modelId="{934D8464-7AA8-43CA-8101-98E049C681FB}" type="presParOf" srcId="{7D99881E-D192-49CF-A744-0DEEA4E3E10D}" destId="{30778C59-B20F-446D-878B-2D9997665C9B}" srcOrd="3" destOrd="0" presId="urn:microsoft.com/office/officeart/2005/8/layout/lProcess1"/>
    <dgm:cxn modelId="{88727620-78B4-4A7E-B5AC-0F8FC76E435F}" type="presParOf" srcId="{7D99881E-D192-49CF-A744-0DEEA4E3E10D}" destId="{36078AFF-A238-4720-B8F3-35E9C59E26FA}" srcOrd="4" destOrd="0" presId="urn:microsoft.com/office/officeart/2005/8/layout/lProcess1"/>
    <dgm:cxn modelId="{2FC955CF-F6F1-4B85-895B-BE88CF32D68A}" type="presParOf" srcId="{36078AFF-A238-4720-B8F3-35E9C59E26FA}" destId="{32771BF2-E044-4893-86A1-9AE5EA370566}" srcOrd="0" destOrd="0" presId="urn:microsoft.com/office/officeart/2005/8/layout/lProcess1"/>
    <dgm:cxn modelId="{3A10137A-A3D8-4023-BE34-0797F5D9F794}" type="presParOf" srcId="{36078AFF-A238-4720-B8F3-35E9C59E26FA}" destId="{44591DE1-C7F5-439D-B9BB-B9FF20E905DD}" srcOrd="1" destOrd="0" presId="urn:microsoft.com/office/officeart/2005/8/layout/lProcess1"/>
    <dgm:cxn modelId="{5AF6CDF2-F8C6-4E53-B3CA-08649E7F594B}" type="presParOf" srcId="{36078AFF-A238-4720-B8F3-35E9C59E26FA}" destId="{6339C2E8-3360-4023-B3BF-AF3990D07796}" srcOrd="2" destOrd="0" presId="urn:microsoft.com/office/officeart/2005/8/layout/lProcess1"/>
    <dgm:cxn modelId="{F7CE2DEA-8515-4167-BA4F-56DA08C7576F}" type="presParOf" srcId="{36078AFF-A238-4720-B8F3-35E9C59E26FA}" destId="{02EFF2EE-45A8-4638-BF38-AB4917DED480}" srcOrd="3" destOrd="0" presId="urn:microsoft.com/office/officeart/2005/8/layout/lProcess1"/>
    <dgm:cxn modelId="{5A86BA92-4C1E-42B6-A0F9-662C9E806AE0}" type="presParOf" srcId="{36078AFF-A238-4720-B8F3-35E9C59E26FA}" destId="{D866A062-96AA-4281-81A0-D7FF46399896}" srcOrd="4"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E8F6C5-C5B1-4E85-B5D7-88992F9F0A09}"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s-MX"/>
        </a:p>
      </dgm:t>
    </dgm:pt>
    <dgm:pt modelId="{6BDDB700-CC42-4ED0-951F-26B2B99E6BD4}">
      <dgm:prSet phldrT="[Texto]"/>
      <dgm:spPr/>
      <dgm:t>
        <a:bodyPr/>
        <a:lstStyle/>
        <a:p>
          <a:r>
            <a:rPr lang="es-MX" dirty="0" smtClean="0"/>
            <a:t>Función</a:t>
          </a:r>
          <a:endParaRPr lang="es-MX" dirty="0"/>
        </a:p>
      </dgm:t>
    </dgm:pt>
    <dgm:pt modelId="{69DF0D33-F815-462F-BA91-07186FC1D662}" type="parTrans" cxnId="{3DE8E7AD-09F2-45A0-8CB1-FD92C05F954C}">
      <dgm:prSet/>
      <dgm:spPr/>
      <dgm:t>
        <a:bodyPr/>
        <a:lstStyle/>
        <a:p>
          <a:endParaRPr lang="es-MX"/>
        </a:p>
      </dgm:t>
    </dgm:pt>
    <dgm:pt modelId="{B01E40A5-BFD4-4A44-ACBF-CF3CA68CF37B}" type="sibTrans" cxnId="{3DE8E7AD-09F2-45A0-8CB1-FD92C05F954C}">
      <dgm:prSet/>
      <dgm:spPr/>
      <dgm:t>
        <a:bodyPr/>
        <a:lstStyle/>
        <a:p>
          <a:endParaRPr lang="es-MX"/>
        </a:p>
      </dgm:t>
    </dgm:pt>
    <dgm:pt modelId="{76860AB4-95BA-475F-8D2B-FBCC84BB4C1B}">
      <dgm:prSet phldrT="[Texto]"/>
      <dgm:spPr/>
      <dgm:t>
        <a:bodyPr/>
        <a:lstStyle/>
        <a:p>
          <a:r>
            <a:rPr lang="es-MX" dirty="0" smtClean="0"/>
            <a:t>Función en general</a:t>
          </a:r>
          <a:endParaRPr lang="es-MX" dirty="0"/>
        </a:p>
      </dgm:t>
    </dgm:pt>
    <dgm:pt modelId="{F2D67BF1-6DD5-4B47-8D07-55F244A22EF8}" type="parTrans" cxnId="{153F5E5E-6F94-4FE1-8F12-CC45E1576AC0}">
      <dgm:prSet/>
      <dgm:spPr/>
      <dgm:t>
        <a:bodyPr/>
        <a:lstStyle/>
        <a:p>
          <a:endParaRPr lang="es-MX"/>
        </a:p>
      </dgm:t>
    </dgm:pt>
    <dgm:pt modelId="{AB4A7091-2830-4761-B561-356FC5708238}" type="sibTrans" cxnId="{153F5E5E-6F94-4FE1-8F12-CC45E1576AC0}">
      <dgm:prSet/>
      <dgm:spPr/>
      <dgm:t>
        <a:bodyPr/>
        <a:lstStyle/>
        <a:p>
          <a:endParaRPr lang="es-MX"/>
        </a:p>
      </dgm:t>
    </dgm:pt>
    <dgm:pt modelId="{5A92DE8E-CEB1-4252-979B-8D1C3BDE81B5}">
      <dgm:prSet phldrT="[Texto]"/>
      <dgm:spPr/>
      <dgm:t>
        <a:bodyPr/>
        <a:lstStyle/>
        <a:p>
          <a:r>
            <a:rPr lang="es-MX" dirty="0" smtClean="0"/>
            <a:t>Función de conjuntos</a:t>
          </a:r>
          <a:endParaRPr lang="es-MX" dirty="0"/>
        </a:p>
      </dgm:t>
    </dgm:pt>
    <dgm:pt modelId="{65A183F5-D3F8-4DBF-9B4C-820DF5F4FC28}" type="parTrans" cxnId="{CB204302-B067-472A-8138-8A2595A079C6}">
      <dgm:prSet/>
      <dgm:spPr/>
      <dgm:t>
        <a:bodyPr/>
        <a:lstStyle/>
        <a:p>
          <a:endParaRPr lang="es-MX"/>
        </a:p>
      </dgm:t>
    </dgm:pt>
    <dgm:pt modelId="{7A66BD7A-6AC5-4C69-BF78-01066718DE1B}" type="sibTrans" cxnId="{CB204302-B067-472A-8138-8A2595A079C6}">
      <dgm:prSet/>
      <dgm:spPr/>
      <dgm:t>
        <a:bodyPr/>
        <a:lstStyle/>
        <a:p>
          <a:endParaRPr lang="es-MX"/>
        </a:p>
      </dgm:t>
    </dgm:pt>
    <dgm:pt modelId="{07C15070-C19B-4D37-BED3-419C1E5A8C19}">
      <dgm:prSet phldrT="[Texto]"/>
      <dgm:spPr/>
      <dgm:t>
        <a:bodyPr/>
        <a:lstStyle/>
        <a:p>
          <a:r>
            <a:rPr lang="es-MX" dirty="0" smtClean="0"/>
            <a:t>Axiomas</a:t>
          </a:r>
          <a:endParaRPr lang="es-MX" dirty="0"/>
        </a:p>
      </dgm:t>
    </dgm:pt>
    <dgm:pt modelId="{99DE22E3-8C4B-484E-989D-F042E3AEB5D5}" type="parTrans" cxnId="{5F35C3A8-24CC-437E-80AF-8AB9D4A1121C}">
      <dgm:prSet/>
      <dgm:spPr/>
      <dgm:t>
        <a:bodyPr/>
        <a:lstStyle/>
        <a:p>
          <a:endParaRPr lang="es-MX"/>
        </a:p>
      </dgm:t>
    </dgm:pt>
    <dgm:pt modelId="{FE43C7F4-86CD-47FF-9AC9-377A6A7A7C75}" type="sibTrans" cxnId="{5F35C3A8-24CC-437E-80AF-8AB9D4A1121C}">
      <dgm:prSet/>
      <dgm:spPr/>
      <dgm:t>
        <a:bodyPr/>
        <a:lstStyle/>
        <a:p>
          <a:endParaRPr lang="es-MX"/>
        </a:p>
      </dgm:t>
    </dgm:pt>
    <dgm:pt modelId="{BBD35EAA-A2AB-4077-A3F6-C88EB721F6FE}">
      <dgm:prSet phldrT="[Texto]"/>
      <dgm:spPr/>
      <dgm:t>
        <a:bodyPr/>
        <a:lstStyle/>
        <a:p>
          <a:r>
            <a:rPr lang="es-MX" dirty="0" smtClean="0"/>
            <a:t>Axioma en general</a:t>
          </a:r>
          <a:endParaRPr lang="es-MX" dirty="0"/>
        </a:p>
      </dgm:t>
    </dgm:pt>
    <dgm:pt modelId="{432E0B90-A5BA-4D9E-AB72-839BFAA0F544}" type="parTrans" cxnId="{49F4E8F2-B133-4A24-A25F-67D59148C947}">
      <dgm:prSet/>
      <dgm:spPr/>
      <dgm:t>
        <a:bodyPr/>
        <a:lstStyle/>
        <a:p>
          <a:endParaRPr lang="es-MX"/>
        </a:p>
      </dgm:t>
    </dgm:pt>
    <dgm:pt modelId="{07A2E537-870C-4AA4-AE68-F8D2E32E10AE}" type="sibTrans" cxnId="{49F4E8F2-B133-4A24-A25F-67D59148C947}">
      <dgm:prSet/>
      <dgm:spPr/>
      <dgm:t>
        <a:bodyPr/>
        <a:lstStyle/>
        <a:p>
          <a:endParaRPr lang="es-MX"/>
        </a:p>
      </dgm:t>
    </dgm:pt>
    <dgm:pt modelId="{72853CD2-E079-40DB-820F-947143713FDC}">
      <dgm:prSet phldrT="[Texto]"/>
      <dgm:spPr/>
      <dgm:t>
        <a:bodyPr/>
        <a:lstStyle/>
        <a:p>
          <a:r>
            <a:rPr lang="es-MX" dirty="0" smtClean="0"/>
            <a:t>Axiomas de la probabilidad</a:t>
          </a:r>
          <a:endParaRPr lang="es-MX" dirty="0"/>
        </a:p>
      </dgm:t>
    </dgm:pt>
    <dgm:pt modelId="{ED393414-32B6-4CB2-B433-1E0A61663F4E}" type="parTrans" cxnId="{DE43FD17-1CBC-4E0C-A97B-DE6AD180C99C}">
      <dgm:prSet/>
      <dgm:spPr/>
      <dgm:t>
        <a:bodyPr/>
        <a:lstStyle/>
        <a:p>
          <a:endParaRPr lang="es-MX"/>
        </a:p>
      </dgm:t>
    </dgm:pt>
    <dgm:pt modelId="{E261E410-04A3-467D-9D3E-90C7231EE7E2}" type="sibTrans" cxnId="{DE43FD17-1CBC-4E0C-A97B-DE6AD180C99C}">
      <dgm:prSet/>
      <dgm:spPr/>
      <dgm:t>
        <a:bodyPr/>
        <a:lstStyle/>
        <a:p>
          <a:endParaRPr lang="es-MX"/>
        </a:p>
      </dgm:t>
    </dgm:pt>
    <dgm:pt modelId="{D0044893-09F8-46C6-8BE3-C9DB1E612C6F}">
      <dgm:prSet phldrT="[Texto]"/>
      <dgm:spPr/>
      <dgm:t>
        <a:bodyPr/>
        <a:lstStyle/>
        <a:p>
          <a:r>
            <a:rPr lang="es-MX" dirty="0" smtClean="0"/>
            <a:t>Función de probabilidad</a:t>
          </a:r>
          <a:endParaRPr lang="es-MX" dirty="0"/>
        </a:p>
      </dgm:t>
    </dgm:pt>
    <dgm:pt modelId="{5CD5D9D0-AAA4-492E-8F99-1C905CC27510}" type="parTrans" cxnId="{276E1BFA-600D-462D-86F1-A70A791D2FC6}">
      <dgm:prSet/>
      <dgm:spPr/>
      <dgm:t>
        <a:bodyPr/>
        <a:lstStyle/>
        <a:p>
          <a:endParaRPr lang="es-MX"/>
        </a:p>
      </dgm:t>
    </dgm:pt>
    <dgm:pt modelId="{5B75D2AF-26F4-475A-85A9-99B1892643FF}" type="sibTrans" cxnId="{276E1BFA-600D-462D-86F1-A70A791D2FC6}">
      <dgm:prSet/>
      <dgm:spPr/>
      <dgm:t>
        <a:bodyPr/>
        <a:lstStyle/>
        <a:p>
          <a:endParaRPr lang="es-MX"/>
        </a:p>
      </dgm:t>
    </dgm:pt>
    <dgm:pt modelId="{91D55CC9-0068-49D4-9FE1-7A797D27CEED}">
      <dgm:prSet phldrT="[Texto]"/>
      <dgm:spPr/>
      <dgm:t>
        <a:bodyPr/>
        <a:lstStyle/>
        <a:p>
          <a:r>
            <a:rPr lang="es-MX" dirty="0" smtClean="0"/>
            <a:t>Aplicación</a:t>
          </a:r>
          <a:endParaRPr lang="es-MX" dirty="0"/>
        </a:p>
      </dgm:t>
    </dgm:pt>
    <dgm:pt modelId="{62BA550E-B92F-47A9-A836-86A60290A2DB}" type="parTrans" cxnId="{CAB6B45C-9C11-44D5-986D-44E376DE49EF}">
      <dgm:prSet/>
      <dgm:spPr/>
      <dgm:t>
        <a:bodyPr/>
        <a:lstStyle/>
        <a:p>
          <a:endParaRPr lang="es-MX"/>
        </a:p>
      </dgm:t>
    </dgm:pt>
    <dgm:pt modelId="{9DED4277-17E0-42D5-9937-6669110A2EF2}" type="sibTrans" cxnId="{CAB6B45C-9C11-44D5-986D-44E376DE49EF}">
      <dgm:prSet/>
      <dgm:spPr/>
      <dgm:t>
        <a:bodyPr/>
        <a:lstStyle/>
        <a:p>
          <a:endParaRPr lang="es-MX"/>
        </a:p>
      </dgm:t>
    </dgm:pt>
    <dgm:pt modelId="{44977E8C-8A5C-4856-A5EF-8CA6CE07EBAC}">
      <dgm:prSet phldrT="[Texto]"/>
      <dgm:spPr/>
      <dgm:t>
        <a:bodyPr/>
        <a:lstStyle/>
        <a:p>
          <a:r>
            <a:rPr lang="es-MX" dirty="0" smtClean="0"/>
            <a:t>Aplicaciones</a:t>
          </a:r>
          <a:endParaRPr lang="es-MX" dirty="0"/>
        </a:p>
      </dgm:t>
    </dgm:pt>
    <dgm:pt modelId="{4A954F7E-CAEC-4791-B33A-E3680A4EC4E1}" type="parTrans" cxnId="{D1CBC5EE-1869-4F21-9D70-DCD4D03C1036}">
      <dgm:prSet/>
      <dgm:spPr/>
      <dgm:t>
        <a:bodyPr/>
        <a:lstStyle/>
        <a:p>
          <a:endParaRPr lang="es-MX"/>
        </a:p>
      </dgm:t>
    </dgm:pt>
    <dgm:pt modelId="{57543DD8-BC69-4272-93D2-7167D37ED2F2}" type="sibTrans" cxnId="{D1CBC5EE-1869-4F21-9D70-DCD4D03C1036}">
      <dgm:prSet/>
      <dgm:spPr/>
      <dgm:t>
        <a:bodyPr/>
        <a:lstStyle/>
        <a:p>
          <a:endParaRPr lang="es-MX"/>
        </a:p>
      </dgm:t>
    </dgm:pt>
    <dgm:pt modelId="{03D15137-8B11-4E80-AB8B-53EAFD996E23}">
      <dgm:prSet phldrT="[Texto]"/>
      <dgm:spPr/>
      <dgm:t>
        <a:bodyPr/>
        <a:lstStyle/>
        <a:p>
          <a:r>
            <a:rPr lang="es-MX" dirty="0" smtClean="0"/>
            <a:t>Ejemplos</a:t>
          </a:r>
          <a:endParaRPr lang="es-MX" dirty="0"/>
        </a:p>
      </dgm:t>
    </dgm:pt>
    <dgm:pt modelId="{BEAC8896-9892-4BFD-A910-8084333C7114}" type="parTrans" cxnId="{E316BDF4-9BD3-4572-B95F-6937F85DCDFE}">
      <dgm:prSet/>
      <dgm:spPr/>
      <dgm:t>
        <a:bodyPr/>
        <a:lstStyle/>
        <a:p>
          <a:endParaRPr lang="es-MX"/>
        </a:p>
      </dgm:t>
    </dgm:pt>
    <dgm:pt modelId="{CE27F77D-A3BD-4AB4-946E-16380654F1A0}" type="sibTrans" cxnId="{E316BDF4-9BD3-4572-B95F-6937F85DCDFE}">
      <dgm:prSet/>
      <dgm:spPr/>
      <dgm:t>
        <a:bodyPr/>
        <a:lstStyle/>
        <a:p>
          <a:endParaRPr lang="es-MX"/>
        </a:p>
      </dgm:t>
    </dgm:pt>
    <dgm:pt modelId="{7D99881E-D192-49CF-A744-0DEEA4E3E10D}" type="pres">
      <dgm:prSet presAssocID="{D8E8F6C5-C5B1-4E85-B5D7-88992F9F0A09}" presName="Name0" presStyleCnt="0">
        <dgm:presLayoutVars>
          <dgm:dir/>
          <dgm:animLvl val="lvl"/>
          <dgm:resizeHandles val="exact"/>
        </dgm:presLayoutVars>
      </dgm:prSet>
      <dgm:spPr/>
      <dgm:t>
        <a:bodyPr/>
        <a:lstStyle/>
        <a:p>
          <a:endParaRPr lang="es-MX"/>
        </a:p>
      </dgm:t>
    </dgm:pt>
    <dgm:pt modelId="{A0C67B42-F28F-412B-884E-5ADFB8A9E5FA}" type="pres">
      <dgm:prSet presAssocID="{6BDDB700-CC42-4ED0-951F-26B2B99E6BD4}" presName="vertFlow" presStyleCnt="0"/>
      <dgm:spPr/>
    </dgm:pt>
    <dgm:pt modelId="{0BA16867-2371-408B-82E0-EC6026B78E5C}" type="pres">
      <dgm:prSet presAssocID="{6BDDB700-CC42-4ED0-951F-26B2B99E6BD4}" presName="header" presStyleLbl="node1" presStyleIdx="0" presStyleCnt="3"/>
      <dgm:spPr/>
      <dgm:t>
        <a:bodyPr/>
        <a:lstStyle/>
        <a:p>
          <a:endParaRPr lang="es-MX"/>
        </a:p>
      </dgm:t>
    </dgm:pt>
    <dgm:pt modelId="{0BFC30CE-7AF9-4DAA-8370-2EC98FAE09B9}" type="pres">
      <dgm:prSet presAssocID="{F2D67BF1-6DD5-4B47-8D07-55F244A22EF8}" presName="parTrans" presStyleLbl="sibTrans2D1" presStyleIdx="0" presStyleCnt="7"/>
      <dgm:spPr/>
      <dgm:t>
        <a:bodyPr/>
        <a:lstStyle/>
        <a:p>
          <a:endParaRPr lang="es-MX"/>
        </a:p>
      </dgm:t>
    </dgm:pt>
    <dgm:pt modelId="{53505866-BCE4-4225-8F1C-54C57B8B202A}" type="pres">
      <dgm:prSet presAssocID="{76860AB4-95BA-475F-8D2B-FBCC84BB4C1B}" presName="child" presStyleLbl="alignAccFollowNode1" presStyleIdx="0" presStyleCnt="7">
        <dgm:presLayoutVars>
          <dgm:chMax val="0"/>
          <dgm:bulletEnabled val="1"/>
        </dgm:presLayoutVars>
      </dgm:prSet>
      <dgm:spPr/>
      <dgm:t>
        <a:bodyPr/>
        <a:lstStyle/>
        <a:p>
          <a:endParaRPr lang="es-MX"/>
        </a:p>
      </dgm:t>
    </dgm:pt>
    <dgm:pt modelId="{5C5EA86B-20B9-4DEE-95B6-299E8B1DD347}" type="pres">
      <dgm:prSet presAssocID="{AB4A7091-2830-4761-B561-356FC5708238}" presName="sibTrans" presStyleLbl="sibTrans2D1" presStyleIdx="1" presStyleCnt="7"/>
      <dgm:spPr/>
      <dgm:t>
        <a:bodyPr/>
        <a:lstStyle/>
        <a:p>
          <a:endParaRPr lang="es-MX"/>
        </a:p>
      </dgm:t>
    </dgm:pt>
    <dgm:pt modelId="{F524EC35-CBB0-4803-B094-5276A7DF8493}" type="pres">
      <dgm:prSet presAssocID="{5A92DE8E-CEB1-4252-979B-8D1C3BDE81B5}" presName="child" presStyleLbl="alignAccFollowNode1" presStyleIdx="1" presStyleCnt="7">
        <dgm:presLayoutVars>
          <dgm:chMax val="0"/>
          <dgm:bulletEnabled val="1"/>
        </dgm:presLayoutVars>
      </dgm:prSet>
      <dgm:spPr/>
      <dgm:t>
        <a:bodyPr/>
        <a:lstStyle/>
        <a:p>
          <a:endParaRPr lang="es-MX"/>
        </a:p>
      </dgm:t>
    </dgm:pt>
    <dgm:pt modelId="{DFA97C43-0179-4446-A231-74A1ECA443E4}" type="pres">
      <dgm:prSet presAssocID="{7A66BD7A-6AC5-4C69-BF78-01066718DE1B}" presName="sibTrans" presStyleLbl="sibTrans2D1" presStyleIdx="2" presStyleCnt="7"/>
      <dgm:spPr/>
      <dgm:t>
        <a:bodyPr/>
        <a:lstStyle/>
        <a:p>
          <a:endParaRPr lang="es-MX"/>
        </a:p>
      </dgm:t>
    </dgm:pt>
    <dgm:pt modelId="{068FEFF0-9FEE-49D3-B3AA-C8ECF2DEA9B5}" type="pres">
      <dgm:prSet presAssocID="{D0044893-09F8-46C6-8BE3-C9DB1E612C6F}" presName="child" presStyleLbl="alignAccFollowNode1" presStyleIdx="2" presStyleCnt="7">
        <dgm:presLayoutVars>
          <dgm:chMax val="0"/>
          <dgm:bulletEnabled val="1"/>
        </dgm:presLayoutVars>
      </dgm:prSet>
      <dgm:spPr/>
      <dgm:t>
        <a:bodyPr/>
        <a:lstStyle/>
        <a:p>
          <a:endParaRPr lang="es-MX"/>
        </a:p>
      </dgm:t>
    </dgm:pt>
    <dgm:pt modelId="{12FE36F4-DC5A-42A3-88A8-0B1954DE6E26}" type="pres">
      <dgm:prSet presAssocID="{6BDDB700-CC42-4ED0-951F-26B2B99E6BD4}" presName="hSp" presStyleCnt="0"/>
      <dgm:spPr/>
    </dgm:pt>
    <dgm:pt modelId="{A4F06474-BF8D-4400-898B-DDF73EFC727C}" type="pres">
      <dgm:prSet presAssocID="{07C15070-C19B-4D37-BED3-419C1E5A8C19}" presName="vertFlow" presStyleCnt="0"/>
      <dgm:spPr/>
    </dgm:pt>
    <dgm:pt modelId="{7FDFBFD3-2936-43DE-9531-DE3F270B76D4}" type="pres">
      <dgm:prSet presAssocID="{07C15070-C19B-4D37-BED3-419C1E5A8C19}" presName="header" presStyleLbl="node1" presStyleIdx="1" presStyleCnt="3"/>
      <dgm:spPr/>
      <dgm:t>
        <a:bodyPr/>
        <a:lstStyle/>
        <a:p>
          <a:endParaRPr lang="es-MX"/>
        </a:p>
      </dgm:t>
    </dgm:pt>
    <dgm:pt modelId="{3815553F-7D5F-4825-BF67-224C527EF167}" type="pres">
      <dgm:prSet presAssocID="{432E0B90-A5BA-4D9E-AB72-839BFAA0F544}" presName="parTrans" presStyleLbl="sibTrans2D1" presStyleIdx="3" presStyleCnt="7"/>
      <dgm:spPr/>
      <dgm:t>
        <a:bodyPr/>
        <a:lstStyle/>
        <a:p>
          <a:endParaRPr lang="es-MX"/>
        </a:p>
      </dgm:t>
    </dgm:pt>
    <dgm:pt modelId="{C73F5714-0B59-498A-9D6B-D416F1AEA3F0}" type="pres">
      <dgm:prSet presAssocID="{BBD35EAA-A2AB-4077-A3F6-C88EB721F6FE}" presName="child" presStyleLbl="alignAccFollowNode1" presStyleIdx="3" presStyleCnt="7">
        <dgm:presLayoutVars>
          <dgm:chMax val="0"/>
          <dgm:bulletEnabled val="1"/>
        </dgm:presLayoutVars>
      </dgm:prSet>
      <dgm:spPr/>
      <dgm:t>
        <a:bodyPr/>
        <a:lstStyle/>
        <a:p>
          <a:endParaRPr lang="es-MX"/>
        </a:p>
      </dgm:t>
    </dgm:pt>
    <dgm:pt modelId="{E05B9A19-B338-4B36-8F2B-BB983D3CEF50}" type="pres">
      <dgm:prSet presAssocID="{07A2E537-870C-4AA4-AE68-F8D2E32E10AE}" presName="sibTrans" presStyleLbl="sibTrans2D1" presStyleIdx="4" presStyleCnt="7"/>
      <dgm:spPr/>
      <dgm:t>
        <a:bodyPr/>
        <a:lstStyle/>
        <a:p>
          <a:endParaRPr lang="es-MX"/>
        </a:p>
      </dgm:t>
    </dgm:pt>
    <dgm:pt modelId="{612CD272-CF0D-416F-B072-99AEB38A5105}" type="pres">
      <dgm:prSet presAssocID="{72853CD2-E079-40DB-820F-947143713FDC}" presName="child" presStyleLbl="alignAccFollowNode1" presStyleIdx="4" presStyleCnt="7">
        <dgm:presLayoutVars>
          <dgm:chMax val="0"/>
          <dgm:bulletEnabled val="1"/>
        </dgm:presLayoutVars>
      </dgm:prSet>
      <dgm:spPr/>
      <dgm:t>
        <a:bodyPr/>
        <a:lstStyle/>
        <a:p>
          <a:endParaRPr lang="es-MX"/>
        </a:p>
      </dgm:t>
    </dgm:pt>
    <dgm:pt modelId="{30778C59-B20F-446D-878B-2D9997665C9B}" type="pres">
      <dgm:prSet presAssocID="{07C15070-C19B-4D37-BED3-419C1E5A8C19}" presName="hSp" presStyleCnt="0"/>
      <dgm:spPr/>
    </dgm:pt>
    <dgm:pt modelId="{36078AFF-A238-4720-B8F3-35E9C59E26FA}" type="pres">
      <dgm:prSet presAssocID="{91D55CC9-0068-49D4-9FE1-7A797D27CEED}" presName="vertFlow" presStyleCnt="0"/>
      <dgm:spPr/>
    </dgm:pt>
    <dgm:pt modelId="{32771BF2-E044-4893-86A1-9AE5EA370566}" type="pres">
      <dgm:prSet presAssocID="{91D55CC9-0068-49D4-9FE1-7A797D27CEED}" presName="header" presStyleLbl="node1" presStyleIdx="2" presStyleCnt="3"/>
      <dgm:spPr/>
      <dgm:t>
        <a:bodyPr/>
        <a:lstStyle/>
        <a:p>
          <a:endParaRPr lang="es-MX"/>
        </a:p>
      </dgm:t>
    </dgm:pt>
    <dgm:pt modelId="{44591DE1-C7F5-439D-B9BB-B9FF20E905DD}" type="pres">
      <dgm:prSet presAssocID="{4A954F7E-CAEC-4791-B33A-E3680A4EC4E1}" presName="parTrans" presStyleLbl="sibTrans2D1" presStyleIdx="5" presStyleCnt="7"/>
      <dgm:spPr/>
      <dgm:t>
        <a:bodyPr/>
        <a:lstStyle/>
        <a:p>
          <a:endParaRPr lang="es-MX"/>
        </a:p>
      </dgm:t>
    </dgm:pt>
    <dgm:pt modelId="{6339C2E8-3360-4023-B3BF-AF3990D07796}" type="pres">
      <dgm:prSet presAssocID="{44977E8C-8A5C-4856-A5EF-8CA6CE07EBAC}" presName="child" presStyleLbl="alignAccFollowNode1" presStyleIdx="5" presStyleCnt="7">
        <dgm:presLayoutVars>
          <dgm:chMax val="0"/>
          <dgm:bulletEnabled val="1"/>
        </dgm:presLayoutVars>
      </dgm:prSet>
      <dgm:spPr/>
      <dgm:t>
        <a:bodyPr/>
        <a:lstStyle/>
        <a:p>
          <a:endParaRPr lang="es-MX"/>
        </a:p>
      </dgm:t>
    </dgm:pt>
    <dgm:pt modelId="{02EFF2EE-45A8-4638-BF38-AB4917DED480}" type="pres">
      <dgm:prSet presAssocID="{57543DD8-BC69-4272-93D2-7167D37ED2F2}" presName="sibTrans" presStyleLbl="sibTrans2D1" presStyleIdx="6" presStyleCnt="7"/>
      <dgm:spPr/>
      <dgm:t>
        <a:bodyPr/>
        <a:lstStyle/>
        <a:p>
          <a:endParaRPr lang="es-MX"/>
        </a:p>
      </dgm:t>
    </dgm:pt>
    <dgm:pt modelId="{D866A062-96AA-4281-81A0-D7FF46399896}" type="pres">
      <dgm:prSet presAssocID="{03D15137-8B11-4E80-AB8B-53EAFD996E23}" presName="child" presStyleLbl="alignAccFollowNode1" presStyleIdx="6" presStyleCnt="7">
        <dgm:presLayoutVars>
          <dgm:chMax val="0"/>
          <dgm:bulletEnabled val="1"/>
        </dgm:presLayoutVars>
      </dgm:prSet>
      <dgm:spPr/>
      <dgm:t>
        <a:bodyPr/>
        <a:lstStyle/>
        <a:p>
          <a:endParaRPr lang="es-MX"/>
        </a:p>
      </dgm:t>
    </dgm:pt>
  </dgm:ptLst>
  <dgm:cxnLst>
    <dgm:cxn modelId="{CAB6B45C-9C11-44D5-986D-44E376DE49EF}" srcId="{D8E8F6C5-C5B1-4E85-B5D7-88992F9F0A09}" destId="{91D55CC9-0068-49D4-9FE1-7A797D27CEED}" srcOrd="2" destOrd="0" parTransId="{62BA550E-B92F-47A9-A836-86A60290A2DB}" sibTransId="{9DED4277-17E0-42D5-9937-6669110A2EF2}"/>
    <dgm:cxn modelId="{180CFEDA-67E6-461A-A039-7C91693DBD39}" type="presOf" srcId="{72853CD2-E079-40DB-820F-947143713FDC}" destId="{612CD272-CF0D-416F-B072-99AEB38A5105}" srcOrd="0" destOrd="0" presId="urn:microsoft.com/office/officeart/2005/8/layout/lProcess1"/>
    <dgm:cxn modelId="{4F3CC459-94A6-4FEF-845D-7870109700D1}" type="presOf" srcId="{BBD35EAA-A2AB-4077-A3F6-C88EB721F6FE}" destId="{C73F5714-0B59-498A-9D6B-D416F1AEA3F0}" srcOrd="0" destOrd="0" presId="urn:microsoft.com/office/officeart/2005/8/layout/lProcess1"/>
    <dgm:cxn modelId="{153F5E5E-6F94-4FE1-8F12-CC45E1576AC0}" srcId="{6BDDB700-CC42-4ED0-951F-26B2B99E6BD4}" destId="{76860AB4-95BA-475F-8D2B-FBCC84BB4C1B}" srcOrd="0" destOrd="0" parTransId="{F2D67BF1-6DD5-4B47-8D07-55F244A22EF8}" sibTransId="{AB4A7091-2830-4761-B561-356FC5708238}"/>
    <dgm:cxn modelId="{DE804A25-EECC-4E53-84FA-D500A12F6E6E}" type="presOf" srcId="{4A954F7E-CAEC-4791-B33A-E3680A4EC4E1}" destId="{44591DE1-C7F5-439D-B9BB-B9FF20E905DD}" srcOrd="0" destOrd="0" presId="urn:microsoft.com/office/officeart/2005/8/layout/lProcess1"/>
    <dgm:cxn modelId="{B37BA19E-1A34-4ABA-A9BD-ACF1BE4B39FD}" type="presOf" srcId="{6BDDB700-CC42-4ED0-951F-26B2B99E6BD4}" destId="{0BA16867-2371-408B-82E0-EC6026B78E5C}" srcOrd="0" destOrd="0" presId="urn:microsoft.com/office/officeart/2005/8/layout/lProcess1"/>
    <dgm:cxn modelId="{E316BDF4-9BD3-4572-B95F-6937F85DCDFE}" srcId="{91D55CC9-0068-49D4-9FE1-7A797D27CEED}" destId="{03D15137-8B11-4E80-AB8B-53EAFD996E23}" srcOrd="1" destOrd="0" parTransId="{BEAC8896-9892-4BFD-A910-8084333C7114}" sibTransId="{CE27F77D-A3BD-4AB4-946E-16380654F1A0}"/>
    <dgm:cxn modelId="{5F35C3A8-24CC-437E-80AF-8AB9D4A1121C}" srcId="{D8E8F6C5-C5B1-4E85-B5D7-88992F9F0A09}" destId="{07C15070-C19B-4D37-BED3-419C1E5A8C19}" srcOrd="1" destOrd="0" parTransId="{99DE22E3-8C4B-484E-989D-F042E3AEB5D5}" sibTransId="{FE43C7F4-86CD-47FF-9AC9-377A6A7A7C75}"/>
    <dgm:cxn modelId="{95038160-6768-42FF-ACA8-9D507FAD8045}" type="presOf" srcId="{07A2E537-870C-4AA4-AE68-F8D2E32E10AE}" destId="{E05B9A19-B338-4B36-8F2B-BB983D3CEF50}" srcOrd="0" destOrd="0" presId="urn:microsoft.com/office/officeart/2005/8/layout/lProcess1"/>
    <dgm:cxn modelId="{5DF95562-7D61-45D5-B5C6-D131AACE8375}" type="presOf" srcId="{D0044893-09F8-46C6-8BE3-C9DB1E612C6F}" destId="{068FEFF0-9FEE-49D3-B3AA-C8ECF2DEA9B5}" srcOrd="0" destOrd="0" presId="urn:microsoft.com/office/officeart/2005/8/layout/lProcess1"/>
    <dgm:cxn modelId="{276E1BFA-600D-462D-86F1-A70A791D2FC6}" srcId="{6BDDB700-CC42-4ED0-951F-26B2B99E6BD4}" destId="{D0044893-09F8-46C6-8BE3-C9DB1E612C6F}" srcOrd="2" destOrd="0" parTransId="{5CD5D9D0-AAA4-492E-8F99-1C905CC27510}" sibTransId="{5B75D2AF-26F4-475A-85A9-99B1892643FF}"/>
    <dgm:cxn modelId="{35CC50DA-76D0-45E0-8D1F-23BBD319A592}" type="presOf" srcId="{03D15137-8B11-4E80-AB8B-53EAFD996E23}" destId="{D866A062-96AA-4281-81A0-D7FF46399896}" srcOrd="0" destOrd="0" presId="urn:microsoft.com/office/officeart/2005/8/layout/lProcess1"/>
    <dgm:cxn modelId="{E17FD5A2-A49C-4BC5-AB47-5C188C7898D9}" type="presOf" srcId="{44977E8C-8A5C-4856-A5EF-8CA6CE07EBAC}" destId="{6339C2E8-3360-4023-B3BF-AF3990D07796}" srcOrd="0" destOrd="0" presId="urn:microsoft.com/office/officeart/2005/8/layout/lProcess1"/>
    <dgm:cxn modelId="{ABA9524D-6C69-4E91-A74F-3DD0D2156F12}" type="presOf" srcId="{432E0B90-A5BA-4D9E-AB72-839BFAA0F544}" destId="{3815553F-7D5F-4825-BF67-224C527EF167}" srcOrd="0" destOrd="0" presId="urn:microsoft.com/office/officeart/2005/8/layout/lProcess1"/>
    <dgm:cxn modelId="{D92BCE7B-E996-4EA3-81F4-89E542C828D4}" type="presOf" srcId="{91D55CC9-0068-49D4-9FE1-7A797D27CEED}" destId="{32771BF2-E044-4893-86A1-9AE5EA370566}" srcOrd="0" destOrd="0" presId="urn:microsoft.com/office/officeart/2005/8/layout/lProcess1"/>
    <dgm:cxn modelId="{89C2F5E0-E7F9-4C54-BEA8-4B5C0DF5452F}" type="presOf" srcId="{7A66BD7A-6AC5-4C69-BF78-01066718DE1B}" destId="{DFA97C43-0179-4446-A231-74A1ECA443E4}" srcOrd="0" destOrd="0" presId="urn:microsoft.com/office/officeart/2005/8/layout/lProcess1"/>
    <dgm:cxn modelId="{A2B52AE6-6B94-48AC-98C2-C1D360F6D6E6}" type="presOf" srcId="{F2D67BF1-6DD5-4B47-8D07-55F244A22EF8}" destId="{0BFC30CE-7AF9-4DAA-8370-2EC98FAE09B9}" srcOrd="0" destOrd="0" presId="urn:microsoft.com/office/officeart/2005/8/layout/lProcess1"/>
    <dgm:cxn modelId="{AA9CA252-0224-4AC1-B108-1926049B15E0}" type="presOf" srcId="{5A92DE8E-CEB1-4252-979B-8D1C3BDE81B5}" destId="{F524EC35-CBB0-4803-B094-5276A7DF8493}" srcOrd="0" destOrd="0" presId="urn:microsoft.com/office/officeart/2005/8/layout/lProcess1"/>
    <dgm:cxn modelId="{DE43FD17-1CBC-4E0C-A97B-DE6AD180C99C}" srcId="{07C15070-C19B-4D37-BED3-419C1E5A8C19}" destId="{72853CD2-E079-40DB-820F-947143713FDC}" srcOrd="1" destOrd="0" parTransId="{ED393414-32B6-4CB2-B433-1E0A61663F4E}" sibTransId="{E261E410-04A3-467D-9D3E-90C7231EE7E2}"/>
    <dgm:cxn modelId="{CB204302-B067-472A-8138-8A2595A079C6}" srcId="{6BDDB700-CC42-4ED0-951F-26B2B99E6BD4}" destId="{5A92DE8E-CEB1-4252-979B-8D1C3BDE81B5}" srcOrd="1" destOrd="0" parTransId="{65A183F5-D3F8-4DBF-9B4C-820DF5F4FC28}" sibTransId="{7A66BD7A-6AC5-4C69-BF78-01066718DE1B}"/>
    <dgm:cxn modelId="{01C3E858-FB44-4289-AB80-A299FD9E8A3A}" type="presOf" srcId="{57543DD8-BC69-4272-93D2-7167D37ED2F2}" destId="{02EFF2EE-45A8-4638-BF38-AB4917DED480}" srcOrd="0" destOrd="0" presId="urn:microsoft.com/office/officeart/2005/8/layout/lProcess1"/>
    <dgm:cxn modelId="{ED3F4DD2-B990-4796-AC27-5CBE22277842}" type="presOf" srcId="{D8E8F6C5-C5B1-4E85-B5D7-88992F9F0A09}" destId="{7D99881E-D192-49CF-A744-0DEEA4E3E10D}" srcOrd="0" destOrd="0" presId="urn:microsoft.com/office/officeart/2005/8/layout/lProcess1"/>
    <dgm:cxn modelId="{49F4E8F2-B133-4A24-A25F-67D59148C947}" srcId="{07C15070-C19B-4D37-BED3-419C1E5A8C19}" destId="{BBD35EAA-A2AB-4077-A3F6-C88EB721F6FE}" srcOrd="0" destOrd="0" parTransId="{432E0B90-A5BA-4D9E-AB72-839BFAA0F544}" sibTransId="{07A2E537-870C-4AA4-AE68-F8D2E32E10AE}"/>
    <dgm:cxn modelId="{62BDFE48-790A-45E0-A093-DC32C9DBDE24}" type="presOf" srcId="{AB4A7091-2830-4761-B561-356FC5708238}" destId="{5C5EA86B-20B9-4DEE-95B6-299E8B1DD347}" srcOrd="0" destOrd="0" presId="urn:microsoft.com/office/officeart/2005/8/layout/lProcess1"/>
    <dgm:cxn modelId="{44C6DBF2-2D57-43DD-A2FD-548585479347}" type="presOf" srcId="{07C15070-C19B-4D37-BED3-419C1E5A8C19}" destId="{7FDFBFD3-2936-43DE-9531-DE3F270B76D4}" srcOrd="0" destOrd="0" presId="urn:microsoft.com/office/officeart/2005/8/layout/lProcess1"/>
    <dgm:cxn modelId="{D1CBC5EE-1869-4F21-9D70-DCD4D03C1036}" srcId="{91D55CC9-0068-49D4-9FE1-7A797D27CEED}" destId="{44977E8C-8A5C-4856-A5EF-8CA6CE07EBAC}" srcOrd="0" destOrd="0" parTransId="{4A954F7E-CAEC-4791-B33A-E3680A4EC4E1}" sibTransId="{57543DD8-BC69-4272-93D2-7167D37ED2F2}"/>
    <dgm:cxn modelId="{9672F8F3-6692-445B-AE9F-2EC0C6D6C598}" type="presOf" srcId="{76860AB4-95BA-475F-8D2B-FBCC84BB4C1B}" destId="{53505866-BCE4-4225-8F1C-54C57B8B202A}" srcOrd="0" destOrd="0" presId="urn:microsoft.com/office/officeart/2005/8/layout/lProcess1"/>
    <dgm:cxn modelId="{3DE8E7AD-09F2-45A0-8CB1-FD92C05F954C}" srcId="{D8E8F6C5-C5B1-4E85-B5D7-88992F9F0A09}" destId="{6BDDB700-CC42-4ED0-951F-26B2B99E6BD4}" srcOrd="0" destOrd="0" parTransId="{69DF0D33-F815-462F-BA91-07186FC1D662}" sibTransId="{B01E40A5-BFD4-4A44-ACBF-CF3CA68CF37B}"/>
    <dgm:cxn modelId="{4BCE24AB-8FDC-4E6F-9853-6CFE9D12BCE4}" type="presParOf" srcId="{7D99881E-D192-49CF-A744-0DEEA4E3E10D}" destId="{A0C67B42-F28F-412B-884E-5ADFB8A9E5FA}" srcOrd="0" destOrd="0" presId="urn:microsoft.com/office/officeart/2005/8/layout/lProcess1"/>
    <dgm:cxn modelId="{592644C1-A8A0-4C8C-B235-86F6C665FAC5}" type="presParOf" srcId="{A0C67B42-F28F-412B-884E-5ADFB8A9E5FA}" destId="{0BA16867-2371-408B-82E0-EC6026B78E5C}" srcOrd="0" destOrd="0" presId="urn:microsoft.com/office/officeart/2005/8/layout/lProcess1"/>
    <dgm:cxn modelId="{E39B86E3-7339-4B56-87F9-F762B9806175}" type="presParOf" srcId="{A0C67B42-F28F-412B-884E-5ADFB8A9E5FA}" destId="{0BFC30CE-7AF9-4DAA-8370-2EC98FAE09B9}" srcOrd="1" destOrd="0" presId="urn:microsoft.com/office/officeart/2005/8/layout/lProcess1"/>
    <dgm:cxn modelId="{21872DF3-8EE9-46F6-A561-F19200C99DD5}" type="presParOf" srcId="{A0C67B42-F28F-412B-884E-5ADFB8A9E5FA}" destId="{53505866-BCE4-4225-8F1C-54C57B8B202A}" srcOrd="2" destOrd="0" presId="urn:microsoft.com/office/officeart/2005/8/layout/lProcess1"/>
    <dgm:cxn modelId="{5F33DA73-A501-42A2-A646-0A9DA9F5C2AD}" type="presParOf" srcId="{A0C67B42-F28F-412B-884E-5ADFB8A9E5FA}" destId="{5C5EA86B-20B9-4DEE-95B6-299E8B1DD347}" srcOrd="3" destOrd="0" presId="urn:microsoft.com/office/officeart/2005/8/layout/lProcess1"/>
    <dgm:cxn modelId="{7D48F7A7-8D65-4C99-ADAE-CE1A1020F92E}" type="presParOf" srcId="{A0C67B42-F28F-412B-884E-5ADFB8A9E5FA}" destId="{F524EC35-CBB0-4803-B094-5276A7DF8493}" srcOrd="4" destOrd="0" presId="urn:microsoft.com/office/officeart/2005/8/layout/lProcess1"/>
    <dgm:cxn modelId="{B7556863-0DA3-4C52-B6D5-47B17C99E01B}" type="presParOf" srcId="{A0C67B42-F28F-412B-884E-5ADFB8A9E5FA}" destId="{DFA97C43-0179-4446-A231-74A1ECA443E4}" srcOrd="5" destOrd="0" presId="urn:microsoft.com/office/officeart/2005/8/layout/lProcess1"/>
    <dgm:cxn modelId="{7A6ADFEB-C97D-4FCF-9206-F0989D4533F0}" type="presParOf" srcId="{A0C67B42-F28F-412B-884E-5ADFB8A9E5FA}" destId="{068FEFF0-9FEE-49D3-B3AA-C8ECF2DEA9B5}" srcOrd="6" destOrd="0" presId="urn:microsoft.com/office/officeart/2005/8/layout/lProcess1"/>
    <dgm:cxn modelId="{32ABC1E3-1324-4A23-B6FE-699C4A1798B1}" type="presParOf" srcId="{7D99881E-D192-49CF-A744-0DEEA4E3E10D}" destId="{12FE36F4-DC5A-42A3-88A8-0B1954DE6E26}" srcOrd="1" destOrd="0" presId="urn:microsoft.com/office/officeart/2005/8/layout/lProcess1"/>
    <dgm:cxn modelId="{13379813-FD66-482D-97A8-084C7B2CBB85}" type="presParOf" srcId="{7D99881E-D192-49CF-A744-0DEEA4E3E10D}" destId="{A4F06474-BF8D-4400-898B-DDF73EFC727C}" srcOrd="2" destOrd="0" presId="urn:microsoft.com/office/officeart/2005/8/layout/lProcess1"/>
    <dgm:cxn modelId="{A21FEE95-F806-400B-8565-E6BE50DAE87C}" type="presParOf" srcId="{A4F06474-BF8D-4400-898B-DDF73EFC727C}" destId="{7FDFBFD3-2936-43DE-9531-DE3F270B76D4}" srcOrd="0" destOrd="0" presId="urn:microsoft.com/office/officeart/2005/8/layout/lProcess1"/>
    <dgm:cxn modelId="{429B3ACC-56A6-406D-A6E5-A7DF6B95EF96}" type="presParOf" srcId="{A4F06474-BF8D-4400-898B-DDF73EFC727C}" destId="{3815553F-7D5F-4825-BF67-224C527EF167}" srcOrd="1" destOrd="0" presId="urn:microsoft.com/office/officeart/2005/8/layout/lProcess1"/>
    <dgm:cxn modelId="{A7F85151-2ABA-4A45-B00E-80E3BDECB1BB}" type="presParOf" srcId="{A4F06474-BF8D-4400-898B-DDF73EFC727C}" destId="{C73F5714-0B59-498A-9D6B-D416F1AEA3F0}" srcOrd="2" destOrd="0" presId="urn:microsoft.com/office/officeart/2005/8/layout/lProcess1"/>
    <dgm:cxn modelId="{EA65673E-61A5-4B93-815E-0C0CF1831CAD}" type="presParOf" srcId="{A4F06474-BF8D-4400-898B-DDF73EFC727C}" destId="{E05B9A19-B338-4B36-8F2B-BB983D3CEF50}" srcOrd="3" destOrd="0" presId="urn:microsoft.com/office/officeart/2005/8/layout/lProcess1"/>
    <dgm:cxn modelId="{F7D25BB4-8096-4C1A-BBE8-F1EEFD4DE7A0}" type="presParOf" srcId="{A4F06474-BF8D-4400-898B-DDF73EFC727C}" destId="{612CD272-CF0D-416F-B072-99AEB38A5105}" srcOrd="4" destOrd="0" presId="urn:microsoft.com/office/officeart/2005/8/layout/lProcess1"/>
    <dgm:cxn modelId="{934D8464-7AA8-43CA-8101-98E049C681FB}" type="presParOf" srcId="{7D99881E-D192-49CF-A744-0DEEA4E3E10D}" destId="{30778C59-B20F-446D-878B-2D9997665C9B}" srcOrd="3" destOrd="0" presId="urn:microsoft.com/office/officeart/2005/8/layout/lProcess1"/>
    <dgm:cxn modelId="{88727620-78B4-4A7E-B5AC-0F8FC76E435F}" type="presParOf" srcId="{7D99881E-D192-49CF-A744-0DEEA4E3E10D}" destId="{36078AFF-A238-4720-B8F3-35E9C59E26FA}" srcOrd="4" destOrd="0" presId="urn:microsoft.com/office/officeart/2005/8/layout/lProcess1"/>
    <dgm:cxn modelId="{2FC955CF-F6F1-4B85-895B-BE88CF32D68A}" type="presParOf" srcId="{36078AFF-A238-4720-B8F3-35E9C59E26FA}" destId="{32771BF2-E044-4893-86A1-9AE5EA370566}" srcOrd="0" destOrd="0" presId="urn:microsoft.com/office/officeart/2005/8/layout/lProcess1"/>
    <dgm:cxn modelId="{3A10137A-A3D8-4023-BE34-0797F5D9F794}" type="presParOf" srcId="{36078AFF-A238-4720-B8F3-35E9C59E26FA}" destId="{44591DE1-C7F5-439D-B9BB-B9FF20E905DD}" srcOrd="1" destOrd="0" presId="urn:microsoft.com/office/officeart/2005/8/layout/lProcess1"/>
    <dgm:cxn modelId="{5AF6CDF2-F8C6-4E53-B3CA-08649E7F594B}" type="presParOf" srcId="{36078AFF-A238-4720-B8F3-35E9C59E26FA}" destId="{6339C2E8-3360-4023-B3BF-AF3990D07796}" srcOrd="2" destOrd="0" presId="urn:microsoft.com/office/officeart/2005/8/layout/lProcess1"/>
    <dgm:cxn modelId="{F7CE2DEA-8515-4167-BA4F-56DA08C7576F}" type="presParOf" srcId="{36078AFF-A238-4720-B8F3-35E9C59E26FA}" destId="{02EFF2EE-45A8-4638-BF38-AB4917DED480}" srcOrd="3" destOrd="0" presId="urn:microsoft.com/office/officeart/2005/8/layout/lProcess1"/>
    <dgm:cxn modelId="{5A86BA92-4C1E-42B6-A0F9-662C9E806AE0}" type="presParOf" srcId="{36078AFF-A238-4720-B8F3-35E9C59E26FA}" destId="{D866A062-96AA-4281-81A0-D7FF46399896}" srcOrd="4"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E8F6C5-C5B1-4E85-B5D7-88992F9F0A09}"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s-MX"/>
        </a:p>
      </dgm:t>
    </dgm:pt>
    <dgm:pt modelId="{6BDDB700-CC42-4ED0-951F-26B2B99E6BD4}">
      <dgm:prSet phldrT="[Texto]"/>
      <dgm:spPr/>
      <dgm:t>
        <a:bodyPr/>
        <a:lstStyle/>
        <a:p>
          <a:r>
            <a:rPr lang="es-MX" dirty="0" smtClean="0"/>
            <a:t>Función</a:t>
          </a:r>
          <a:endParaRPr lang="es-MX" dirty="0"/>
        </a:p>
      </dgm:t>
    </dgm:pt>
    <dgm:pt modelId="{69DF0D33-F815-462F-BA91-07186FC1D662}" type="parTrans" cxnId="{3DE8E7AD-09F2-45A0-8CB1-FD92C05F954C}">
      <dgm:prSet/>
      <dgm:spPr/>
      <dgm:t>
        <a:bodyPr/>
        <a:lstStyle/>
        <a:p>
          <a:endParaRPr lang="es-MX"/>
        </a:p>
      </dgm:t>
    </dgm:pt>
    <dgm:pt modelId="{B01E40A5-BFD4-4A44-ACBF-CF3CA68CF37B}" type="sibTrans" cxnId="{3DE8E7AD-09F2-45A0-8CB1-FD92C05F954C}">
      <dgm:prSet/>
      <dgm:spPr/>
      <dgm:t>
        <a:bodyPr/>
        <a:lstStyle/>
        <a:p>
          <a:endParaRPr lang="es-MX"/>
        </a:p>
      </dgm:t>
    </dgm:pt>
    <dgm:pt modelId="{76860AB4-95BA-475F-8D2B-FBCC84BB4C1B}">
      <dgm:prSet phldrT="[Texto]"/>
      <dgm:spPr/>
      <dgm:t>
        <a:bodyPr/>
        <a:lstStyle/>
        <a:p>
          <a:r>
            <a:rPr lang="es-MX" dirty="0" smtClean="0"/>
            <a:t>Función en general</a:t>
          </a:r>
          <a:endParaRPr lang="es-MX" dirty="0"/>
        </a:p>
      </dgm:t>
    </dgm:pt>
    <dgm:pt modelId="{F2D67BF1-6DD5-4B47-8D07-55F244A22EF8}" type="parTrans" cxnId="{153F5E5E-6F94-4FE1-8F12-CC45E1576AC0}">
      <dgm:prSet/>
      <dgm:spPr/>
      <dgm:t>
        <a:bodyPr/>
        <a:lstStyle/>
        <a:p>
          <a:endParaRPr lang="es-MX"/>
        </a:p>
      </dgm:t>
    </dgm:pt>
    <dgm:pt modelId="{AB4A7091-2830-4761-B561-356FC5708238}" type="sibTrans" cxnId="{153F5E5E-6F94-4FE1-8F12-CC45E1576AC0}">
      <dgm:prSet/>
      <dgm:spPr/>
      <dgm:t>
        <a:bodyPr/>
        <a:lstStyle/>
        <a:p>
          <a:endParaRPr lang="es-MX"/>
        </a:p>
      </dgm:t>
    </dgm:pt>
    <dgm:pt modelId="{5A92DE8E-CEB1-4252-979B-8D1C3BDE81B5}">
      <dgm:prSet phldrT="[Texto]"/>
      <dgm:spPr/>
      <dgm:t>
        <a:bodyPr/>
        <a:lstStyle/>
        <a:p>
          <a:r>
            <a:rPr lang="es-MX" dirty="0" smtClean="0"/>
            <a:t>Función de conjuntos</a:t>
          </a:r>
          <a:endParaRPr lang="es-MX" dirty="0"/>
        </a:p>
      </dgm:t>
    </dgm:pt>
    <dgm:pt modelId="{65A183F5-D3F8-4DBF-9B4C-820DF5F4FC28}" type="parTrans" cxnId="{CB204302-B067-472A-8138-8A2595A079C6}">
      <dgm:prSet/>
      <dgm:spPr/>
      <dgm:t>
        <a:bodyPr/>
        <a:lstStyle/>
        <a:p>
          <a:endParaRPr lang="es-MX"/>
        </a:p>
      </dgm:t>
    </dgm:pt>
    <dgm:pt modelId="{7A66BD7A-6AC5-4C69-BF78-01066718DE1B}" type="sibTrans" cxnId="{CB204302-B067-472A-8138-8A2595A079C6}">
      <dgm:prSet/>
      <dgm:spPr/>
      <dgm:t>
        <a:bodyPr/>
        <a:lstStyle/>
        <a:p>
          <a:endParaRPr lang="es-MX"/>
        </a:p>
      </dgm:t>
    </dgm:pt>
    <dgm:pt modelId="{07C15070-C19B-4D37-BED3-419C1E5A8C19}">
      <dgm:prSet phldrT="[Texto]"/>
      <dgm:spPr/>
      <dgm:t>
        <a:bodyPr/>
        <a:lstStyle/>
        <a:p>
          <a:r>
            <a:rPr lang="es-MX" dirty="0" smtClean="0"/>
            <a:t>Axiomas</a:t>
          </a:r>
          <a:endParaRPr lang="es-MX" dirty="0"/>
        </a:p>
      </dgm:t>
    </dgm:pt>
    <dgm:pt modelId="{99DE22E3-8C4B-484E-989D-F042E3AEB5D5}" type="parTrans" cxnId="{5F35C3A8-24CC-437E-80AF-8AB9D4A1121C}">
      <dgm:prSet/>
      <dgm:spPr/>
      <dgm:t>
        <a:bodyPr/>
        <a:lstStyle/>
        <a:p>
          <a:endParaRPr lang="es-MX"/>
        </a:p>
      </dgm:t>
    </dgm:pt>
    <dgm:pt modelId="{FE43C7F4-86CD-47FF-9AC9-377A6A7A7C75}" type="sibTrans" cxnId="{5F35C3A8-24CC-437E-80AF-8AB9D4A1121C}">
      <dgm:prSet/>
      <dgm:spPr/>
      <dgm:t>
        <a:bodyPr/>
        <a:lstStyle/>
        <a:p>
          <a:endParaRPr lang="es-MX"/>
        </a:p>
      </dgm:t>
    </dgm:pt>
    <dgm:pt modelId="{BBD35EAA-A2AB-4077-A3F6-C88EB721F6FE}">
      <dgm:prSet phldrT="[Texto]"/>
      <dgm:spPr/>
      <dgm:t>
        <a:bodyPr/>
        <a:lstStyle/>
        <a:p>
          <a:r>
            <a:rPr lang="es-MX" dirty="0" smtClean="0"/>
            <a:t>Axioma en general</a:t>
          </a:r>
          <a:endParaRPr lang="es-MX" dirty="0"/>
        </a:p>
      </dgm:t>
    </dgm:pt>
    <dgm:pt modelId="{432E0B90-A5BA-4D9E-AB72-839BFAA0F544}" type="parTrans" cxnId="{49F4E8F2-B133-4A24-A25F-67D59148C947}">
      <dgm:prSet/>
      <dgm:spPr/>
      <dgm:t>
        <a:bodyPr/>
        <a:lstStyle/>
        <a:p>
          <a:endParaRPr lang="es-MX"/>
        </a:p>
      </dgm:t>
    </dgm:pt>
    <dgm:pt modelId="{07A2E537-870C-4AA4-AE68-F8D2E32E10AE}" type="sibTrans" cxnId="{49F4E8F2-B133-4A24-A25F-67D59148C947}">
      <dgm:prSet/>
      <dgm:spPr/>
      <dgm:t>
        <a:bodyPr/>
        <a:lstStyle/>
        <a:p>
          <a:endParaRPr lang="es-MX"/>
        </a:p>
      </dgm:t>
    </dgm:pt>
    <dgm:pt modelId="{72853CD2-E079-40DB-820F-947143713FDC}">
      <dgm:prSet phldrT="[Texto]"/>
      <dgm:spPr/>
      <dgm:t>
        <a:bodyPr/>
        <a:lstStyle/>
        <a:p>
          <a:r>
            <a:rPr lang="es-MX" dirty="0" smtClean="0"/>
            <a:t>Axiomas de la probabilidad</a:t>
          </a:r>
          <a:endParaRPr lang="es-MX" dirty="0"/>
        </a:p>
      </dgm:t>
    </dgm:pt>
    <dgm:pt modelId="{ED393414-32B6-4CB2-B433-1E0A61663F4E}" type="parTrans" cxnId="{DE43FD17-1CBC-4E0C-A97B-DE6AD180C99C}">
      <dgm:prSet/>
      <dgm:spPr/>
      <dgm:t>
        <a:bodyPr/>
        <a:lstStyle/>
        <a:p>
          <a:endParaRPr lang="es-MX"/>
        </a:p>
      </dgm:t>
    </dgm:pt>
    <dgm:pt modelId="{E261E410-04A3-467D-9D3E-90C7231EE7E2}" type="sibTrans" cxnId="{DE43FD17-1CBC-4E0C-A97B-DE6AD180C99C}">
      <dgm:prSet/>
      <dgm:spPr/>
      <dgm:t>
        <a:bodyPr/>
        <a:lstStyle/>
        <a:p>
          <a:endParaRPr lang="es-MX"/>
        </a:p>
      </dgm:t>
    </dgm:pt>
    <dgm:pt modelId="{D0044893-09F8-46C6-8BE3-C9DB1E612C6F}">
      <dgm:prSet phldrT="[Texto]"/>
      <dgm:spPr/>
      <dgm:t>
        <a:bodyPr/>
        <a:lstStyle/>
        <a:p>
          <a:r>
            <a:rPr lang="es-MX" dirty="0" smtClean="0"/>
            <a:t>Función de probabilidad</a:t>
          </a:r>
          <a:endParaRPr lang="es-MX" dirty="0"/>
        </a:p>
      </dgm:t>
    </dgm:pt>
    <dgm:pt modelId="{5CD5D9D0-AAA4-492E-8F99-1C905CC27510}" type="parTrans" cxnId="{276E1BFA-600D-462D-86F1-A70A791D2FC6}">
      <dgm:prSet/>
      <dgm:spPr/>
      <dgm:t>
        <a:bodyPr/>
        <a:lstStyle/>
        <a:p>
          <a:endParaRPr lang="es-MX"/>
        </a:p>
      </dgm:t>
    </dgm:pt>
    <dgm:pt modelId="{5B75D2AF-26F4-475A-85A9-99B1892643FF}" type="sibTrans" cxnId="{276E1BFA-600D-462D-86F1-A70A791D2FC6}">
      <dgm:prSet/>
      <dgm:spPr/>
      <dgm:t>
        <a:bodyPr/>
        <a:lstStyle/>
        <a:p>
          <a:endParaRPr lang="es-MX"/>
        </a:p>
      </dgm:t>
    </dgm:pt>
    <dgm:pt modelId="{91D55CC9-0068-49D4-9FE1-7A797D27CEED}">
      <dgm:prSet phldrT="[Texto]"/>
      <dgm:spPr/>
      <dgm:t>
        <a:bodyPr/>
        <a:lstStyle/>
        <a:p>
          <a:r>
            <a:rPr lang="es-MX" dirty="0" smtClean="0"/>
            <a:t>Aplicación</a:t>
          </a:r>
          <a:endParaRPr lang="es-MX" dirty="0"/>
        </a:p>
      </dgm:t>
    </dgm:pt>
    <dgm:pt modelId="{62BA550E-B92F-47A9-A836-86A60290A2DB}" type="parTrans" cxnId="{CAB6B45C-9C11-44D5-986D-44E376DE49EF}">
      <dgm:prSet/>
      <dgm:spPr/>
      <dgm:t>
        <a:bodyPr/>
        <a:lstStyle/>
        <a:p>
          <a:endParaRPr lang="es-MX"/>
        </a:p>
      </dgm:t>
    </dgm:pt>
    <dgm:pt modelId="{9DED4277-17E0-42D5-9937-6669110A2EF2}" type="sibTrans" cxnId="{CAB6B45C-9C11-44D5-986D-44E376DE49EF}">
      <dgm:prSet/>
      <dgm:spPr/>
      <dgm:t>
        <a:bodyPr/>
        <a:lstStyle/>
        <a:p>
          <a:endParaRPr lang="es-MX"/>
        </a:p>
      </dgm:t>
    </dgm:pt>
    <dgm:pt modelId="{44977E8C-8A5C-4856-A5EF-8CA6CE07EBAC}">
      <dgm:prSet phldrT="[Texto]"/>
      <dgm:spPr/>
      <dgm:t>
        <a:bodyPr/>
        <a:lstStyle/>
        <a:p>
          <a:r>
            <a:rPr lang="es-MX" dirty="0" smtClean="0"/>
            <a:t>Aplicaciones</a:t>
          </a:r>
          <a:endParaRPr lang="es-MX" dirty="0"/>
        </a:p>
      </dgm:t>
    </dgm:pt>
    <dgm:pt modelId="{4A954F7E-CAEC-4791-B33A-E3680A4EC4E1}" type="parTrans" cxnId="{D1CBC5EE-1869-4F21-9D70-DCD4D03C1036}">
      <dgm:prSet/>
      <dgm:spPr/>
      <dgm:t>
        <a:bodyPr/>
        <a:lstStyle/>
        <a:p>
          <a:endParaRPr lang="es-MX"/>
        </a:p>
      </dgm:t>
    </dgm:pt>
    <dgm:pt modelId="{57543DD8-BC69-4272-93D2-7167D37ED2F2}" type="sibTrans" cxnId="{D1CBC5EE-1869-4F21-9D70-DCD4D03C1036}">
      <dgm:prSet/>
      <dgm:spPr/>
      <dgm:t>
        <a:bodyPr/>
        <a:lstStyle/>
        <a:p>
          <a:endParaRPr lang="es-MX"/>
        </a:p>
      </dgm:t>
    </dgm:pt>
    <dgm:pt modelId="{03D15137-8B11-4E80-AB8B-53EAFD996E23}">
      <dgm:prSet phldrT="[Texto]"/>
      <dgm:spPr/>
      <dgm:t>
        <a:bodyPr/>
        <a:lstStyle/>
        <a:p>
          <a:r>
            <a:rPr lang="es-MX" dirty="0" smtClean="0"/>
            <a:t>Ejemplos</a:t>
          </a:r>
          <a:endParaRPr lang="es-MX" dirty="0"/>
        </a:p>
      </dgm:t>
    </dgm:pt>
    <dgm:pt modelId="{BEAC8896-9892-4BFD-A910-8084333C7114}" type="parTrans" cxnId="{E316BDF4-9BD3-4572-B95F-6937F85DCDFE}">
      <dgm:prSet/>
      <dgm:spPr/>
      <dgm:t>
        <a:bodyPr/>
        <a:lstStyle/>
        <a:p>
          <a:endParaRPr lang="es-MX"/>
        </a:p>
      </dgm:t>
    </dgm:pt>
    <dgm:pt modelId="{CE27F77D-A3BD-4AB4-946E-16380654F1A0}" type="sibTrans" cxnId="{E316BDF4-9BD3-4572-B95F-6937F85DCDFE}">
      <dgm:prSet/>
      <dgm:spPr/>
      <dgm:t>
        <a:bodyPr/>
        <a:lstStyle/>
        <a:p>
          <a:endParaRPr lang="es-MX"/>
        </a:p>
      </dgm:t>
    </dgm:pt>
    <dgm:pt modelId="{7D99881E-D192-49CF-A744-0DEEA4E3E10D}" type="pres">
      <dgm:prSet presAssocID="{D8E8F6C5-C5B1-4E85-B5D7-88992F9F0A09}" presName="Name0" presStyleCnt="0">
        <dgm:presLayoutVars>
          <dgm:dir/>
          <dgm:animLvl val="lvl"/>
          <dgm:resizeHandles val="exact"/>
        </dgm:presLayoutVars>
      </dgm:prSet>
      <dgm:spPr/>
      <dgm:t>
        <a:bodyPr/>
        <a:lstStyle/>
        <a:p>
          <a:endParaRPr lang="es-MX"/>
        </a:p>
      </dgm:t>
    </dgm:pt>
    <dgm:pt modelId="{A0C67B42-F28F-412B-884E-5ADFB8A9E5FA}" type="pres">
      <dgm:prSet presAssocID="{6BDDB700-CC42-4ED0-951F-26B2B99E6BD4}" presName="vertFlow" presStyleCnt="0"/>
      <dgm:spPr/>
    </dgm:pt>
    <dgm:pt modelId="{0BA16867-2371-408B-82E0-EC6026B78E5C}" type="pres">
      <dgm:prSet presAssocID="{6BDDB700-CC42-4ED0-951F-26B2B99E6BD4}" presName="header" presStyleLbl="node1" presStyleIdx="0" presStyleCnt="3"/>
      <dgm:spPr/>
      <dgm:t>
        <a:bodyPr/>
        <a:lstStyle/>
        <a:p>
          <a:endParaRPr lang="es-MX"/>
        </a:p>
      </dgm:t>
    </dgm:pt>
    <dgm:pt modelId="{0BFC30CE-7AF9-4DAA-8370-2EC98FAE09B9}" type="pres">
      <dgm:prSet presAssocID="{F2D67BF1-6DD5-4B47-8D07-55F244A22EF8}" presName="parTrans" presStyleLbl="sibTrans2D1" presStyleIdx="0" presStyleCnt="7"/>
      <dgm:spPr/>
      <dgm:t>
        <a:bodyPr/>
        <a:lstStyle/>
        <a:p>
          <a:endParaRPr lang="es-MX"/>
        </a:p>
      </dgm:t>
    </dgm:pt>
    <dgm:pt modelId="{53505866-BCE4-4225-8F1C-54C57B8B202A}" type="pres">
      <dgm:prSet presAssocID="{76860AB4-95BA-475F-8D2B-FBCC84BB4C1B}" presName="child" presStyleLbl="alignAccFollowNode1" presStyleIdx="0" presStyleCnt="7">
        <dgm:presLayoutVars>
          <dgm:chMax val="0"/>
          <dgm:bulletEnabled val="1"/>
        </dgm:presLayoutVars>
      </dgm:prSet>
      <dgm:spPr/>
      <dgm:t>
        <a:bodyPr/>
        <a:lstStyle/>
        <a:p>
          <a:endParaRPr lang="es-MX"/>
        </a:p>
      </dgm:t>
    </dgm:pt>
    <dgm:pt modelId="{5C5EA86B-20B9-4DEE-95B6-299E8B1DD347}" type="pres">
      <dgm:prSet presAssocID="{AB4A7091-2830-4761-B561-356FC5708238}" presName="sibTrans" presStyleLbl="sibTrans2D1" presStyleIdx="1" presStyleCnt="7"/>
      <dgm:spPr/>
      <dgm:t>
        <a:bodyPr/>
        <a:lstStyle/>
        <a:p>
          <a:endParaRPr lang="es-MX"/>
        </a:p>
      </dgm:t>
    </dgm:pt>
    <dgm:pt modelId="{F524EC35-CBB0-4803-B094-5276A7DF8493}" type="pres">
      <dgm:prSet presAssocID="{5A92DE8E-CEB1-4252-979B-8D1C3BDE81B5}" presName="child" presStyleLbl="alignAccFollowNode1" presStyleIdx="1" presStyleCnt="7">
        <dgm:presLayoutVars>
          <dgm:chMax val="0"/>
          <dgm:bulletEnabled val="1"/>
        </dgm:presLayoutVars>
      </dgm:prSet>
      <dgm:spPr/>
      <dgm:t>
        <a:bodyPr/>
        <a:lstStyle/>
        <a:p>
          <a:endParaRPr lang="es-MX"/>
        </a:p>
      </dgm:t>
    </dgm:pt>
    <dgm:pt modelId="{DFA97C43-0179-4446-A231-74A1ECA443E4}" type="pres">
      <dgm:prSet presAssocID="{7A66BD7A-6AC5-4C69-BF78-01066718DE1B}" presName="sibTrans" presStyleLbl="sibTrans2D1" presStyleIdx="2" presStyleCnt="7"/>
      <dgm:spPr/>
      <dgm:t>
        <a:bodyPr/>
        <a:lstStyle/>
        <a:p>
          <a:endParaRPr lang="es-MX"/>
        </a:p>
      </dgm:t>
    </dgm:pt>
    <dgm:pt modelId="{068FEFF0-9FEE-49D3-B3AA-C8ECF2DEA9B5}" type="pres">
      <dgm:prSet presAssocID="{D0044893-09F8-46C6-8BE3-C9DB1E612C6F}" presName="child" presStyleLbl="alignAccFollowNode1" presStyleIdx="2" presStyleCnt="7">
        <dgm:presLayoutVars>
          <dgm:chMax val="0"/>
          <dgm:bulletEnabled val="1"/>
        </dgm:presLayoutVars>
      </dgm:prSet>
      <dgm:spPr/>
      <dgm:t>
        <a:bodyPr/>
        <a:lstStyle/>
        <a:p>
          <a:endParaRPr lang="es-MX"/>
        </a:p>
      </dgm:t>
    </dgm:pt>
    <dgm:pt modelId="{12FE36F4-DC5A-42A3-88A8-0B1954DE6E26}" type="pres">
      <dgm:prSet presAssocID="{6BDDB700-CC42-4ED0-951F-26B2B99E6BD4}" presName="hSp" presStyleCnt="0"/>
      <dgm:spPr/>
    </dgm:pt>
    <dgm:pt modelId="{A4F06474-BF8D-4400-898B-DDF73EFC727C}" type="pres">
      <dgm:prSet presAssocID="{07C15070-C19B-4D37-BED3-419C1E5A8C19}" presName="vertFlow" presStyleCnt="0"/>
      <dgm:spPr/>
    </dgm:pt>
    <dgm:pt modelId="{7FDFBFD3-2936-43DE-9531-DE3F270B76D4}" type="pres">
      <dgm:prSet presAssocID="{07C15070-C19B-4D37-BED3-419C1E5A8C19}" presName="header" presStyleLbl="node1" presStyleIdx="1" presStyleCnt="3"/>
      <dgm:spPr/>
      <dgm:t>
        <a:bodyPr/>
        <a:lstStyle/>
        <a:p>
          <a:endParaRPr lang="es-MX"/>
        </a:p>
      </dgm:t>
    </dgm:pt>
    <dgm:pt modelId="{3815553F-7D5F-4825-BF67-224C527EF167}" type="pres">
      <dgm:prSet presAssocID="{432E0B90-A5BA-4D9E-AB72-839BFAA0F544}" presName="parTrans" presStyleLbl="sibTrans2D1" presStyleIdx="3" presStyleCnt="7"/>
      <dgm:spPr/>
      <dgm:t>
        <a:bodyPr/>
        <a:lstStyle/>
        <a:p>
          <a:endParaRPr lang="es-MX"/>
        </a:p>
      </dgm:t>
    </dgm:pt>
    <dgm:pt modelId="{C73F5714-0B59-498A-9D6B-D416F1AEA3F0}" type="pres">
      <dgm:prSet presAssocID="{BBD35EAA-A2AB-4077-A3F6-C88EB721F6FE}" presName="child" presStyleLbl="alignAccFollowNode1" presStyleIdx="3" presStyleCnt="7">
        <dgm:presLayoutVars>
          <dgm:chMax val="0"/>
          <dgm:bulletEnabled val="1"/>
        </dgm:presLayoutVars>
      </dgm:prSet>
      <dgm:spPr/>
      <dgm:t>
        <a:bodyPr/>
        <a:lstStyle/>
        <a:p>
          <a:endParaRPr lang="es-MX"/>
        </a:p>
      </dgm:t>
    </dgm:pt>
    <dgm:pt modelId="{E05B9A19-B338-4B36-8F2B-BB983D3CEF50}" type="pres">
      <dgm:prSet presAssocID="{07A2E537-870C-4AA4-AE68-F8D2E32E10AE}" presName="sibTrans" presStyleLbl="sibTrans2D1" presStyleIdx="4" presStyleCnt="7"/>
      <dgm:spPr/>
      <dgm:t>
        <a:bodyPr/>
        <a:lstStyle/>
        <a:p>
          <a:endParaRPr lang="es-MX"/>
        </a:p>
      </dgm:t>
    </dgm:pt>
    <dgm:pt modelId="{612CD272-CF0D-416F-B072-99AEB38A5105}" type="pres">
      <dgm:prSet presAssocID="{72853CD2-E079-40DB-820F-947143713FDC}" presName="child" presStyleLbl="alignAccFollowNode1" presStyleIdx="4" presStyleCnt="7">
        <dgm:presLayoutVars>
          <dgm:chMax val="0"/>
          <dgm:bulletEnabled val="1"/>
        </dgm:presLayoutVars>
      </dgm:prSet>
      <dgm:spPr/>
      <dgm:t>
        <a:bodyPr/>
        <a:lstStyle/>
        <a:p>
          <a:endParaRPr lang="es-MX"/>
        </a:p>
      </dgm:t>
    </dgm:pt>
    <dgm:pt modelId="{30778C59-B20F-446D-878B-2D9997665C9B}" type="pres">
      <dgm:prSet presAssocID="{07C15070-C19B-4D37-BED3-419C1E5A8C19}" presName="hSp" presStyleCnt="0"/>
      <dgm:spPr/>
    </dgm:pt>
    <dgm:pt modelId="{36078AFF-A238-4720-B8F3-35E9C59E26FA}" type="pres">
      <dgm:prSet presAssocID="{91D55CC9-0068-49D4-9FE1-7A797D27CEED}" presName="vertFlow" presStyleCnt="0"/>
      <dgm:spPr/>
    </dgm:pt>
    <dgm:pt modelId="{32771BF2-E044-4893-86A1-9AE5EA370566}" type="pres">
      <dgm:prSet presAssocID="{91D55CC9-0068-49D4-9FE1-7A797D27CEED}" presName="header" presStyleLbl="node1" presStyleIdx="2" presStyleCnt="3"/>
      <dgm:spPr/>
      <dgm:t>
        <a:bodyPr/>
        <a:lstStyle/>
        <a:p>
          <a:endParaRPr lang="es-MX"/>
        </a:p>
      </dgm:t>
    </dgm:pt>
    <dgm:pt modelId="{44591DE1-C7F5-439D-B9BB-B9FF20E905DD}" type="pres">
      <dgm:prSet presAssocID="{4A954F7E-CAEC-4791-B33A-E3680A4EC4E1}" presName="parTrans" presStyleLbl="sibTrans2D1" presStyleIdx="5" presStyleCnt="7"/>
      <dgm:spPr/>
      <dgm:t>
        <a:bodyPr/>
        <a:lstStyle/>
        <a:p>
          <a:endParaRPr lang="es-MX"/>
        </a:p>
      </dgm:t>
    </dgm:pt>
    <dgm:pt modelId="{6339C2E8-3360-4023-B3BF-AF3990D07796}" type="pres">
      <dgm:prSet presAssocID="{44977E8C-8A5C-4856-A5EF-8CA6CE07EBAC}" presName="child" presStyleLbl="alignAccFollowNode1" presStyleIdx="5" presStyleCnt="7">
        <dgm:presLayoutVars>
          <dgm:chMax val="0"/>
          <dgm:bulletEnabled val="1"/>
        </dgm:presLayoutVars>
      </dgm:prSet>
      <dgm:spPr/>
      <dgm:t>
        <a:bodyPr/>
        <a:lstStyle/>
        <a:p>
          <a:endParaRPr lang="es-MX"/>
        </a:p>
      </dgm:t>
    </dgm:pt>
    <dgm:pt modelId="{02EFF2EE-45A8-4638-BF38-AB4917DED480}" type="pres">
      <dgm:prSet presAssocID="{57543DD8-BC69-4272-93D2-7167D37ED2F2}" presName="sibTrans" presStyleLbl="sibTrans2D1" presStyleIdx="6" presStyleCnt="7"/>
      <dgm:spPr/>
      <dgm:t>
        <a:bodyPr/>
        <a:lstStyle/>
        <a:p>
          <a:endParaRPr lang="es-MX"/>
        </a:p>
      </dgm:t>
    </dgm:pt>
    <dgm:pt modelId="{D866A062-96AA-4281-81A0-D7FF46399896}" type="pres">
      <dgm:prSet presAssocID="{03D15137-8B11-4E80-AB8B-53EAFD996E23}" presName="child" presStyleLbl="alignAccFollowNode1" presStyleIdx="6" presStyleCnt="7">
        <dgm:presLayoutVars>
          <dgm:chMax val="0"/>
          <dgm:bulletEnabled val="1"/>
        </dgm:presLayoutVars>
      </dgm:prSet>
      <dgm:spPr/>
      <dgm:t>
        <a:bodyPr/>
        <a:lstStyle/>
        <a:p>
          <a:endParaRPr lang="es-MX"/>
        </a:p>
      </dgm:t>
    </dgm:pt>
  </dgm:ptLst>
  <dgm:cxnLst>
    <dgm:cxn modelId="{CAB6B45C-9C11-44D5-986D-44E376DE49EF}" srcId="{D8E8F6C5-C5B1-4E85-B5D7-88992F9F0A09}" destId="{91D55CC9-0068-49D4-9FE1-7A797D27CEED}" srcOrd="2" destOrd="0" parTransId="{62BA550E-B92F-47A9-A836-86A60290A2DB}" sibTransId="{9DED4277-17E0-42D5-9937-6669110A2EF2}"/>
    <dgm:cxn modelId="{180CFEDA-67E6-461A-A039-7C91693DBD39}" type="presOf" srcId="{72853CD2-E079-40DB-820F-947143713FDC}" destId="{612CD272-CF0D-416F-B072-99AEB38A5105}" srcOrd="0" destOrd="0" presId="urn:microsoft.com/office/officeart/2005/8/layout/lProcess1"/>
    <dgm:cxn modelId="{4F3CC459-94A6-4FEF-845D-7870109700D1}" type="presOf" srcId="{BBD35EAA-A2AB-4077-A3F6-C88EB721F6FE}" destId="{C73F5714-0B59-498A-9D6B-D416F1AEA3F0}" srcOrd="0" destOrd="0" presId="urn:microsoft.com/office/officeart/2005/8/layout/lProcess1"/>
    <dgm:cxn modelId="{153F5E5E-6F94-4FE1-8F12-CC45E1576AC0}" srcId="{6BDDB700-CC42-4ED0-951F-26B2B99E6BD4}" destId="{76860AB4-95BA-475F-8D2B-FBCC84BB4C1B}" srcOrd="0" destOrd="0" parTransId="{F2D67BF1-6DD5-4B47-8D07-55F244A22EF8}" sibTransId="{AB4A7091-2830-4761-B561-356FC5708238}"/>
    <dgm:cxn modelId="{DE804A25-EECC-4E53-84FA-D500A12F6E6E}" type="presOf" srcId="{4A954F7E-CAEC-4791-B33A-E3680A4EC4E1}" destId="{44591DE1-C7F5-439D-B9BB-B9FF20E905DD}" srcOrd="0" destOrd="0" presId="urn:microsoft.com/office/officeart/2005/8/layout/lProcess1"/>
    <dgm:cxn modelId="{B37BA19E-1A34-4ABA-A9BD-ACF1BE4B39FD}" type="presOf" srcId="{6BDDB700-CC42-4ED0-951F-26B2B99E6BD4}" destId="{0BA16867-2371-408B-82E0-EC6026B78E5C}" srcOrd="0" destOrd="0" presId="urn:microsoft.com/office/officeart/2005/8/layout/lProcess1"/>
    <dgm:cxn modelId="{E316BDF4-9BD3-4572-B95F-6937F85DCDFE}" srcId="{91D55CC9-0068-49D4-9FE1-7A797D27CEED}" destId="{03D15137-8B11-4E80-AB8B-53EAFD996E23}" srcOrd="1" destOrd="0" parTransId="{BEAC8896-9892-4BFD-A910-8084333C7114}" sibTransId="{CE27F77D-A3BD-4AB4-946E-16380654F1A0}"/>
    <dgm:cxn modelId="{5F35C3A8-24CC-437E-80AF-8AB9D4A1121C}" srcId="{D8E8F6C5-C5B1-4E85-B5D7-88992F9F0A09}" destId="{07C15070-C19B-4D37-BED3-419C1E5A8C19}" srcOrd="1" destOrd="0" parTransId="{99DE22E3-8C4B-484E-989D-F042E3AEB5D5}" sibTransId="{FE43C7F4-86CD-47FF-9AC9-377A6A7A7C75}"/>
    <dgm:cxn modelId="{95038160-6768-42FF-ACA8-9D507FAD8045}" type="presOf" srcId="{07A2E537-870C-4AA4-AE68-F8D2E32E10AE}" destId="{E05B9A19-B338-4B36-8F2B-BB983D3CEF50}" srcOrd="0" destOrd="0" presId="urn:microsoft.com/office/officeart/2005/8/layout/lProcess1"/>
    <dgm:cxn modelId="{5DF95562-7D61-45D5-B5C6-D131AACE8375}" type="presOf" srcId="{D0044893-09F8-46C6-8BE3-C9DB1E612C6F}" destId="{068FEFF0-9FEE-49D3-B3AA-C8ECF2DEA9B5}" srcOrd="0" destOrd="0" presId="urn:microsoft.com/office/officeart/2005/8/layout/lProcess1"/>
    <dgm:cxn modelId="{276E1BFA-600D-462D-86F1-A70A791D2FC6}" srcId="{6BDDB700-CC42-4ED0-951F-26B2B99E6BD4}" destId="{D0044893-09F8-46C6-8BE3-C9DB1E612C6F}" srcOrd="2" destOrd="0" parTransId="{5CD5D9D0-AAA4-492E-8F99-1C905CC27510}" sibTransId="{5B75D2AF-26F4-475A-85A9-99B1892643FF}"/>
    <dgm:cxn modelId="{35CC50DA-76D0-45E0-8D1F-23BBD319A592}" type="presOf" srcId="{03D15137-8B11-4E80-AB8B-53EAFD996E23}" destId="{D866A062-96AA-4281-81A0-D7FF46399896}" srcOrd="0" destOrd="0" presId="urn:microsoft.com/office/officeart/2005/8/layout/lProcess1"/>
    <dgm:cxn modelId="{E17FD5A2-A49C-4BC5-AB47-5C188C7898D9}" type="presOf" srcId="{44977E8C-8A5C-4856-A5EF-8CA6CE07EBAC}" destId="{6339C2E8-3360-4023-B3BF-AF3990D07796}" srcOrd="0" destOrd="0" presId="urn:microsoft.com/office/officeart/2005/8/layout/lProcess1"/>
    <dgm:cxn modelId="{ABA9524D-6C69-4E91-A74F-3DD0D2156F12}" type="presOf" srcId="{432E0B90-A5BA-4D9E-AB72-839BFAA0F544}" destId="{3815553F-7D5F-4825-BF67-224C527EF167}" srcOrd="0" destOrd="0" presId="urn:microsoft.com/office/officeart/2005/8/layout/lProcess1"/>
    <dgm:cxn modelId="{D92BCE7B-E996-4EA3-81F4-89E542C828D4}" type="presOf" srcId="{91D55CC9-0068-49D4-9FE1-7A797D27CEED}" destId="{32771BF2-E044-4893-86A1-9AE5EA370566}" srcOrd="0" destOrd="0" presId="urn:microsoft.com/office/officeart/2005/8/layout/lProcess1"/>
    <dgm:cxn modelId="{89C2F5E0-E7F9-4C54-BEA8-4B5C0DF5452F}" type="presOf" srcId="{7A66BD7A-6AC5-4C69-BF78-01066718DE1B}" destId="{DFA97C43-0179-4446-A231-74A1ECA443E4}" srcOrd="0" destOrd="0" presId="urn:microsoft.com/office/officeart/2005/8/layout/lProcess1"/>
    <dgm:cxn modelId="{A2B52AE6-6B94-48AC-98C2-C1D360F6D6E6}" type="presOf" srcId="{F2D67BF1-6DD5-4B47-8D07-55F244A22EF8}" destId="{0BFC30CE-7AF9-4DAA-8370-2EC98FAE09B9}" srcOrd="0" destOrd="0" presId="urn:microsoft.com/office/officeart/2005/8/layout/lProcess1"/>
    <dgm:cxn modelId="{AA9CA252-0224-4AC1-B108-1926049B15E0}" type="presOf" srcId="{5A92DE8E-CEB1-4252-979B-8D1C3BDE81B5}" destId="{F524EC35-CBB0-4803-B094-5276A7DF8493}" srcOrd="0" destOrd="0" presId="urn:microsoft.com/office/officeart/2005/8/layout/lProcess1"/>
    <dgm:cxn modelId="{DE43FD17-1CBC-4E0C-A97B-DE6AD180C99C}" srcId="{07C15070-C19B-4D37-BED3-419C1E5A8C19}" destId="{72853CD2-E079-40DB-820F-947143713FDC}" srcOrd="1" destOrd="0" parTransId="{ED393414-32B6-4CB2-B433-1E0A61663F4E}" sibTransId="{E261E410-04A3-467D-9D3E-90C7231EE7E2}"/>
    <dgm:cxn modelId="{CB204302-B067-472A-8138-8A2595A079C6}" srcId="{6BDDB700-CC42-4ED0-951F-26B2B99E6BD4}" destId="{5A92DE8E-CEB1-4252-979B-8D1C3BDE81B5}" srcOrd="1" destOrd="0" parTransId="{65A183F5-D3F8-4DBF-9B4C-820DF5F4FC28}" sibTransId="{7A66BD7A-6AC5-4C69-BF78-01066718DE1B}"/>
    <dgm:cxn modelId="{01C3E858-FB44-4289-AB80-A299FD9E8A3A}" type="presOf" srcId="{57543DD8-BC69-4272-93D2-7167D37ED2F2}" destId="{02EFF2EE-45A8-4638-BF38-AB4917DED480}" srcOrd="0" destOrd="0" presId="urn:microsoft.com/office/officeart/2005/8/layout/lProcess1"/>
    <dgm:cxn modelId="{ED3F4DD2-B990-4796-AC27-5CBE22277842}" type="presOf" srcId="{D8E8F6C5-C5B1-4E85-B5D7-88992F9F0A09}" destId="{7D99881E-D192-49CF-A744-0DEEA4E3E10D}" srcOrd="0" destOrd="0" presId="urn:microsoft.com/office/officeart/2005/8/layout/lProcess1"/>
    <dgm:cxn modelId="{49F4E8F2-B133-4A24-A25F-67D59148C947}" srcId="{07C15070-C19B-4D37-BED3-419C1E5A8C19}" destId="{BBD35EAA-A2AB-4077-A3F6-C88EB721F6FE}" srcOrd="0" destOrd="0" parTransId="{432E0B90-A5BA-4D9E-AB72-839BFAA0F544}" sibTransId="{07A2E537-870C-4AA4-AE68-F8D2E32E10AE}"/>
    <dgm:cxn modelId="{62BDFE48-790A-45E0-A093-DC32C9DBDE24}" type="presOf" srcId="{AB4A7091-2830-4761-B561-356FC5708238}" destId="{5C5EA86B-20B9-4DEE-95B6-299E8B1DD347}" srcOrd="0" destOrd="0" presId="urn:microsoft.com/office/officeart/2005/8/layout/lProcess1"/>
    <dgm:cxn modelId="{44C6DBF2-2D57-43DD-A2FD-548585479347}" type="presOf" srcId="{07C15070-C19B-4D37-BED3-419C1E5A8C19}" destId="{7FDFBFD3-2936-43DE-9531-DE3F270B76D4}" srcOrd="0" destOrd="0" presId="urn:microsoft.com/office/officeart/2005/8/layout/lProcess1"/>
    <dgm:cxn modelId="{D1CBC5EE-1869-4F21-9D70-DCD4D03C1036}" srcId="{91D55CC9-0068-49D4-9FE1-7A797D27CEED}" destId="{44977E8C-8A5C-4856-A5EF-8CA6CE07EBAC}" srcOrd="0" destOrd="0" parTransId="{4A954F7E-CAEC-4791-B33A-E3680A4EC4E1}" sibTransId="{57543DD8-BC69-4272-93D2-7167D37ED2F2}"/>
    <dgm:cxn modelId="{9672F8F3-6692-445B-AE9F-2EC0C6D6C598}" type="presOf" srcId="{76860AB4-95BA-475F-8D2B-FBCC84BB4C1B}" destId="{53505866-BCE4-4225-8F1C-54C57B8B202A}" srcOrd="0" destOrd="0" presId="urn:microsoft.com/office/officeart/2005/8/layout/lProcess1"/>
    <dgm:cxn modelId="{3DE8E7AD-09F2-45A0-8CB1-FD92C05F954C}" srcId="{D8E8F6C5-C5B1-4E85-B5D7-88992F9F0A09}" destId="{6BDDB700-CC42-4ED0-951F-26B2B99E6BD4}" srcOrd="0" destOrd="0" parTransId="{69DF0D33-F815-462F-BA91-07186FC1D662}" sibTransId="{B01E40A5-BFD4-4A44-ACBF-CF3CA68CF37B}"/>
    <dgm:cxn modelId="{4BCE24AB-8FDC-4E6F-9853-6CFE9D12BCE4}" type="presParOf" srcId="{7D99881E-D192-49CF-A744-0DEEA4E3E10D}" destId="{A0C67B42-F28F-412B-884E-5ADFB8A9E5FA}" srcOrd="0" destOrd="0" presId="urn:microsoft.com/office/officeart/2005/8/layout/lProcess1"/>
    <dgm:cxn modelId="{592644C1-A8A0-4C8C-B235-86F6C665FAC5}" type="presParOf" srcId="{A0C67B42-F28F-412B-884E-5ADFB8A9E5FA}" destId="{0BA16867-2371-408B-82E0-EC6026B78E5C}" srcOrd="0" destOrd="0" presId="urn:microsoft.com/office/officeart/2005/8/layout/lProcess1"/>
    <dgm:cxn modelId="{E39B86E3-7339-4B56-87F9-F762B9806175}" type="presParOf" srcId="{A0C67B42-F28F-412B-884E-5ADFB8A9E5FA}" destId="{0BFC30CE-7AF9-4DAA-8370-2EC98FAE09B9}" srcOrd="1" destOrd="0" presId="urn:microsoft.com/office/officeart/2005/8/layout/lProcess1"/>
    <dgm:cxn modelId="{21872DF3-8EE9-46F6-A561-F19200C99DD5}" type="presParOf" srcId="{A0C67B42-F28F-412B-884E-5ADFB8A9E5FA}" destId="{53505866-BCE4-4225-8F1C-54C57B8B202A}" srcOrd="2" destOrd="0" presId="urn:microsoft.com/office/officeart/2005/8/layout/lProcess1"/>
    <dgm:cxn modelId="{5F33DA73-A501-42A2-A646-0A9DA9F5C2AD}" type="presParOf" srcId="{A0C67B42-F28F-412B-884E-5ADFB8A9E5FA}" destId="{5C5EA86B-20B9-4DEE-95B6-299E8B1DD347}" srcOrd="3" destOrd="0" presId="urn:microsoft.com/office/officeart/2005/8/layout/lProcess1"/>
    <dgm:cxn modelId="{7D48F7A7-8D65-4C99-ADAE-CE1A1020F92E}" type="presParOf" srcId="{A0C67B42-F28F-412B-884E-5ADFB8A9E5FA}" destId="{F524EC35-CBB0-4803-B094-5276A7DF8493}" srcOrd="4" destOrd="0" presId="urn:microsoft.com/office/officeart/2005/8/layout/lProcess1"/>
    <dgm:cxn modelId="{B7556863-0DA3-4C52-B6D5-47B17C99E01B}" type="presParOf" srcId="{A0C67B42-F28F-412B-884E-5ADFB8A9E5FA}" destId="{DFA97C43-0179-4446-A231-74A1ECA443E4}" srcOrd="5" destOrd="0" presId="urn:microsoft.com/office/officeart/2005/8/layout/lProcess1"/>
    <dgm:cxn modelId="{7A6ADFEB-C97D-4FCF-9206-F0989D4533F0}" type="presParOf" srcId="{A0C67B42-F28F-412B-884E-5ADFB8A9E5FA}" destId="{068FEFF0-9FEE-49D3-B3AA-C8ECF2DEA9B5}" srcOrd="6" destOrd="0" presId="urn:microsoft.com/office/officeart/2005/8/layout/lProcess1"/>
    <dgm:cxn modelId="{32ABC1E3-1324-4A23-B6FE-699C4A1798B1}" type="presParOf" srcId="{7D99881E-D192-49CF-A744-0DEEA4E3E10D}" destId="{12FE36F4-DC5A-42A3-88A8-0B1954DE6E26}" srcOrd="1" destOrd="0" presId="urn:microsoft.com/office/officeart/2005/8/layout/lProcess1"/>
    <dgm:cxn modelId="{13379813-FD66-482D-97A8-084C7B2CBB85}" type="presParOf" srcId="{7D99881E-D192-49CF-A744-0DEEA4E3E10D}" destId="{A4F06474-BF8D-4400-898B-DDF73EFC727C}" srcOrd="2" destOrd="0" presId="urn:microsoft.com/office/officeart/2005/8/layout/lProcess1"/>
    <dgm:cxn modelId="{A21FEE95-F806-400B-8565-E6BE50DAE87C}" type="presParOf" srcId="{A4F06474-BF8D-4400-898B-DDF73EFC727C}" destId="{7FDFBFD3-2936-43DE-9531-DE3F270B76D4}" srcOrd="0" destOrd="0" presId="urn:microsoft.com/office/officeart/2005/8/layout/lProcess1"/>
    <dgm:cxn modelId="{429B3ACC-56A6-406D-A6E5-A7DF6B95EF96}" type="presParOf" srcId="{A4F06474-BF8D-4400-898B-DDF73EFC727C}" destId="{3815553F-7D5F-4825-BF67-224C527EF167}" srcOrd="1" destOrd="0" presId="urn:microsoft.com/office/officeart/2005/8/layout/lProcess1"/>
    <dgm:cxn modelId="{A7F85151-2ABA-4A45-B00E-80E3BDECB1BB}" type="presParOf" srcId="{A4F06474-BF8D-4400-898B-DDF73EFC727C}" destId="{C73F5714-0B59-498A-9D6B-D416F1AEA3F0}" srcOrd="2" destOrd="0" presId="urn:microsoft.com/office/officeart/2005/8/layout/lProcess1"/>
    <dgm:cxn modelId="{EA65673E-61A5-4B93-815E-0C0CF1831CAD}" type="presParOf" srcId="{A4F06474-BF8D-4400-898B-DDF73EFC727C}" destId="{E05B9A19-B338-4B36-8F2B-BB983D3CEF50}" srcOrd="3" destOrd="0" presId="urn:microsoft.com/office/officeart/2005/8/layout/lProcess1"/>
    <dgm:cxn modelId="{F7D25BB4-8096-4C1A-BBE8-F1EEFD4DE7A0}" type="presParOf" srcId="{A4F06474-BF8D-4400-898B-DDF73EFC727C}" destId="{612CD272-CF0D-416F-B072-99AEB38A5105}" srcOrd="4" destOrd="0" presId="urn:microsoft.com/office/officeart/2005/8/layout/lProcess1"/>
    <dgm:cxn modelId="{934D8464-7AA8-43CA-8101-98E049C681FB}" type="presParOf" srcId="{7D99881E-D192-49CF-A744-0DEEA4E3E10D}" destId="{30778C59-B20F-446D-878B-2D9997665C9B}" srcOrd="3" destOrd="0" presId="urn:microsoft.com/office/officeart/2005/8/layout/lProcess1"/>
    <dgm:cxn modelId="{88727620-78B4-4A7E-B5AC-0F8FC76E435F}" type="presParOf" srcId="{7D99881E-D192-49CF-A744-0DEEA4E3E10D}" destId="{36078AFF-A238-4720-B8F3-35E9C59E26FA}" srcOrd="4" destOrd="0" presId="urn:microsoft.com/office/officeart/2005/8/layout/lProcess1"/>
    <dgm:cxn modelId="{2FC955CF-F6F1-4B85-895B-BE88CF32D68A}" type="presParOf" srcId="{36078AFF-A238-4720-B8F3-35E9C59E26FA}" destId="{32771BF2-E044-4893-86A1-9AE5EA370566}" srcOrd="0" destOrd="0" presId="urn:microsoft.com/office/officeart/2005/8/layout/lProcess1"/>
    <dgm:cxn modelId="{3A10137A-A3D8-4023-BE34-0797F5D9F794}" type="presParOf" srcId="{36078AFF-A238-4720-B8F3-35E9C59E26FA}" destId="{44591DE1-C7F5-439D-B9BB-B9FF20E905DD}" srcOrd="1" destOrd="0" presId="urn:microsoft.com/office/officeart/2005/8/layout/lProcess1"/>
    <dgm:cxn modelId="{5AF6CDF2-F8C6-4E53-B3CA-08649E7F594B}" type="presParOf" srcId="{36078AFF-A238-4720-B8F3-35E9C59E26FA}" destId="{6339C2E8-3360-4023-B3BF-AF3990D07796}" srcOrd="2" destOrd="0" presId="urn:microsoft.com/office/officeart/2005/8/layout/lProcess1"/>
    <dgm:cxn modelId="{F7CE2DEA-8515-4167-BA4F-56DA08C7576F}" type="presParOf" srcId="{36078AFF-A238-4720-B8F3-35E9C59E26FA}" destId="{02EFF2EE-45A8-4638-BF38-AB4917DED480}" srcOrd="3" destOrd="0" presId="urn:microsoft.com/office/officeart/2005/8/layout/lProcess1"/>
    <dgm:cxn modelId="{5A86BA92-4C1E-42B6-A0F9-662C9E806AE0}" type="presParOf" srcId="{36078AFF-A238-4720-B8F3-35E9C59E26FA}" destId="{D866A062-96AA-4281-81A0-D7FF46399896}" srcOrd="4"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16867-2371-408B-82E0-EC6026B78E5C}">
      <dsp:nvSpPr>
        <dsp:cNvPr id="0" name=""/>
        <dsp:cNvSpPr/>
      </dsp:nvSpPr>
      <dsp:spPr>
        <a:xfrm>
          <a:off x="5317" y="115262"/>
          <a:ext cx="2505781" cy="626445"/>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s-MX" sz="2800" kern="1200" dirty="0" smtClean="0"/>
            <a:t>Función</a:t>
          </a:r>
          <a:endParaRPr lang="es-MX" sz="2800" kern="1200" dirty="0"/>
        </a:p>
      </dsp:txBody>
      <dsp:txXfrm>
        <a:off x="23665" y="133610"/>
        <a:ext cx="2469085" cy="589749"/>
      </dsp:txXfrm>
    </dsp:sp>
    <dsp:sp modelId="{0BFC30CE-7AF9-4DAA-8370-2EC98FAE09B9}">
      <dsp:nvSpPr>
        <dsp:cNvPr id="0" name=""/>
        <dsp:cNvSpPr/>
      </dsp:nvSpPr>
      <dsp:spPr>
        <a:xfrm rot="5400000">
          <a:off x="1203394" y="796522"/>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505866-BCE4-4225-8F1C-54C57B8B202A}">
      <dsp:nvSpPr>
        <dsp:cNvPr id="0" name=""/>
        <dsp:cNvSpPr/>
      </dsp:nvSpPr>
      <dsp:spPr>
        <a:xfrm>
          <a:off x="5317" y="960964"/>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Función en general</a:t>
          </a:r>
          <a:endParaRPr lang="es-MX" sz="1500" kern="1200" dirty="0"/>
        </a:p>
      </dsp:txBody>
      <dsp:txXfrm>
        <a:off x="23665" y="979312"/>
        <a:ext cx="2469085" cy="589749"/>
      </dsp:txXfrm>
    </dsp:sp>
    <dsp:sp modelId="{5C5EA86B-20B9-4DEE-95B6-299E8B1DD347}">
      <dsp:nvSpPr>
        <dsp:cNvPr id="0" name=""/>
        <dsp:cNvSpPr/>
      </dsp:nvSpPr>
      <dsp:spPr>
        <a:xfrm rot="5400000">
          <a:off x="1203394" y="1642223"/>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24EC35-CBB0-4803-B094-5276A7DF8493}">
      <dsp:nvSpPr>
        <dsp:cNvPr id="0" name=""/>
        <dsp:cNvSpPr/>
      </dsp:nvSpPr>
      <dsp:spPr>
        <a:xfrm>
          <a:off x="5317" y="1806665"/>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Función de conjuntos</a:t>
          </a:r>
          <a:endParaRPr lang="es-MX" sz="1500" kern="1200" dirty="0"/>
        </a:p>
      </dsp:txBody>
      <dsp:txXfrm>
        <a:off x="23665" y="1825013"/>
        <a:ext cx="2469085" cy="589749"/>
      </dsp:txXfrm>
    </dsp:sp>
    <dsp:sp modelId="{DFA97C43-0179-4446-A231-74A1ECA443E4}">
      <dsp:nvSpPr>
        <dsp:cNvPr id="0" name=""/>
        <dsp:cNvSpPr/>
      </dsp:nvSpPr>
      <dsp:spPr>
        <a:xfrm rot="5400000">
          <a:off x="1203394" y="2487924"/>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8FEFF0-9FEE-49D3-B3AA-C8ECF2DEA9B5}">
      <dsp:nvSpPr>
        <dsp:cNvPr id="0" name=""/>
        <dsp:cNvSpPr/>
      </dsp:nvSpPr>
      <dsp:spPr>
        <a:xfrm>
          <a:off x="5317" y="2652366"/>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Función de probabilidad</a:t>
          </a:r>
          <a:endParaRPr lang="es-MX" sz="1500" kern="1200" dirty="0"/>
        </a:p>
      </dsp:txBody>
      <dsp:txXfrm>
        <a:off x="23665" y="2670714"/>
        <a:ext cx="2469085" cy="589749"/>
      </dsp:txXfrm>
    </dsp:sp>
    <dsp:sp modelId="{7FDFBFD3-2936-43DE-9531-DE3F270B76D4}">
      <dsp:nvSpPr>
        <dsp:cNvPr id="0" name=""/>
        <dsp:cNvSpPr/>
      </dsp:nvSpPr>
      <dsp:spPr>
        <a:xfrm>
          <a:off x="2861909" y="115262"/>
          <a:ext cx="2505781" cy="626445"/>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s-MX" sz="2800" kern="1200" dirty="0" smtClean="0"/>
            <a:t>Axiomas</a:t>
          </a:r>
          <a:endParaRPr lang="es-MX" sz="2800" kern="1200" dirty="0"/>
        </a:p>
      </dsp:txBody>
      <dsp:txXfrm>
        <a:off x="2880257" y="133610"/>
        <a:ext cx="2469085" cy="589749"/>
      </dsp:txXfrm>
    </dsp:sp>
    <dsp:sp modelId="{3815553F-7D5F-4825-BF67-224C527EF167}">
      <dsp:nvSpPr>
        <dsp:cNvPr id="0" name=""/>
        <dsp:cNvSpPr/>
      </dsp:nvSpPr>
      <dsp:spPr>
        <a:xfrm rot="5400000">
          <a:off x="4059986" y="796522"/>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3F5714-0B59-498A-9D6B-D416F1AEA3F0}">
      <dsp:nvSpPr>
        <dsp:cNvPr id="0" name=""/>
        <dsp:cNvSpPr/>
      </dsp:nvSpPr>
      <dsp:spPr>
        <a:xfrm>
          <a:off x="2861909" y="960964"/>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Axioma en general</a:t>
          </a:r>
          <a:endParaRPr lang="es-MX" sz="1500" kern="1200" dirty="0"/>
        </a:p>
      </dsp:txBody>
      <dsp:txXfrm>
        <a:off x="2880257" y="979312"/>
        <a:ext cx="2469085" cy="589749"/>
      </dsp:txXfrm>
    </dsp:sp>
    <dsp:sp modelId="{E05B9A19-B338-4B36-8F2B-BB983D3CEF50}">
      <dsp:nvSpPr>
        <dsp:cNvPr id="0" name=""/>
        <dsp:cNvSpPr/>
      </dsp:nvSpPr>
      <dsp:spPr>
        <a:xfrm rot="5400000">
          <a:off x="4059986" y="1642223"/>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12CD272-CF0D-416F-B072-99AEB38A5105}">
      <dsp:nvSpPr>
        <dsp:cNvPr id="0" name=""/>
        <dsp:cNvSpPr/>
      </dsp:nvSpPr>
      <dsp:spPr>
        <a:xfrm>
          <a:off x="2861909" y="1806665"/>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Axiomas de la probabilidad</a:t>
          </a:r>
          <a:endParaRPr lang="es-MX" sz="1500" kern="1200" dirty="0"/>
        </a:p>
      </dsp:txBody>
      <dsp:txXfrm>
        <a:off x="2880257" y="1825013"/>
        <a:ext cx="2469085" cy="589749"/>
      </dsp:txXfrm>
    </dsp:sp>
    <dsp:sp modelId="{32771BF2-E044-4893-86A1-9AE5EA370566}">
      <dsp:nvSpPr>
        <dsp:cNvPr id="0" name=""/>
        <dsp:cNvSpPr/>
      </dsp:nvSpPr>
      <dsp:spPr>
        <a:xfrm>
          <a:off x="5718500" y="115262"/>
          <a:ext cx="2505781" cy="626445"/>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s-MX" sz="2800" kern="1200" dirty="0" smtClean="0"/>
            <a:t>Aplicación</a:t>
          </a:r>
          <a:endParaRPr lang="es-MX" sz="2800" kern="1200" dirty="0"/>
        </a:p>
      </dsp:txBody>
      <dsp:txXfrm>
        <a:off x="5736848" y="133610"/>
        <a:ext cx="2469085" cy="589749"/>
      </dsp:txXfrm>
    </dsp:sp>
    <dsp:sp modelId="{44591DE1-C7F5-439D-B9BB-B9FF20E905DD}">
      <dsp:nvSpPr>
        <dsp:cNvPr id="0" name=""/>
        <dsp:cNvSpPr/>
      </dsp:nvSpPr>
      <dsp:spPr>
        <a:xfrm rot="5400000">
          <a:off x="6916577" y="796522"/>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39C2E8-3360-4023-B3BF-AF3990D07796}">
      <dsp:nvSpPr>
        <dsp:cNvPr id="0" name=""/>
        <dsp:cNvSpPr/>
      </dsp:nvSpPr>
      <dsp:spPr>
        <a:xfrm>
          <a:off x="5718500" y="960964"/>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Aplicaciones</a:t>
          </a:r>
          <a:endParaRPr lang="es-MX" sz="1500" kern="1200" dirty="0"/>
        </a:p>
      </dsp:txBody>
      <dsp:txXfrm>
        <a:off x="5736848" y="979312"/>
        <a:ext cx="2469085" cy="589749"/>
      </dsp:txXfrm>
    </dsp:sp>
    <dsp:sp modelId="{02EFF2EE-45A8-4638-BF38-AB4917DED480}">
      <dsp:nvSpPr>
        <dsp:cNvPr id="0" name=""/>
        <dsp:cNvSpPr/>
      </dsp:nvSpPr>
      <dsp:spPr>
        <a:xfrm rot="5400000">
          <a:off x="6916577" y="1642223"/>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66A062-96AA-4281-81A0-D7FF46399896}">
      <dsp:nvSpPr>
        <dsp:cNvPr id="0" name=""/>
        <dsp:cNvSpPr/>
      </dsp:nvSpPr>
      <dsp:spPr>
        <a:xfrm>
          <a:off x="5718500" y="1806665"/>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Ejemplos</a:t>
          </a:r>
          <a:endParaRPr lang="es-MX" sz="1500" kern="1200" dirty="0"/>
        </a:p>
      </dsp:txBody>
      <dsp:txXfrm>
        <a:off x="5736848" y="1825013"/>
        <a:ext cx="2469085" cy="5897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16867-2371-408B-82E0-EC6026B78E5C}">
      <dsp:nvSpPr>
        <dsp:cNvPr id="0" name=""/>
        <dsp:cNvSpPr/>
      </dsp:nvSpPr>
      <dsp:spPr>
        <a:xfrm>
          <a:off x="5317" y="115262"/>
          <a:ext cx="2505781" cy="626445"/>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s-MX" sz="2800" kern="1200" dirty="0" smtClean="0"/>
            <a:t>Función</a:t>
          </a:r>
          <a:endParaRPr lang="es-MX" sz="2800" kern="1200" dirty="0"/>
        </a:p>
      </dsp:txBody>
      <dsp:txXfrm>
        <a:off x="23665" y="133610"/>
        <a:ext cx="2469085" cy="589749"/>
      </dsp:txXfrm>
    </dsp:sp>
    <dsp:sp modelId="{0BFC30CE-7AF9-4DAA-8370-2EC98FAE09B9}">
      <dsp:nvSpPr>
        <dsp:cNvPr id="0" name=""/>
        <dsp:cNvSpPr/>
      </dsp:nvSpPr>
      <dsp:spPr>
        <a:xfrm rot="5400000">
          <a:off x="1203394" y="796522"/>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505866-BCE4-4225-8F1C-54C57B8B202A}">
      <dsp:nvSpPr>
        <dsp:cNvPr id="0" name=""/>
        <dsp:cNvSpPr/>
      </dsp:nvSpPr>
      <dsp:spPr>
        <a:xfrm>
          <a:off x="5317" y="960964"/>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Función en general</a:t>
          </a:r>
          <a:endParaRPr lang="es-MX" sz="1500" kern="1200" dirty="0"/>
        </a:p>
      </dsp:txBody>
      <dsp:txXfrm>
        <a:off x="23665" y="979312"/>
        <a:ext cx="2469085" cy="589749"/>
      </dsp:txXfrm>
    </dsp:sp>
    <dsp:sp modelId="{5C5EA86B-20B9-4DEE-95B6-299E8B1DD347}">
      <dsp:nvSpPr>
        <dsp:cNvPr id="0" name=""/>
        <dsp:cNvSpPr/>
      </dsp:nvSpPr>
      <dsp:spPr>
        <a:xfrm rot="5400000">
          <a:off x="1203394" y="1642223"/>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24EC35-CBB0-4803-B094-5276A7DF8493}">
      <dsp:nvSpPr>
        <dsp:cNvPr id="0" name=""/>
        <dsp:cNvSpPr/>
      </dsp:nvSpPr>
      <dsp:spPr>
        <a:xfrm>
          <a:off x="5317" y="1806665"/>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Función de conjuntos</a:t>
          </a:r>
          <a:endParaRPr lang="es-MX" sz="1500" kern="1200" dirty="0"/>
        </a:p>
      </dsp:txBody>
      <dsp:txXfrm>
        <a:off x="23665" y="1825013"/>
        <a:ext cx="2469085" cy="589749"/>
      </dsp:txXfrm>
    </dsp:sp>
    <dsp:sp modelId="{DFA97C43-0179-4446-A231-74A1ECA443E4}">
      <dsp:nvSpPr>
        <dsp:cNvPr id="0" name=""/>
        <dsp:cNvSpPr/>
      </dsp:nvSpPr>
      <dsp:spPr>
        <a:xfrm rot="5400000">
          <a:off x="1203394" y="2487924"/>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8FEFF0-9FEE-49D3-B3AA-C8ECF2DEA9B5}">
      <dsp:nvSpPr>
        <dsp:cNvPr id="0" name=""/>
        <dsp:cNvSpPr/>
      </dsp:nvSpPr>
      <dsp:spPr>
        <a:xfrm>
          <a:off x="5317" y="2652366"/>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Función de probabilidad</a:t>
          </a:r>
          <a:endParaRPr lang="es-MX" sz="1500" kern="1200" dirty="0"/>
        </a:p>
      </dsp:txBody>
      <dsp:txXfrm>
        <a:off x="23665" y="2670714"/>
        <a:ext cx="2469085" cy="589749"/>
      </dsp:txXfrm>
    </dsp:sp>
    <dsp:sp modelId="{7FDFBFD3-2936-43DE-9531-DE3F270B76D4}">
      <dsp:nvSpPr>
        <dsp:cNvPr id="0" name=""/>
        <dsp:cNvSpPr/>
      </dsp:nvSpPr>
      <dsp:spPr>
        <a:xfrm>
          <a:off x="2861909" y="115262"/>
          <a:ext cx="2505781" cy="626445"/>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s-MX" sz="2800" kern="1200" dirty="0" smtClean="0"/>
            <a:t>Axiomas</a:t>
          </a:r>
          <a:endParaRPr lang="es-MX" sz="2800" kern="1200" dirty="0"/>
        </a:p>
      </dsp:txBody>
      <dsp:txXfrm>
        <a:off x="2880257" y="133610"/>
        <a:ext cx="2469085" cy="589749"/>
      </dsp:txXfrm>
    </dsp:sp>
    <dsp:sp modelId="{3815553F-7D5F-4825-BF67-224C527EF167}">
      <dsp:nvSpPr>
        <dsp:cNvPr id="0" name=""/>
        <dsp:cNvSpPr/>
      </dsp:nvSpPr>
      <dsp:spPr>
        <a:xfrm rot="5400000">
          <a:off x="4059986" y="796522"/>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3F5714-0B59-498A-9D6B-D416F1AEA3F0}">
      <dsp:nvSpPr>
        <dsp:cNvPr id="0" name=""/>
        <dsp:cNvSpPr/>
      </dsp:nvSpPr>
      <dsp:spPr>
        <a:xfrm>
          <a:off x="2861909" y="960964"/>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Axioma en general</a:t>
          </a:r>
          <a:endParaRPr lang="es-MX" sz="1500" kern="1200" dirty="0"/>
        </a:p>
      </dsp:txBody>
      <dsp:txXfrm>
        <a:off x="2880257" y="979312"/>
        <a:ext cx="2469085" cy="589749"/>
      </dsp:txXfrm>
    </dsp:sp>
    <dsp:sp modelId="{E05B9A19-B338-4B36-8F2B-BB983D3CEF50}">
      <dsp:nvSpPr>
        <dsp:cNvPr id="0" name=""/>
        <dsp:cNvSpPr/>
      </dsp:nvSpPr>
      <dsp:spPr>
        <a:xfrm rot="5400000">
          <a:off x="4059986" y="1642223"/>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12CD272-CF0D-416F-B072-99AEB38A5105}">
      <dsp:nvSpPr>
        <dsp:cNvPr id="0" name=""/>
        <dsp:cNvSpPr/>
      </dsp:nvSpPr>
      <dsp:spPr>
        <a:xfrm>
          <a:off x="2861909" y="1806665"/>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Axiomas de la probabilidad</a:t>
          </a:r>
          <a:endParaRPr lang="es-MX" sz="1500" kern="1200" dirty="0"/>
        </a:p>
      </dsp:txBody>
      <dsp:txXfrm>
        <a:off x="2880257" y="1825013"/>
        <a:ext cx="2469085" cy="589749"/>
      </dsp:txXfrm>
    </dsp:sp>
    <dsp:sp modelId="{32771BF2-E044-4893-86A1-9AE5EA370566}">
      <dsp:nvSpPr>
        <dsp:cNvPr id="0" name=""/>
        <dsp:cNvSpPr/>
      </dsp:nvSpPr>
      <dsp:spPr>
        <a:xfrm>
          <a:off x="5718500" y="115262"/>
          <a:ext cx="2505781" cy="626445"/>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s-MX" sz="2800" kern="1200" dirty="0" smtClean="0"/>
            <a:t>Aplicación</a:t>
          </a:r>
          <a:endParaRPr lang="es-MX" sz="2800" kern="1200" dirty="0"/>
        </a:p>
      </dsp:txBody>
      <dsp:txXfrm>
        <a:off x="5736848" y="133610"/>
        <a:ext cx="2469085" cy="589749"/>
      </dsp:txXfrm>
    </dsp:sp>
    <dsp:sp modelId="{44591DE1-C7F5-439D-B9BB-B9FF20E905DD}">
      <dsp:nvSpPr>
        <dsp:cNvPr id="0" name=""/>
        <dsp:cNvSpPr/>
      </dsp:nvSpPr>
      <dsp:spPr>
        <a:xfrm rot="5400000">
          <a:off x="6916577" y="796522"/>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39C2E8-3360-4023-B3BF-AF3990D07796}">
      <dsp:nvSpPr>
        <dsp:cNvPr id="0" name=""/>
        <dsp:cNvSpPr/>
      </dsp:nvSpPr>
      <dsp:spPr>
        <a:xfrm>
          <a:off x="5718500" y="960964"/>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Aplicaciones</a:t>
          </a:r>
          <a:endParaRPr lang="es-MX" sz="1500" kern="1200" dirty="0"/>
        </a:p>
      </dsp:txBody>
      <dsp:txXfrm>
        <a:off x="5736848" y="979312"/>
        <a:ext cx="2469085" cy="589749"/>
      </dsp:txXfrm>
    </dsp:sp>
    <dsp:sp modelId="{02EFF2EE-45A8-4638-BF38-AB4917DED480}">
      <dsp:nvSpPr>
        <dsp:cNvPr id="0" name=""/>
        <dsp:cNvSpPr/>
      </dsp:nvSpPr>
      <dsp:spPr>
        <a:xfrm rot="5400000">
          <a:off x="6916577" y="1642223"/>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66A062-96AA-4281-81A0-D7FF46399896}">
      <dsp:nvSpPr>
        <dsp:cNvPr id="0" name=""/>
        <dsp:cNvSpPr/>
      </dsp:nvSpPr>
      <dsp:spPr>
        <a:xfrm>
          <a:off x="5718500" y="1806665"/>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Ejemplos</a:t>
          </a:r>
          <a:endParaRPr lang="es-MX" sz="1500" kern="1200" dirty="0"/>
        </a:p>
      </dsp:txBody>
      <dsp:txXfrm>
        <a:off x="5736848" y="1825013"/>
        <a:ext cx="2469085" cy="5897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16867-2371-408B-82E0-EC6026B78E5C}">
      <dsp:nvSpPr>
        <dsp:cNvPr id="0" name=""/>
        <dsp:cNvSpPr/>
      </dsp:nvSpPr>
      <dsp:spPr>
        <a:xfrm>
          <a:off x="5317" y="115262"/>
          <a:ext cx="2505781" cy="626445"/>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s-MX" sz="2800" kern="1200" dirty="0" smtClean="0"/>
            <a:t>Función</a:t>
          </a:r>
          <a:endParaRPr lang="es-MX" sz="2800" kern="1200" dirty="0"/>
        </a:p>
      </dsp:txBody>
      <dsp:txXfrm>
        <a:off x="23665" y="133610"/>
        <a:ext cx="2469085" cy="589749"/>
      </dsp:txXfrm>
    </dsp:sp>
    <dsp:sp modelId="{0BFC30CE-7AF9-4DAA-8370-2EC98FAE09B9}">
      <dsp:nvSpPr>
        <dsp:cNvPr id="0" name=""/>
        <dsp:cNvSpPr/>
      </dsp:nvSpPr>
      <dsp:spPr>
        <a:xfrm rot="5400000">
          <a:off x="1203394" y="796522"/>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505866-BCE4-4225-8F1C-54C57B8B202A}">
      <dsp:nvSpPr>
        <dsp:cNvPr id="0" name=""/>
        <dsp:cNvSpPr/>
      </dsp:nvSpPr>
      <dsp:spPr>
        <a:xfrm>
          <a:off x="5317" y="960964"/>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Función en general</a:t>
          </a:r>
          <a:endParaRPr lang="es-MX" sz="1500" kern="1200" dirty="0"/>
        </a:p>
      </dsp:txBody>
      <dsp:txXfrm>
        <a:off x="23665" y="979312"/>
        <a:ext cx="2469085" cy="589749"/>
      </dsp:txXfrm>
    </dsp:sp>
    <dsp:sp modelId="{5C5EA86B-20B9-4DEE-95B6-299E8B1DD347}">
      <dsp:nvSpPr>
        <dsp:cNvPr id="0" name=""/>
        <dsp:cNvSpPr/>
      </dsp:nvSpPr>
      <dsp:spPr>
        <a:xfrm rot="5400000">
          <a:off x="1203394" y="1642223"/>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24EC35-CBB0-4803-B094-5276A7DF8493}">
      <dsp:nvSpPr>
        <dsp:cNvPr id="0" name=""/>
        <dsp:cNvSpPr/>
      </dsp:nvSpPr>
      <dsp:spPr>
        <a:xfrm>
          <a:off x="5317" y="1806665"/>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Función de conjuntos</a:t>
          </a:r>
          <a:endParaRPr lang="es-MX" sz="1500" kern="1200" dirty="0"/>
        </a:p>
      </dsp:txBody>
      <dsp:txXfrm>
        <a:off x="23665" y="1825013"/>
        <a:ext cx="2469085" cy="589749"/>
      </dsp:txXfrm>
    </dsp:sp>
    <dsp:sp modelId="{DFA97C43-0179-4446-A231-74A1ECA443E4}">
      <dsp:nvSpPr>
        <dsp:cNvPr id="0" name=""/>
        <dsp:cNvSpPr/>
      </dsp:nvSpPr>
      <dsp:spPr>
        <a:xfrm rot="5400000">
          <a:off x="1203394" y="2487924"/>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8FEFF0-9FEE-49D3-B3AA-C8ECF2DEA9B5}">
      <dsp:nvSpPr>
        <dsp:cNvPr id="0" name=""/>
        <dsp:cNvSpPr/>
      </dsp:nvSpPr>
      <dsp:spPr>
        <a:xfrm>
          <a:off x="5317" y="2652366"/>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Función de probabilidad</a:t>
          </a:r>
          <a:endParaRPr lang="es-MX" sz="1500" kern="1200" dirty="0"/>
        </a:p>
      </dsp:txBody>
      <dsp:txXfrm>
        <a:off x="23665" y="2670714"/>
        <a:ext cx="2469085" cy="589749"/>
      </dsp:txXfrm>
    </dsp:sp>
    <dsp:sp modelId="{7FDFBFD3-2936-43DE-9531-DE3F270B76D4}">
      <dsp:nvSpPr>
        <dsp:cNvPr id="0" name=""/>
        <dsp:cNvSpPr/>
      </dsp:nvSpPr>
      <dsp:spPr>
        <a:xfrm>
          <a:off x="2861909" y="115262"/>
          <a:ext cx="2505781" cy="626445"/>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s-MX" sz="2800" kern="1200" dirty="0" smtClean="0"/>
            <a:t>Axiomas</a:t>
          </a:r>
          <a:endParaRPr lang="es-MX" sz="2800" kern="1200" dirty="0"/>
        </a:p>
      </dsp:txBody>
      <dsp:txXfrm>
        <a:off x="2880257" y="133610"/>
        <a:ext cx="2469085" cy="589749"/>
      </dsp:txXfrm>
    </dsp:sp>
    <dsp:sp modelId="{3815553F-7D5F-4825-BF67-224C527EF167}">
      <dsp:nvSpPr>
        <dsp:cNvPr id="0" name=""/>
        <dsp:cNvSpPr/>
      </dsp:nvSpPr>
      <dsp:spPr>
        <a:xfrm rot="5400000">
          <a:off x="4059986" y="796522"/>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3F5714-0B59-498A-9D6B-D416F1AEA3F0}">
      <dsp:nvSpPr>
        <dsp:cNvPr id="0" name=""/>
        <dsp:cNvSpPr/>
      </dsp:nvSpPr>
      <dsp:spPr>
        <a:xfrm>
          <a:off x="2861909" y="960964"/>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Axioma en general</a:t>
          </a:r>
          <a:endParaRPr lang="es-MX" sz="1500" kern="1200" dirty="0"/>
        </a:p>
      </dsp:txBody>
      <dsp:txXfrm>
        <a:off x="2880257" y="979312"/>
        <a:ext cx="2469085" cy="589749"/>
      </dsp:txXfrm>
    </dsp:sp>
    <dsp:sp modelId="{E05B9A19-B338-4B36-8F2B-BB983D3CEF50}">
      <dsp:nvSpPr>
        <dsp:cNvPr id="0" name=""/>
        <dsp:cNvSpPr/>
      </dsp:nvSpPr>
      <dsp:spPr>
        <a:xfrm rot="5400000">
          <a:off x="4059986" y="1642223"/>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12CD272-CF0D-416F-B072-99AEB38A5105}">
      <dsp:nvSpPr>
        <dsp:cNvPr id="0" name=""/>
        <dsp:cNvSpPr/>
      </dsp:nvSpPr>
      <dsp:spPr>
        <a:xfrm>
          <a:off x="2861909" y="1806665"/>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Axiomas de la probabilidad</a:t>
          </a:r>
          <a:endParaRPr lang="es-MX" sz="1500" kern="1200" dirty="0"/>
        </a:p>
      </dsp:txBody>
      <dsp:txXfrm>
        <a:off x="2880257" y="1825013"/>
        <a:ext cx="2469085" cy="589749"/>
      </dsp:txXfrm>
    </dsp:sp>
    <dsp:sp modelId="{32771BF2-E044-4893-86A1-9AE5EA370566}">
      <dsp:nvSpPr>
        <dsp:cNvPr id="0" name=""/>
        <dsp:cNvSpPr/>
      </dsp:nvSpPr>
      <dsp:spPr>
        <a:xfrm>
          <a:off x="5718500" y="115262"/>
          <a:ext cx="2505781" cy="626445"/>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s-MX" sz="2800" kern="1200" dirty="0" smtClean="0"/>
            <a:t>Aplicación</a:t>
          </a:r>
          <a:endParaRPr lang="es-MX" sz="2800" kern="1200" dirty="0"/>
        </a:p>
      </dsp:txBody>
      <dsp:txXfrm>
        <a:off x="5736848" y="133610"/>
        <a:ext cx="2469085" cy="589749"/>
      </dsp:txXfrm>
    </dsp:sp>
    <dsp:sp modelId="{44591DE1-C7F5-439D-B9BB-B9FF20E905DD}">
      <dsp:nvSpPr>
        <dsp:cNvPr id="0" name=""/>
        <dsp:cNvSpPr/>
      </dsp:nvSpPr>
      <dsp:spPr>
        <a:xfrm rot="5400000">
          <a:off x="6916577" y="796522"/>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39C2E8-3360-4023-B3BF-AF3990D07796}">
      <dsp:nvSpPr>
        <dsp:cNvPr id="0" name=""/>
        <dsp:cNvSpPr/>
      </dsp:nvSpPr>
      <dsp:spPr>
        <a:xfrm>
          <a:off x="5718500" y="960964"/>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Aplicaciones</a:t>
          </a:r>
          <a:endParaRPr lang="es-MX" sz="1500" kern="1200" dirty="0"/>
        </a:p>
      </dsp:txBody>
      <dsp:txXfrm>
        <a:off x="5736848" y="979312"/>
        <a:ext cx="2469085" cy="589749"/>
      </dsp:txXfrm>
    </dsp:sp>
    <dsp:sp modelId="{02EFF2EE-45A8-4638-BF38-AB4917DED480}">
      <dsp:nvSpPr>
        <dsp:cNvPr id="0" name=""/>
        <dsp:cNvSpPr/>
      </dsp:nvSpPr>
      <dsp:spPr>
        <a:xfrm rot="5400000">
          <a:off x="6916577" y="1642223"/>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66A062-96AA-4281-81A0-D7FF46399896}">
      <dsp:nvSpPr>
        <dsp:cNvPr id="0" name=""/>
        <dsp:cNvSpPr/>
      </dsp:nvSpPr>
      <dsp:spPr>
        <a:xfrm>
          <a:off x="5718500" y="1806665"/>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Ejemplos</a:t>
          </a:r>
          <a:endParaRPr lang="es-MX" sz="1500" kern="1200" dirty="0"/>
        </a:p>
      </dsp:txBody>
      <dsp:txXfrm>
        <a:off x="5736848" y="1825013"/>
        <a:ext cx="2469085" cy="5897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16867-2371-408B-82E0-EC6026B78E5C}">
      <dsp:nvSpPr>
        <dsp:cNvPr id="0" name=""/>
        <dsp:cNvSpPr/>
      </dsp:nvSpPr>
      <dsp:spPr>
        <a:xfrm>
          <a:off x="5317" y="115262"/>
          <a:ext cx="2505781" cy="626445"/>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s-MX" sz="2800" kern="1200" dirty="0" smtClean="0"/>
            <a:t>Función</a:t>
          </a:r>
          <a:endParaRPr lang="es-MX" sz="2800" kern="1200" dirty="0"/>
        </a:p>
      </dsp:txBody>
      <dsp:txXfrm>
        <a:off x="23665" y="133610"/>
        <a:ext cx="2469085" cy="589749"/>
      </dsp:txXfrm>
    </dsp:sp>
    <dsp:sp modelId="{0BFC30CE-7AF9-4DAA-8370-2EC98FAE09B9}">
      <dsp:nvSpPr>
        <dsp:cNvPr id="0" name=""/>
        <dsp:cNvSpPr/>
      </dsp:nvSpPr>
      <dsp:spPr>
        <a:xfrm rot="5400000">
          <a:off x="1203394" y="796522"/>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505866-BCE4-4225-8F1C-54C57B8B202A}">
      <dsp:nvSpPr>
        <dsp:cNvPr id="0" name=""/>
        <dsp:cNvSpPr/>
      </dsp:nvSpPr>
      <dsp:spPr>
        <a:xfrm>
          <a:off x="5317" y="960964"/>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Función en general</a:t>
          </a:r>
          <a:endParaRPr lang="es-MX" sz="1500" kern="1200" dirty="0"/>
        </a:p>
      </dsp:txBody>
      <dsp:txXfrm>
        <a:off x="23665" y="979312"/>
        <a:ext cx="2469085" cy="589749"/>
      </dsp:txXfrm>
    </dsp:sp>
    <dsp:sp modelId="{5C5EA86B-20B9-4DEE-95B6-299E8B1DD347}">
      <dsp:nvSpPr>
        <dsp:cNvPr id="0" name=""/>
        <dsp:cNvSpPr/>
      </dsp:nvSpPr>
      <dsp:spPr>
        <a:xfrm rot="5400000">
          <a:off x="1203394" y="1642223"/>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24EC35-CBB0-4803-B094-5276A7DF8493}">
      <dsp:nvSpPr>
        <dsp:cNvPr id="0" name=""/>
        <dsp:cNvSpPr/>
      </dsp:nvSpPr>
      <dsp:spPr>
        <a:xfrm>
          <a:off x="5317" y="1806665"/>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Función de conjuntos</a:t>
          </a:r>
          <a:endParaRPr lang="es-MX" sz="1500" kern="1200" dirty="0"/>
        </a:p>
      </dsp:txBody>
      <dsp:txXfrm>
        <a:off x="23665" y="1825013"/>
        <a:ext cx="2469085" cy="589749"/>
      </dsp:txXfrm>
    </dsp:sp>
    <dsp:sp modelId="{DFA97C43-0179-4446-A231-74A1ECA443E4}">
      <dsp:nvSpPr>
        <dsp:cNvPr id="0" name=""/>
        <dsp:cNvSpPr/>
      </dsp:nvSpPr>
      <dsp:spPr>
        <a:xfrm rot="5400000">
          <a:off x="1203394" y="2487924"/>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8FEFF0-9FEE-49D3-B3AA-C8ECF2DEA9B5}">
      <dsp:nvSpPr>
        <dsp:cNvPr id="0" name=""/>
        <dsp:cNvSpPr/>
      </dsp:nvSpPr>
      <dsp:spPr>
        <a:xfrm>
          <a:off x="5317" y="2652366"/>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Función de probabilidad</a:t>
          </a:r>
          <a:endParaRPr lang="es-MX" sz="1500" kern="1200" dirty="0"/>
        </a:p>
      </dsp:txBody>
      <dsp:txXfrm>
        <a:off x="23665" y="2670714"/>
        <a:ext cx="2469085" cy="589749"/>
      </dsp:txXfrm>
    </dsp:sp>
    <dsp:sp modelId="{7FDFBFD3-2936-43DE-9531-DE3F270B76D4}">
      <dsp:nvSpPr>
        <dsp:cNvPr id="0" name=""/>
        <dsp:cNvSpPr/>
      </dsp:nvSpPr>
      <dsp:spPr>
        <a:xfrm>
          <a:off x="2861909" y="115262"/>
          <a:ext cx="2505781" cy="626445"/>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s-MX" sz="2800" kern="1200" dirty="0" smtClean="0"/>
            <a:t>Axiomas</a:t>
          </a:r>
          <a:endParaRPr lang="es-MX" sz="2800" kern="1200" dirty="0"/>
        </a:p>
      </dsp:txBody>
      <dsp:txXfrm>
        <a:off x="2880257" y="133610"/>
        <a:ext cx="2469085" cy="589749"/>
      </dsp:txXfrm>
    </dsp:sp>
    <dsp:sp modelId="{3815553F-7D5F-4825-BF67-224C527EF167}">
      <dsp:nvSpPr>
        <dsp:cNvPr id="0" name=""/>
        <dsp:cNvSpPr/>
      </dsp:nvSpPr>
      <dsp:spPr>
        <a:xfrm rot="5400000">
          <a:off x="4059986" y="796522"/>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3F5714-0B59-498A-9D6B-D416F1AEA3F0}">
      <dsp:nvSpPr>
        <dsp:cNvPr id="0" name=""/>
        <dsp:cNvSpPr/>
      </dsp:nvSpPr>
      <dsp:spPr>
        <a:xfrm>
          <a:off x="2861909" y="960964"/>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Axioma en general</a:t>
          </a:r>
          <a:endParaRPr lang="es-MX" sz="1500" kern="1200" dirty="0"/>
        </a:p>
      </dsp:txBody>
      <dsp:txXfrm>
        <a:off x="2880257" y="979312"/>
        <a:ext cx="2469085" cy="589749"/>
      </dsp:txXfrm>
    </dsp:sp>
    <dsp:sp modelId="{E05B9A19-B338-4B36-8F2B-BB983D3CEF50}">
      <dsp:nvSpPr>
        <dsp:cNvPr id="0" name=""/>
        <dsp:cNvSpPr/>
      </dsp:nvSpPr>
      <dsp:spPr>
        <a:xfrm rot="5400000">
          <a:off x="4059986" y="1642223"/>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12CD272-CF0D-416F-B072-99AEB38A5105}">
      <dsp:nvSpPr>
        <dsp:cNvPr id="0" name=""/>
        <dsp:cNvSpPr/>
      </dsp:nvSpPr>
      <dsp:spPr>
        <a:xfrm>
          <a:off x="2861909" y="1806665"/>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Axiomas de la probabilidad</a:t>
          </a:r>
          <a:endParaRPr lang="es-MX" sz="1500" kern="1200" dirty="0"/>
        </a:p>
      </dsp:txBody>
      <dsp:txXfrm>
        <a:off x="2880257" y="1825013"/>
        <a:ext cx="2469085" cy="589749"/>
      </dsp:txXfrm>
    </dsp:sp>
    <dsp:sp modelId="{32771BF2-E044-4893-86A1-9AE5EA370566}">
      <dsp:nvSpPr>
        <dsp:cNvPr id="0" name=""/>
        <dsp:cNvSpPr/>
      </dsp:nvSpPr>
      <dsp:spPr>
        <a:xfrm>
          <a:off x="5718500" y="115262"/>
          <a:ext cx="2505781" cy="626445"/>
        </a:xfrm>
        <a:prstGeom prst="roundRect">
          <a:avLst>
            <a:gd name="adj" fmla="val 10000"/>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s-MX" sz="2800" kern="1200" dirty="0" smtClean="0"/>
            <a:t>Aplicación</a:t>
          </a:r>
          <a:endParaRPr lang="es-MX" sz="2800" kern="1200" dirty="0"/>
        </a:p>
      </dsp:txBody>
      <dsp:txXfrm>
        <a:off x="5736848" y="133610"/>
        <a:ext cx="2469085" cy="589749"/>
      </dsp:txXfrm>
    </dsp:sp>
    <dsp:sp modelId="{44591DE1-C7F5-439D-B9BB-B9FF20E905DD}">
      <dsp:nvSpPr>
        <dsp:cNvPr id="0" name=""/>
        <dsp:cNvSpPr/>
      </dsp:nvSpPr>
      <dsp:spPr>
        <a:xfrm rot="5400000">
          <a:off x="6916577" y="796522"/>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39C2E8-3360-4023-B3BF-AF3990D07796}">
      <dsp:nvSpPr>
        <dsp:cNvPr id="0" name=""/>
        <dsp:cNvSpPr/>
      </dsp:nvSpPr>
      <dsp:spPr>
        <a:xfrm>
          <a:off x="5718500" y="960964"/>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Aplicaciones</a:t>
          </a:r>
          <a:endParaRPr lang="es-MX" sz="1500" kern="1200" dirty="0"/>
        </a:p>
      </dsp:txBody>
      <dsp:txXfrm>
        <a:off x="5736848" y="979312"/>
        <a:ext cx="2469085" cy="589749"/>
      </dsp:txXfrm>
    </dsp:sp>
    <dsp:sp modelId="{02EFF2EE-45A8-4638-BF38-AB4917DED480}">
      <dsp:nvSpPr>
        <dsp:cNvPr id="0" name=""/>
        <dsp:cNvSpPr/>
      </dsp:nvSpPr>
      <dsp:spPr>
        <a:xfrm rot="5400000">
          <a:off x="6916577" y="1642223"/>
          <a:ext cx="109627" cy="109627"/>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66A062-96AA-4281-81A0-D7FF46399896}">
      <dsp:nvSpPr>
        <dsp:cNvPr id="0" name=""/>
        <dsp:cNvSpPr/>
      </dsp:nvSpPr>
      <dsp:spPr>
        <a:xfrm>
          <a:off x="5718500" y="1806665"/>
          <a:ext cx="2505781" cy="626445"/>
        </a:xfrm>
        <a:prstGeom prst="roundRect">
          <a:avLst>
            <a:gd name="adj" fmla="val 10000"/>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MX" sz="1500" kern="1200" dirty="0" smtClean="0"/>
            <a:t>Ejemplos</a:t>
          </a:r>
          <a:endParaRPr lang="es-MX" sz="1500" kern="1200" dirty="0"/>
        </a:p>
      </dsp:txBody>
      <dsp:txXfrm>
        <a:off x="5736848" y="1825013"/>
        <a:ext cx="2469085" cy="58974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s-ES"/>
          </a:p>
        </p:txBody>
      </p:sp>
      <p:sp>
        <p:nvSpPr>
          <p:cNvPr id="67587" name="Rectangle 3"/>
          <p:cNvSpPr>
            <a:spLocks noGrp="1" noChangeArrowheads="1"/>
          </p:cNvSpPr>
          <p:nvPr>
            <p:ph type="dt" sz="quarter" idx="1"/>
          </p:nvPr>
        </p:nvSpPr>
        <p:spPr bwMode="auto">
          <a:xfrm>
            <a:off x="4144963" y="0"/>
            <a:ext cx="3170237"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s-ES"/>
          </a:p>
        </p:txBody>
      </p:sp>
      <p:sp>
        <p:nvSpPr>
          <p:cNvPr id="67588" name="Rectangle 4"/>
          <p:cNvSpPr>
            <a:spLocks noGrp="1" noChangeArrowheads="1"/>
          </p:cNvSpPr>
          <p:nvPr>
            <p:ph type="ftr" sz="quarter" idx="2"/>
          </p:nvPr>
        </p:nvSpPr>
        <p:spPr bwMode="auto">
          <a:xfrm>
            <a:off x="0" y="9121775"/>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s-ES"/>
          </a:p>
        </p:txBody>
      </p:sp>
      <p:sp>
        <p:nvSpPr>
          <p:cNvPr id="67589" name="Rectangle 5"/>
          <p:cNvSpPr>
            <a:spLocks noGrp="1" noChangeArrowheads="1"/>
          </p:cNvSpPr>
          <p:nvPr>
            <p:ph type="sldNum" sz="quarter" idx="3"/>
          </p:nvPr>
        </p:nvSpPr>
        <p:spPr bwMode="auto">
          <a:xfrm>
            <a:off x="4144963" y="9121775"/>
            <a:ext cx="3170237"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D9275D04-FC96-451D-8613-C4E563FA2172}" type="slidenum">
              <a:rPr lang="es-ES"/>
              <a:pPr>
                <a:defRPr/>
              </a:pPr>
              <a:t>‹Nº›</a:t>
            </a:fld>
            <a:endParaRPr lang="es-ES"/>
          </a:p>
        </p:txBody>
      </p:sp>
    </p:spTree>
    <p:extLst>
      <p:ext uri="{BB962C8B-B14F-4D97-AF65-F5344CB8AC3E}">
        <p14:creationId xmlns:p14="http://schemas.microsoft.com/office/powerpoint/2010/main" val="407650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s-ES"/>
          </a:p>
        </p:txBody>
      </p:sp>
      <p:sp>
        <p:nvSpPr>
          <p:cNvPr id="37891" name="Rectangle 3"/>
          <p:cNvSpPr>
            <a:spLocks noGrp="1" noChangeArrowheads="1"/>
          </p:cNvSpPr>
          <p:nvPr>
            <p:ph type="dt" idx="1"/>
          </p:nvPr>
        </p:nvSpPr>
        <p:spPr bwMode="auto">
          <a:xfrm>
            <a:off x="4144963" y="0"/>
            <a:ext cx="3170237"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s-ES"/>
          </a:p>
        </p:txBody>
      </p:sp>
      <p:sp>
        <p:nvSpPr>
          <p:cNvPr id="2970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7893" name="Rectangle 5"/>
          <p:cNvSpPr>
            <a:spLocks noGrp="1" noChangeArrowheads="1"/>
          </p:cNvSpPr>
          <p:nvPr>
            <p:ph type="body" sz="quarter" idx="3"/>
          </p:nvPr>
        </p:nvSpPr>
        <p:spPr bwMode="auto">
          <a:xfrm>
            <a:off x="974725" y="4560888"/>
            <a:ext cx="5365750"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s-ES" noProof="0" smtClean="0"/>
              <a:t>Haga clic para modificar el estilo de texto del patrón</a:t>
            </a:r>
          </a:p>
          <a:p>
            <a:pPr lvl="1"/>
            <a:r>
              <a:rPr lang="es-ES" noProof="0" smtClean="0"/>
              <a:t>Segundo nivel</a:t>
            </a:r>
          </a:p>
          <a:p>
            <a:pPr lvl="2"/>
            <a:r>
              <a:rPr lang="es-ES" noProof="0" smtClean="0"/>
              <a:t>Tercer nivel</a:t>
            </a:r>
          </a:p>
          <a:p>
            <a:pPr lvl="3"/>
            <a:r>
              <a:rPr lang="es-ES" noProof="0" smtClean="0"/>
              <a:t>Cuarto nivel</a:t>
            </a:r>
          </a:p>
          <a:p>
            <a:pPr lvl="4"/>
            <a:r>
              <a:rPr lang="es-ES" noProof="0" smtClean="0"/>
              <a:t>Quinto nivel</a:t>
            </a:r>
          </a:p>
        </p:txBody>
      </p:sp>
      <p:sp>
        <p:nvSpPr>
          <p:cNvPr id="37894" name="Rectangle 6"/>
          <p:cNvSpPr>
            <a:spLocks noGrp="1" noChangeArrowheads="1"/>
          </p:cNvSpPr>
          <p:nvPr>
            <p:ph type="ftr" sz="quarter" idx="4"/>
          </p:nvPr>
        </p:nvSpPr>
        <p:spPr bwMode="auto">
          <a:xfrm>
            <a:off x="0" y="9121775"/>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s-ES"/>
          </a:p>
        </p:txBody>
      </p:sp>
      <p:sp>
        <p:nvSpPr>
          <p:cNvPr id="37895" name="Rectangle 7"/>
          <p:cNvSpPr>
            <a:spLocks noGrp="1" noChangeArrowheads="1"/>
          </p:cNvSpPr>
          <p:nvPr>
            <p:ph type="sldNum" sz="quarter" idx="5"/>
          </p:nvPr>
        </p:nvSpPr>
        <p:spPr bwMode="auto">
          <a:xfrm>
            <a:off x="4144963" y="9121775"/>
            <a:ext cx="3170237"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45F8501C-3585-45BD-AFD0-7122BAB5CB35}" type="slidenum">
              <a:rPr lang="es-ES"/>
              <a:pPr>
                <a:defRPr/>
              </a:pPr>
              <a:t>‹Nº›</a:t>
            </a:fld>
            <a:endParaRPr lang="es-ES"/>
          </a:p>
        </p:txBody>
      </p:sp>
    </p:spTree>
    <p:extLst>
      <p:ext uri="{BB962C8B-B14F-4D97-AF65-F5344CB8AC3E}">
        <p14:creationId xmlns:p14="http://schemas.microsoft.com/office/powerpoint/2010/main" val="24776683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smtClean="0"/>
              <a:t>LRI 2017</a:t>
            </a:r>
            <a:r>
              <a:rPr lang="es-MX" baseline="0" dirty="0" smtClean="0"/>
              <a:t> 03 13</a:t>
            </a:r>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15</a:t>
            </a:fld>
            <a:endParaRPr lang="es-ES"/>
          </a:p>
        </p:txBody>
      </p:sp>
    </p:spTree>
    <p:extLst>
      <p:ext uri="{BB962C8B-B14F-4D97-AF65-F5344CB8AC3E}">
        <p14:creationId xmlns:p14="http://schemas.microsoft.com/office/powerpoint/2010/main" val="429485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smtClean="0"/>
              <a:t>Mkt</a:t>
            </a:r>
            <a:r>
              <a:rPr lang="es-MX" dirty="0" smtClean="0"/>
              <a:t> 2016 10 04</a:t>
            </a:r>
          </a:p>
          <a:p>
            <a:r>
              <a:rPr lang="es-MX" dirty="0" smtClean="0"/>
              <a:t>LRI 2017 09 29</a:t>
            </a:r>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63</a:t>
            </a:fld>
            <a:endParaRPr lang="es-ES"/>
          </a:p>
        </p:txBody>
      </p:sp>
    </p:spTree>
    <p:extLst>
      <p:ext uri="{BB962C8B-B14F-4D97-AF65-F5344CB8AC3E}">
        <p14:creationId xmlns:p14="http://schemas.microsoft.com/office/powerpoint/2010/main" val="2552109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smtClean="0"/>
              <a:t>Mkt</a:t>
            </a:r>
            <a:r>
              <a:rPr lang="es-MX" dirty="0" smtClean="0"/>
              <a:t> 2017 09 29</a:t>
            </a:r>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69</a:t>
            </a:fld>
            <a:endParaRPr lang="es-ES"/>
          </a:p>
        </p:txBody>
      </p:sp>
    </p:spTree>
    <p:extLst>
      <p:ext uri="{BB962C8B-B14F-4D97-AF65-F5344CB8AC3E}">
        <p14:creationId xmlns:p14="http://schemas.microsoft.com/office/powerpoint/2010/main" val="4198539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457200" y="720725"/>
            <a:ext cx="6400800" cy="3600450"/>
          </a:xfrm>
        </p:spPr>
      </p:sp>
      <p:sp>
        <p:nvSpPr>
          <p:cNvPr id="3" name="2 Marcador de notas"/>
          <p:cNvSpPr>
            <a:spLocks noGrp="1"/>
          </p:cNvSpPr>
          <p:nvPr>
            <p:ph type="body" idx="1"/>
          </p:nvPr>
        </p:nvSpPr>
        <p:spPr/>
        <p:txBody>
          <a:bodyPr/>
          <a:lstStyle/>
          <a:p>
            <a:r>
              <a:rPr lang="es-MX" dirty="0" smtClean="0"/>
              <a:t>LITC</a:t>
            </a:r>
            <a:r>
              <a:rPr lang="es-MX" baseline="0" dirty="0" smtClean="0"/>
              <a:t> 2016 09 27</a:t>
            </a:r>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75</a:t>
            </a:fld>
            <a:endParaRPr lang="es-ES"/>
          </a:p>
        </p:txBody>
      </p:sp>
    </p:spTree>
    <p:extLst>
      <p:ext uri="{BB962C8B-B14F-4D97-AF65-F5344CB8AC3E}">
        <p14:creationId xmlns:p14="http://schemas.microsoft.com/office/powerpoint/2010/main" val="3783397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smtClean="0"/>
              <a:t>Mkt</a:t>
            </a:r>
            <a:r>
              <a:rPr lang="es-MX" dirty="0" smtClean="0"/>
              <a:t> 2016</a:t>
            </a:r>
            <a:r>
              <a:rPr lang="es-MX" baseline="0" dirty="0" smtClean="0"/>
              <a:t> 10 05</a:t>
            </a:r>
          </a:p>
          <a:p>
            <a:r>
              <a:rPr lang="es-MX" baseline="0" dirty="0" smtClean="0"/>
              <a:t>LRI 2017 10 03</a:t>
            </a:r>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83</a:t>
            </a:fld>
            <a:endParaRPr lang="es-ES"/>
          </a:p>
        </p:txBody>
      </p:sp>
    </p:spTree>
    <p:extLst>
      <p:ext uri="{BB962C8B-B14F-4D97-AF65-F5344CB8AC3E}">
        <p14:creationId xmlns:p14="http://schemas.microsoft.com/office/powerpoint/2010/main" val="84540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smtClean="0"/>
              <a:t>LMA 2018 02 08</a:t>
            </a:r>
          </a:p>
          <a:p>
            <a:r>
              <a:rPr lang="es-MX" dirty="0" err="1" smtClean="0"/>
              <a:t>Mkt</a:t>
            </a:r>
            <a:r>
              <a:rPr lang="es-MX" dirty="0" smtClean="0"/>
              <a:t> 2017 1</a:t>
            </a:r>
            <a:r>
              <a:rPr lang="es-MX" baseline="0" dirty="0" smtClean="0"/>
              <a:t>0 02</a:t>
            </a:r>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84</a:t>
            </a:fld>
            <a:endParaRPr lang="es-ES"/>
          </a:p>
        </p:txBody>
      </p:sp>
    </p:spTree>
    <p:extLst>
      <p:ext uri="{BB962C8B-B14F-4D97-AF65-F5344CB8AC3E}">
        <p14:creationId xmlns:p14="http://schemas.microsoft.com/office/powerpoint/2010/main" val="3495558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smtClean="0"/>
              <a:t>LRI 2017 03 17</a:t>
            </a:r>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91</a:t>
            </a:fld>
            <a:endParaRPr lang="es-ES"/>
          </a:p>
        </p:txBody>
      </p:sp>
    </p:spTree>
    <p:extLst>
      <p:ext uri="{BB962C8B-B14F-4D97-AF65-F5344CB8AC3E}">
        <p14:creationId xmlns:p14="http://schemas.microsoft.com/office/powerpoint/2010/main" val="2240833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smtClean="0"/>
              <a:t>LRI 2017 03 17</a:t>
            </a:r>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92</a:t>
            </a:fld>
            <a:endParaRPr lang="es-ES"/>
          </a:p>
        </p:txBody>
      </p:sp>
    </p:spTree>
    <p:extLst>
      <p:ext uri="{BB962C8B-B14F-4D97-AF65-F5344CB8AC3E}">
        <p14:creationId xmlns:p14="http://schemas.microsoft.com/office/powerpoint/2010/main" val="1572538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smtClean="0"/>
              <a:t>LITC 2016 09 28</a:t>
            </a:r>
            <a:endParaRPr lang="es-MX"/>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95</a:t>
            </a:fld>
            <a:endParaRPr lang="es-ES"/>
          </a:p>
        </p:txBody>
      </p:sp>
    </p:spTree>
    <p:extLst>
      <p:ext uri="{BB962C8B-B14F-4D97-AF65-F5344CB8AC3E}">
        <p14:creationId xmlns:p14="http://schemas.microsoft.com/office/powerpoint/2010/main" val="612183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smtClean="0"/>
              <a:t>LRI</a:t>
            </a:r>
            <a:r>
              <a:rPr lang="es-MX" baseline="0" dirty="0" smtClean="0"/>
              <a:t> 2017 03 21</a:t>
            </a:r>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112</a:t>
            </a:fld>
            <a:endParaRPr lang="es-ES"/>
          </a:p>
        </p:txBody>
      </p:sp>
    </p:spTree>
    <p:extLst>
      <p:ext uri="{BB962C8B-B14F-4D97-AF65-F5344CB8AC3E}">
        <p14:creationId xmlns:p14="http://schemas.microsoft.com/office/powerpoint/2010/main" val="27093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smtClean="0"/>
              <a:t>Mkt</a:t>
            </a:r>
            <a:r>
              <a:rPr lang="es-MX" baseline="0" dirty="0" smtClean="0"/>
              <a:t> 2016 10 06</a:t>
            </a:r>
          </a:p>
          <a:p>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114</a:t>
            </a:fld>
            <a:endParaRPr lang="es-ES"/>
          </a:p>
        </p:txBody>
      </p:sp>
    </p:spTree>
    <p:extLst>
      <p:ext uri="{BB962C8B-B14F-4D97-AF65-F5344CB8AC3E}">
        <p14:creationId xmlns:p14="http://schemas.microsoft.com/office/powerpoint/2010/main" val="3810490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smtClean="0"/>
              <a:t>Mkt</a:t>
            </a:r>
            <a:r>
              <a:rPr lang="es-MX" dirty="0" smtClean="0"/>
              <a:t> 2017 09</a:t>
            </a:r>
            <a:r>
              <a:rPr lang="es-MX" baseline="0" dirty="0" smtClean="0"/>
              <a:t> 25</a:t>
            </a:r>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16</a:t>
            </a:fld>
            <a:endParaRPr lang="es-ES"/>
          </a:p>
        </p:txBody>
      </p:sp>
    </p:spTree>
    <p:extLst>
      <p:ext uri="{BB962C8B-B14F-4D97-AF65-F5344CB8AC3E}">
        <p14:creationId xmlns:p14="http://schemas.microsoft.com/office/powerpoint/2010/main" val="588824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smtClean="0"/>
              <a:t>Mkt</a:t>
            </a:r>
            <a:r>
              <a:rPr lang="es-MX" dirty="0" smtClean="0"/>
              <a:t> 2017 10 03</a:t>
            </a:r>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116</a:t>
            </a:fld>
            <a:endParaRPr lang="es-ES"/>
          </a:p>
        </p:txBody>
      </p:sp>
    </p:spTree>
    <p:extLst>
      <p:ext uri="{BB962C8B-B14F-4D97-AF65-F5344CB8AC3E}">
        <p14:creationId xmlns:p14="http://schemas.microsoft.com/office/powerpoint/2010/main" val="665131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457200" y="720725"/>
            <a:ext cx="6400800" cy="3600450"/>
          </a:xfrm>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120</a:t>
            </a:fld>
            <a:endParaRPr lang="es-ES"/>
          </a:p>
        </p:txBody>
      </p:sp>
    </p:spTree>
    <p:extLst>
      <p:ext uri="{BB962C8B-B14F-4D97-AF65-F5344CB8AC3E}">
        <p14:creationId xmlns:p14="http://schemas.microsoft.com/office/powerpoint/2010/main" val="500240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457200" y="720725"/>
            <a:ext cx="6400800" cy="3600450"/>
          </a:xfrm>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121</a:t>
            </a:fld>
            <a:endParaRPr lang="es-ES"/>
          </a:p>
        </p:txBody>
      </p:sp>
    </p:spTree>
    <p:extLst>
      <p:ext uri="{BB962C8B-B14F-4D97-AF65-F5344CB8AC3E}">
        <p14:creationId xmlns:p14="http://schemas.microsoft.com/office/powerpoint/2010/main" val="5002403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smtClean="0"/>
              <a:t>LITC 2016 09 29</a:t>
            </a:r>
            <a:endParaRPr lang="es-MX"/>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124</a:t>
            </a:fld>
            <a:endParaRPr lang="es-ES"/>
          </a:p>
        </p:txBody>
      </p:sp>
    </p:spTree>
    <p:extLst>
      <p:ext uri="{BB962C8B-B14F-4D97-AF65-F5344CB8AC3E}">
        <p14:creationId xmlns:p14="http://schemas.microsoft.com/office/powerpoint/2010/main" val="2632635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smtClean="0"/>
              <a:t>LITC 2016 09 30</a:t>
            </a:r>
          </a:p>
          <a:p>
            <a:r>
              <a:rPr lang="es-MX" dirty="0" smtClean="0"/>
              <a:t>LRI 2017 03 22</a:t>
            </a:r>
          </a:p>
          <a:p>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128</a:t>
            </a:fld>
            <a:endParaRPr lang="es-ES"/>
          </a:p>
        </p:txBody>
      </p:sp>
    </p:spTree>
    <p:extLst>
      <p:ext uri="{BB962C8B-B14F-4D97-AF65-F5344CB8AC3E}">
        <p14:creationId xmlns:p14="http://schemas.microsoft.com/office/powerpoint/2010/main" val="41320425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smtClean="0"/>
              <a:t>LRI 2017 03 28</a:t>
            </a:r>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131</a:t>
            </a:fld>
            <a:endParaRPr lang="es-ES"/>
          </a:p>
        </p:txBody>
      </p:sp>
    </p:spTree>
    <p:extLst>
      <p:ext uri="{BB962C8B-B14F-4D97-AF65-F5344CB8AC3E}">
        <p14:creationId xmlns:p14="http://schemas.microsoft.com/office/powerpoint/2010/main" val="1652423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smtClean="0"/>
              <a:t>LRI 2017 03 28</a:t>
            </a:r>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132</a:t>
            </a:fld>
            <a:endParaRPr lang="es-ES"/>
          </a:p>
        </p:txBody>
      </p:sp>
    </p:spTree>
    <p:extLst>
      <p:ext uri="{BB962C8B-B14F-4D97-AF65-F5344CB8AC3E}">
        <p14:creationId xmlns:p14="http://schemas.microsoft.com/office/powerpoint/2010/main" val="430156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smtClean="0"/>
              <a:t>LRI 2017 03 28</a:t>
            </a:r>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133</a:t>
            </a:fld>
            <a:endParaRPr lang="es-ES"/>
          </a:p>
        </p:txBody>
      </p:sp>
    </p:spTree>
    <p:extLst>
      <p:ext uri="{BB962C8B-B14F-4D97-AF65-F5344CB8AC3E}">
        <p14:creationId xmlns:p14="http://schemas.microsoft.com/office/powerpoint/2010/main" val="318161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smtClean="0"/>
              <a:t>LMA</a:t>
            </a:r>
            <a:r>
              <a:rPr lang="es-MX" baseline="0" smtClean="0"/>
              <a:t> 2018 02 09</a:t>
            </a:r>
            <a:endParaRPr lang="es-MX" smtClean="0"/>
          </a:p>
          <a:p>
            <a:r>
              <a:rPr lang="es-MX" dirty="0" err="1" smtClean="0"/>
              <a:t>Mkt</a:t>
            </a:r>
            <a:r>
              <a:rPr lang="es-MX" dirty="0" smtClean="0"/>
              <a:t> 2016 10 07</a:t>
            </a:r>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138</a:t>
            </a:fld>
            <a:endParaRPr lang="es-ES"/>
          </a:p>
        </p:txBody>
      </p:sp>
    </p:spTree>
    <p:extLst>
      <p:ext uri="{BB962C8B-B14F-4D97-AF65-F5344CB8AC3E}">
        <p14:creationId xmlns:p14="http://schemas.microsoft.com/office/powerpoint/2010/main" val="40949900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smtClean="0"/>
              <a:t>Mkt</a:t>
            </a:r>
            <a:r>
              <a:rPr lang="es-MX" dirty="0" smtClean="0"/>
              <a:t> 2017 10</a:t>
            </a:r>
            <a:r>
              <a:rPr lang="es-MX" baseline="0" dirty="0" smtClean="0"/>
              <a:t> 04</a:t>
            </a:r>
          </a:p>
          <a:p>
            <a:r>
              <a:rPr lang="es-MX" baseline="0" smtClean="0"/>
              <a:t>LRI 2017 10 05</a:t>
            </a:r>
            <a:endParaRPr lang="es-MX" baseline="0" dirty="0" smtClean="0"/>
          </a:p>
          <a:p>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141</a:t>
            </a:fld>
            <a:endParaRPr lang="es-ES"/>
          </a:p>
        </p:txBody>
      </p:sp>
    </p:spTree>
    <p:extLst>
      <p:ext uri="{BB962C8B-B14F-4D97-AF65-F5344CB8AC3E}">
        <p14:creationId xmlns:p14="http://schemas.microsoft.com/office/powerpoint/2010/main" val="3235909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smtClean="0"/>
              <a:t>IE</a:t>
            </a:r>
            <a:r>
              <a:rPr lang="es-MX" baseline="0" smtClean="0"/>
              <a:t> 2018 02 22</a:t>
            </a:r>
            <a:endParaRPr lang="es-MX"/>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19</a:t>
            </a:fld>
            <a:endParaRPr lang="es-ES"/>
          </a:p>
        </p:txBody>
      </p:sp>
    </p:spTree>
    <p:extLst>
      <p:ext uri="{BB962C8B-B14F-4D97-AF65-F5344CB8AC3E}">
        <p14:creationId xmlns:p14="http://schemas.microsoft.com/office/powerpoint/2010/main" val="1803306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smtClean="0"/>
              <a:t>Mkt</a:t>
            </a:r>
            <a:r>
              <a:rPr lang="es-MX" dirty="0" smtClean="0"/>
              <a:t> 2017 10</a:t>
            </a:r>
            <a:r>
              <a:rPr lang="es-MX" baseline="0" dirty="0" smtClean="0"/>
              <a:t> 04</a:t>
            </a:r>
          </a:p>
          <a:p>
            <a:r>
              <a:rPr lang="es-MX" baseline="0" smtClean="0"/>
              <a:t>LRI 2017 10 05</a:t>
            </a:r>
            <a:endParaRPr lang="es-MX" baseline="0" dirty="0" smtClean="0"/>
          </a:p>
          <a:p>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142</a:t>
            </a:fld>
            <a:endParaRPr lang="es-ES"/>
          </a:p>
        </p:txBody>
      </p:sp>
    </p:spTree>
    <p:extLst>
      <p:ext uri="{BB962C8B-B14F-4D97-AF65-F5344CB8AC3E}">
        <p14:creationId xmlns:p14="http://schemas.microsoft.com/office/powerpoint/2010/main" val="1411602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smtClean="0"/>
              <a:t>Mkt</a:t>
            </a:r>
            <a:r>
              <a:rPr lang="es-MX" dirty="0" smtClean="0"/>
              <a:t> 2017 10</a:t>
            </a:r>
            <a:r>
              <a:rPr lang="es-MX" baseline="0" dirty="0" smtClean="0"/>
              <a:t> 04</a:t>
            </a:r>
          </a:p>
          <a:p>
            <a:r>
              <a:rPr lang="es-MX" baseline="0" smtClean="0"/>
              <a:t>LRI 2017 10 05</a:t>
            </a:r>
            <a:endParaRPr lang="es-MX" baseline="0" dirty="0" smtClean="0"/>
          </a:p>
          <a:p>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143</a:t>
            </a:fld>
            <a:endParaRPr lang="es-ES"/>
          </a:p>
        </p:txBody>
      </p:sp>
    </p:spTree>
    <p:extLst>
      <p:ext uri="{BB962C8B-B14F-4D97-AF65-F5344CB8AC3E}">
        <p14:creationId xmlns:p14="http://schemas.microsoft.com/office/powerpoint/2010/main" val="3409692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smtClean="0"/>
              <a:t>Mkt</a:t>
            </a:r>
            <a:r>
              <a:rPr lang="es-MX" dirty="0" smtClean="0"/>
              <a:t> 2017 10</a:t>
            </a:r>
            <a:r>
              <a:rPr lang="es-MX" baseline="0" dirty="0" smtClean="0"/>
              <a:t> 04</a:t>
            </a:r>
          </a:p>
          <a:p>
            <a:r>
              <a:rPr lang="es-MX" baseline="0" smtClean="0"/>
              <a:t>LRI 2017 10 05</a:t>
            </a:r>
            <a:endParaRPr lang="es-MX" baseline="0" dirty="0" smtClean="0"/>
          </a:p>
          <a:p>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144</a:t>
            </a:fld>
            <a:endParaRPr lang="es-ES"/>
          </a:p>
        </p:txBody>
      </p:sp>
    </p:spTree>
    <p:extLst>
      <p:ext uri="{BB962C8B-B14F-4D97-AF65-F5344CB8AC3E}">
        <p14:creationId xmlns:p14="http://schemas.microsoft.com/office/powerpoint/2010/main" val="4039139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smtClean="0"/>
              <a:t>Mkt</a:t>
            </a:r>
            <a:r>
              <a:rPr lang="es-MX" dirty="0" smtClean="0"/>
              <a:t> 2017 10</a:t>
            </a:r>
            <a:r>
              <a:rPr lang="es-MX" baseline="0" dirty="0" smtClean="0"/>
              <a:t> 04</a:t>
            </a:r>
          </a:p>
          <a:p>
            <a:r>
              <a:rPr lang="es-MX" baseline="0" smtClean="0"/>
              <a:t>LRI 2017 10 05</a:t>
            </a:r>
            <a:endParaRPr lang="es-MX" baseline="0" dirty="0" smtClean="0"/>
          </a:p>
          <a:p>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145</a:t>
            </a:fld>
            <a:endParaRPr lang="es-ES"/>
          </a:p>
        </p:txBody>
      </p:sp>
    </p:spTree>
    <p:extLst>
      <p:ext uri="{BB962C8B-B14F-4D97-AF65-F5344CB8AC3E}">
        <p14:creationId xmlns:p14="http://schemas.microsoft.com/office/powerpoint/2010/main" val="13758820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smtClean="0"/>
              <a:t>Mkt</a:t>
            </a:r>
            <a:r>
              <a:rPr lang="es-MX" dirty="0" smtClean="0"/>
              <a:t> 2017 10</a:t>
            </a:r>
            <a:r>
              <a:rPr lang="es-MX" baseline="0" dirty="0" smtClean="0"/>
              <a:t> 04</a:t>
            </a:r>
          </a:p>
          <a:p>
            <a:r>
              <a:rPr lang="es-MX" baseline="0" smtClean="0"/>
              <a:t>LRI 2017 10 05</a:t>
            </a:r>
            <a:endParaRPr lang="es-MX" baseline="0" dirty="0" smtClean="0"/>
          </a:p>
          <a:p>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146</a:t>
            </a:fld>
            <a:endParaRPr lang="es-ES"/>
          </a:p>
        </p:txBody>
      </p:sp>
    </p:spTree>
    <p:extLst>
      <p:ext uri="{BB962C8B-B14F-4D97-AF65-F5344CB8AC3E}">
        <p14:creationId xmlns:p14="http://schemas.microsoft.com/office/powerpoint/2010/main" val="20925429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smtClean="0"/>
              <a:t>Mkt</a:t>
            </a:r>
            <a:r>
              <a:rPr lang="es-MX" dirty="0" smtClean="0"/>
              <a:t> 2017 10</a:t>
            </a:r>
            <a:r>
              <a:rPr lang="es-MX" baseline="0" dirty="0" smtClean="0"/>
              <a:t> 04</a:t>
            </a:r>
          </a:p>
          <a:p>
            <a:r>
              <a:rPr lang="es-MX" baseline="0" smtClean="0"/>
              <a:t>LRI 2017 10 05</a:t>
            </a:r>
            <a:endParaRPr lang="es-MX" baseline="0" dirty="0" smtClean="0"/>
          </a:p>
          <a:p>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147</a:t>
            </a:fld>
            <a:endParaRPr lang="es-ES"/>
          </a:p>
        </p:txBody>
      </p:sp>
    </p:spTree>
    <p:extLst>
      <p:ext uri="{BB962C8B-B14F-4D97-AF65-F5344CB8AC3E}">
        <p14:creationId xmlns:p14="http://schemas.microsoft.com/office/powerpoint/2010/main" val="3722681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smtClean="0"/>
              <a:t>Mkt</a:t>
            </a:r>
            <a:r>
              <a:rPr lang="es-MX" dirty="0" smtClean="0"/>
              <a:t> 2017 10</a:t>
            </a:r>
            <a:r>
              <a:rPr lang="es-MX" baseline="0" dirty="0" smtClean="0"/>
              <a:t> 04</a:t>
            </a:r>
          </a:p>
          <a:p>
            <a:r>
              <a:rPr lang="es-MX" baseline="0" smtClean="0"/>
              <a:t>LRI 2017 10 05</a:t>
            </a:r>
            <a:endParaRPr lang="es-MX" baseline="0" dirty="0" smtClean="0"/>
          </a:p>
          <a:p>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148</a:t>
            </a:fld>
            <a:endParaRPr lang="es-ES"/>
          </a:p>
        </p:txBody>
      </p:sp>
    </p:spTree>
    <p:extLst>
      <p:ext uri="{BB962C8B-B14F-4D97-AF65-F5344CB8AC3E}">
        <p14:creationId xmlns:p14="http://schemas.microsoft.com/office/powerpoint/2010/main" val="7665745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smtClean="0"/>
              <a:t>LRI 2017</a:t>
            </a:r>
            <a:r>
              <a:rPr lang="es-MX" baseline="0" smtClean="0"/>
              <a:t> 03 29</a:t>
            </a:r>
            <a:endParaRPr lang="es-MX"/>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149</a:t>
            </a:fld>
            <a:endParaRPr lang="es-ES"/>
          </a:p>
        </p:txBody>
      </p:sp>
    </p:spTree>
    <p:extLst>
      <p:ext uri="{BB962C8B-B14F-4D97-AF65-F5344CB8AC3E}">
        <p14:creationId xmlns:p14="http://schemas.microsoft.com/office/powerpoint/2010/main" val="22322949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smtClean="0"/>
              <a:t>Mkt</a:t>
            </a:r>
            <a:r>
              <a:rPr lang="es-MX" smtClean="0"/>
              <a:t> 2016</a:t>
            </a:r>
            <a:r>
              <a:rPr lang="es-MX" baseline="0" smtClean="0"/>
              <a:t> 10 10</a:t>
            </a:r>
            <a:endParaRPr lang="es-MX"/>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150</a:t>
            </a:fld>
            <a:endParaRPr lang="es-ES"/>
          </a:p>
        </p:txBody>
      </p:sp>
    </p:spTree>
    <p:extLst>
      <p:ext uri="{BB962C8B-B14F-4D97-AF65-F5344CB8AC3E}">
        <p14:creationId xmlns:p14="http://schemas.microsoft.com/office/powerpoint/2010/main" val="36557747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smtClean="0"/>
              <a:t>LMA 2018 02 12</a:t>
            </a:r>
            <a:endParaRPr lang="es-MX"/>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151</a:t>
            </a:fld>
            <a:endParaRPr lang="es-ES"/>
          </a:p>
        </p:txBody>
      </p:sp>
    </p:spTree>
    <p:extLst>
      <p:ext uri="{BB962C8B-B14F-4D97-AF65-F5344CB8AC3E}">
        <p14:creationId xmlns:p14="http://schemas.microsoft.com/office/powerpoint/2010/main" val="2565900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smtClean="0"/>
              <a:t>PyE</a:t>
            </a:r>
            <a:r>
              <a:rPr lang="es-MX" smtClean="0"/>
              <a:t> LMA 2018 02 06</a:t>
            </a:r>
            <a:endParaRPr lang="es-MX"/>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23</a:t>
            </a:fld>
            <a:endParaRPr lang="es-ES"/>
          </a:p>
        </p:txBody>
      </p:sp>
    </p:spTree>
    <p:extLst>
      <p:ext uri="{BB962C8B-B14F-4D97-AF65-F5344CB8AC3E}">
        <p14:creationId xmlns:p14="http://schemas.microsoft.com/office/powerpoint/2010/main" val="1606856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smtClean="0"/>
              <a:t>LRI 2017 09 26</a:t>
            </a:r>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26</a:t>
            </a:fld>
            <a:endParaRPr lang="es-ES"/>
          </a:p>
        </p:txBody>
      </p:sp>
    </p:spTree>
    <p:extLst>
      <p:ext uri="{BB962C8B-B14F-4D97-AF65-F5344CB8AC3E}">
        <p14:creationId xmlns:p14="http://schemas.microsoft.com/office/powerpoint/2010/main" val="251480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smtClean="0"/>
              <a:t>Mkt</a:t>
            </a:r>
            <a:r>
              <a:rPr lang="es-MX" dirty="0" smtClean="0"/>
              <a:t> 2017 09 27</a:t>
            </a:r>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32</a:t>
            </a:fld>
            <a:endParaRPr lang="es-ES"/>
          </a:p>
        </p:txBody>
      </p:sp>
    </p:spTree>
    <p:extLst>
      <p:ext uri="{BB962C8B-B14F-4D97-AF65-F5344CB8AC3E}">
        <p14:creationId xmlns:p14="http://schemas.microsoft.com/office/powerpoint/2010/main" val="1075102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smtClean="0"/>
              <a:t>IE 2018 02 26</a:t>
            </a:r>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56</a:t>
            </a:fld>
            <a:endParaRPr lang="es-ES"/>
          </a:p>
        </p:txBody>
      </p:sp>
    </p:spTree>
    <p:extLst>
      <p:ext uri="{BB962C8B-B14F-4D97-AF65-F5344CB8AC3E}">
        <p14:creationId xmlns:p14="http://schemas.microsoft.com/office/powerpoint/2010/main" val="500353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smtClean="0"/>
              <a:t>LRI</a:t>
            </a:r>
            <a:r>
              <a:rPr lang="es-MX" baseline="0" dirty="0" smtClean="0"/>
              <a:t> 2017 03 15</a:t>
            </a:r>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60</a:t>
            </a:fld>
            <a:endParaRPr lang="es-ES"/>
          </a:p>
        </p:txBody>
      </p:sp>
    </p:spTree>
    <p:extLst>
      <p:ext uri="{BB962C8B-B14F-4D97-AF65-F5344CB8AC3E}">
        <p14:creationId xmlns:p14="http://schemas.microsoft.com/office/powerpoint/2010/main" val="2944084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smtClean="0"/>
              <a:t>PyE</a:t>
            </a:r>
            <a:r>
              <a:rPr lang="es-MX" dirty="0" smtClean="0"/>
              <a:t> LMA 2018 02 07</a:t>
            </a:r>
            <a:endParaRPr lang="es-MX" dirty="0"/>
          </a:p>
        </p:txBody>
      </p:sp>
      <p:sp>
        <p:nvSpPr>
          <p:cNvPr id="4" name="3 Marcador de número de diapositiva"/>
          <p:cNvSpPr>
            <a:spLocks noGrp="1"/>
          </p:cNvSpPr>
          <p:nvPr>
            <p:ph type="sldNum" sz="quarter" idx="10"/>
          </p:nvPr>
        </p:nvSpPr>
        <p:spPr/>
        <p:txBody>
          <a:bodyPr/>
          <a:lstStyle/>
          <a:p>
            <a:pPr>
              <a:defRPr/>
            </a:pPr>
            <a:fld id="{45F8501C-3585-45BD-AFD0-7122BAB5CB35}" type="slidenum">
              <a:rPr lang="es-ES" smtClean="0"/>
              <a:pPr>
                <a:defRPr/>
              </a:pPr>
              <a:t>61</a:t>
            </a:fld>
            <a:endParaRPr lang="es-ES"/>
          </a:p>
        </p:txBody>
      </p:sp>
    </p:spTree>
    <p:extLst>
      <p:ext uri="{BB962C8B-B14F-4D97-AF65-F5344CB8AC3E}">
        <p14:creationId xmlns:p14="http://schemas.microsoft.com/office/powerpoint/2010/main" val="1210300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0" name="9 Triángulo rectángulo"/>
          <p:cNvSpPr/>
          <p:nvPr/>
        </p:nvSpPr>
        <p:spPr>
          <a:xfrm>
            <a:off x="-1" y="3498110"/>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8 Título"/>
          <p:cNvSpPr>
            <a:spLocks noGrp="1"/>
          </p:cNvSpPr>
          <p:nvPr>
            <p:ph type="ctrTitle"/>
          </p:nvPr>
        </p:nvSpPr>
        <p:spPr>
          <a:xfrm>
            <a:off x="685800" y="1314451"/>
            <a:ext cx="7772400" cy="137232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s-ES" smtClean="0"/>
              <a:t>Haga clic para modificar el estilo de título del patrón</a:t>
            </a:r>
            <a:endParaRPr kumimoji="0" lang="en-US"/>
          </a:p>
        </p:txBody>
      </p:sp>
      <p:sp>
        <p:nvSpPr>
          <p:cNvPr id="17" name="16 Subtítulo"/>
          <p:cNvSpPr>
            <a:spLocks noGrp="1"/>
          </p:cNvSpPr>
          <p:nvPr>
            <p:ph type="subTitle" idx="1"/>
          </p:nvPr>
        </p:nvSpPr>
        <p:spPr>
          <a:xfrm>
            <a:off x="685800" y="2708705"/>
            <a:ext cx="7772400" cy="899778"/>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s-ES" smtClean="0"/>
              <a:t>Haga clic para modificar el estilo de subtítulo del patrón</a:t>
            </a:r>
            <a:endParaRPr kumimoji="0" lang="en-US"/>
          </a:p>
        </p:txBody>
      </p:sp>
      <p:grpSp>
        <p:nvGrpSpPr>
          <p:cNvPr id="2" name="1 Grupo"/>
          <p:cNvGrpSpPr/>
          <p:nvPr/>
        </p:nvGrpSpPr>
        <p:grpSpPr>
          <a:xfrm>
            <a:off x="-3765" y="3714750"/>
            <a:ext cx="9147765" cy="1434066"/>
            <a:chOff x="-3765" y="4832896"/>
            <a:chExt cx="9147765" cy="2032192"/>
          </a:xfrm>
        </p:grpSpPr>
        <p:sp>
          <p:nvSpPr>
            <p:cNvPr id="7" name="6 Forma libre"/>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7 Forma libre"/>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10 Forma libre"/>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11 Conector recto"/>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29 Marcador de fecha"/>
          <p:cNvSpPr>
            <a:spLocks noGrp="1"/>
          </p:cNvSpPr>
          <p:nvPr>
            <p:ph type="dt" sz="half" idx="10"/>
          </p:nvPr>
        </p:nvSpPr>
        <p:spPr/>
        <p:txBody>
          <a:bodyPr/>
          <a:lstStyle>
            <a:lvl1pPr>
              <a:defRPr>
                <a:solidFill>
                  <a:srgbClr val="FFFFFF"/>
                </a:solidFill>
              </a:defRPr>
            </a:lvl1pPr>
            <a:extLst/>
          </a:lstStyle>
          <a:p>
            <a:pPr>
              <a:defRPr/>
            </a:pPr>
            <a:fld id="{9BF01F4C-1143-4AFD-B227-071E7DD1E28A}" type="datetime1">
              <a:rPr lang="es-MX" smtClean="0"/>
              <a:t>09/04/2021</a:t>
            </a:fld>
            <a:endParaRPr lang="es-ES"/>
          </a:p>
        </p:txBody>
      </p:sp>
      <p:sp>
        <p:nvSpPr>
          <p:cNvPr id="19" name="18 Marcador de pie de página"/>
          <p:cNvSpPr>
            <a:spLocks noGrp="1"/>
          </p:cNvSpPr>
          <p:nvPr>
            <p:ph type="ftr" sz="quarter" idx="11"/>
          </p:nvPr>
        </p:nvSpPr>
        <p:spPr/>
        <p:txBody>
          <a:bodyPr/>
          <a:lstStyle>
            <a:lvl1pPr>
              <a:defRPr>
                <a:solidFill>
                  <a:schemeClr val="accent1">
                    <a:tint val="20000"/>
                  </a:schemeClr>
                </a:solidFill>
              </a:defRPr>
            </a:lvl1pPr>
            <a:extLst/>
          </a:lstStyle>
          <a:p>
            <a:pPr>
              <a:defRPr/>
            </a:pPr>
            <a:r>
              <a:rPr lang="es-ES" smtClean="0"/>
              <a:t>Introducción a la Probabilidad</a:t>
            </a:r>
            <a:endParaRPr lang="es-ES"/>
          </a:p>
        </p:txBody>
      </p:sp>
      <p:sp>
        <p:nvSpPr>
          <p:cNvPr id="27" name="26 Marcador de número de diapositiva"/>
          <p:cNvSpPr>
            <a:spLocks noGrp="1"/>
          </p:cNvSpPr>
          <p:nvPr>
            <p:ph type="sldNum" sz="quarter" idx="12"/>
          </p:nvPr>
        </p:nvSpPr>
        <p:spPr/>
        <p:txBody>
          <a:bodyPr/>
          <a:lstStyle>
            <a:lvl1pPr>
              <a:defRPr>
                <a:solidFill>
                  <a:srgbClr val="FFFFFF"/>
                </a:solidFill>
              </a:defRPr>
            </a:lvl1pPr>
            <a:extLst/>
          </a:lstStyle>
          <a:p>
            <a:pPr>
              <a:defRPr/>
            </a:pPr>
            <a:fld id="{A1C77D38-E2B3-4618-8453-A6C3EF333D58}" type="slidenum">
              <a:rPr lang="es-ES" smtClean="0"/>
              <a:pPr>
                <a:defRPr/>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1110997"/>
            <a:ext cx="8229600" cy="3289553"/>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pPr>
              <a:defRPr/>
            </a:pPr>
            <a:fld id="{DEBDC26B-32B9-4073-B621-AEEF906D2742}" type="datetime1">
              <a:rPr lang="es-MX" smtClean="0"/>
              <a:t>09/04/2021</a:t>
            </a:fld>
            <a:endParaRPr lang="es-ES"/>
          </a:p>
        </p:txBody>
      </p:sp>
      <p:sp>
        <p:nvSpPr>
          <p:cNvPr id="5" name="4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 name="5 Marcador de número de diapositiva"/>
          <p:cNvSpPr>
            <a:spLocks noGrp="1"/>
          </p:cNvSpPr>
          <p:nvPr>
            <p:ph type="sldNum" sz="quarter" idx="12"/>
          </p:nvPr>
        </p:nvSpPr>
        <p:spPr/>
        <p:txBody>
          <a:bodyPr/>
          <a:lstStyle/>
          <a:p>
            <a:pPr>
              <a:defRPr/>
            </a:pPr>
            <a:fld id="{01677CA7-57F0-4168-B726-61AB9FC42CCA}" type="slidenum">
              <a:rPr lang="es-ES" smtClean="0"/>
              <a:pPr>
                <a:defRPr/>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44013" y="205980"/>
            <a:ext cx="1777470" cy="4194571"/>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205981"/>
            <a:ext cx="6324600" cy="4194570"/>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pPr>
              <a:defRPr/>
            </a:pPr>
            <a:fld id="{5DC19129-BEEA-47DC-80EE-4D5657396C64}" type="datetime1">
              <a:rPr lang="es-MX" smtClean="0"/>
              <a:t>09/04/2021</a:t>
            </a:fld>
            <a:endParaRPr lang="es-ES"/>
          </a:p>
        </p:txBody>
      </p:sp>
      <p:sp>
        <p:nvSpPr>
          <p:cNvPr id="5" name="4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 name="5 Marcador de número de diapositiva"/>
          <p:cNvSpPr>
            <a:spLocks noGrp="1"/>
          </p:cNvSpPr>
          <p:nvPr>
            <p:ph type="sldNum" sz="quarter" idx="12"/>
          </p:nvPr>
        </p:nvSpPr>
        <p:spPr/>
        <p:txBody>
          <a:bodyPr/>
          <a:lstStyle/>
          <a:p>
            <a:pPr>
              <a:defRPr/>
            </a:pPr>
            <a:fld id="{DC06793A-09A1-4C13-B99F-0DE01F437BC5}" type="slidenum">
              <a:rPr lang="es-ES" smtClean="0"/>
              <a:pPr>
                <a:defRPr/>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pPr>
              <a:defRPr/>
            </a:pPr>
            <a:fld id="{539A7692-7C8F-45E0-9C75-65FA682ACBE0}" type="datetime1">
              <a:rPr lang="es-MX" smtClean="0"/>
              <a:t>09/04/2021</a:t>
            </a:fld>
            <a:endParaRPr lang="es-ES"/>
          </a:p>
        </p:txBody>
      </p:sp>
      <p:sp>
        <p:nvSpPr>
          <p:cNvPr id="5" name="4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 name="5 Marcador de número de diapositiva"/>
          <p:cNvSpPr>
            <a:spLocks noGrp="1"/>
          </p:cNvSpPr>
          <p:nvPr>
            <p:ph type="sldNum" sz="quarter" idx="12"/>
          </p:nvPr>
        </p:nvSpPr>
        <p:spPr>
          <a:xfrm>
            <a:off x="8460432" y="4805958"/>
            <a:ext cx="552600" cy="273844"/>
          </a:xfrm>
        </p:spPr>
        <p:txBody>
          <a:bodyPr/>
          <a:lstStyle/>
          <a:p>
            <a:pPr>
              <a:defRPr/>
            </a:pPr>
            <a:fld id="{7C48102B-0A14-45AE-B36A-10CAA2F77C65}" type="slidenum">
              <a:rPr lang="es-ES" smtClean="0"/>
              <a:pPr>
                <a:defRPr/>
              </a:pPr>
              <a:t>‹Nº›</a:t>
            </a:fld>
            <a:endParaRPr lang="es-ES"/>
          </a:p>
        </p:txBody>
      </p:sp>
      <p:sp>
        <p:nvSpPr>
          <p:cNvPr id="7" name="6 Título"/>
          <p:cNvSpPr>
            <a:spLocks noGrp="1"/>
          </p:cNvSpPr>
          <p:nvPr>
            <p:ph type="title"/>
          </p:nvPr>
        </p:nvSpPr>
        <p:spPr/>
        <p:txBody>
          <a:bodyPr rtlCol="0"/>
          <a:lstStyle/>
          <a:p>
            <a:r>
              <a:rPr kumimoji="0" lang="es-ES" smtClean="0"/>
              <a:t>Haga clic para modificar el estilo de título del patrón</a:t>
            </a:r>
            <a:endParaRPr kumimoji="0"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2">
        <a:schemeClr val="bg1"/>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722376" y="794784"/>
            <a:ext cx="7772400" cy="13716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s-ES" dirty="0" smtClean="0"/>
              <a:t>Haga clic para modificar el estilo de título del patrón</a:t>
            </a:r>
            <a:endParaRPr kumimoji="0" lang="en-US" dirty="0"/>
          </a:p>
        </p:txBody>
      </p:sp>
      <p:sp>
        <p:nvSpPr>
          <p:cNvPr id="3" name="2 Marcador de texto"/>
          <p:cNvSpPr>
            <a:spLocks noGrp="1"/>
          </p:cNvSpPr>
          <p:nvPr>
            <p:ph type="body" idx="1"/>
          </p:nvPr>
        </p:nvSpPr>
        <p:spPr>
          <a:xfrm>
            <a:off x="3922713" y="2198784"/>
            <a:ext cx="4572000" cy="1091166"/>
          </a:xfrm>
        </p:spPr>
        <p:txBody>
          <a:bodyPr lIns="91440" rIns="91440" anchor="t"/>
          <a:lstStyle>
            <a:lvl1pPr marL="0" indent="0" algn="l">
              <a:buNone/>
              <a:defRPr sz="2300">
                <a:solidFill>
                  <a:schemeClr val="accent2"/>
                </a:solidFill>
                <a:effectLst>
                  <a:outerShdw blurRad="38100" dist="38100" dir="2700000" algn="tl">
                    <a:srgbClr val="000000">
                      <a:alpha val="43137"/>
                    </a:srgbClr>
                  </a:outerShdw>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s-ES" dirty="0" smtClean="0"/>
              <a:t>Haga clic para modificar el estilo de texto del patrón</a:t>
            </a:r>
          </a:p>
        </p:txBody>
      </p:sp>
      <p:sp>
        <p:nvSpPr>
          <p:cNvPr id="4" name="3 Marcador de fecha"/>
          <p:cNvSpPr>
            <a:spLocks noGrp="1"/>
          </p:cNvSpPr>
          <p:nvPr>
            <p:ph type="dt" sz="half" idx="10"/>
          </p:nvPr>
        </p:nvSpPr>
        <p:spPr/>
        <p:txBody>
          <a:bodyPr/>
          <a:lstStyle/>
          <a:p>
            <a:pPr>
              <a:defRPr/>
            </a:pPr>
            <a:fld id="{DC1221C3-8584-457E-A7C2-33EBF1EB4D83}" type="datetime1">
              <a:rPr lang="es-MX" smtClean="0"/>
              <a:t>09/04/2021</a:t>
            </a:fld>
            <a:endParaRPr lang="es-ES"/>
          </a:p>
        </p:txBody>
      </p:sp>
      <p:sp>
        <p:nvSpPr>
          <p:cNvPr id="5" name="4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 name="5 Marcador de número de diapositiva"/>
          <p:cNvSpPr>
            <a:spLocks noGrp="1"/>
          </p:cNvSpPr>
          <p:nvPr>
            <p:ph type="sldNum" sz="quarter" idx="12"/>
          </p:nvPr>
        </p:nvSpPr>
        <p:spPr/>
        <p:txBody>
          <a:bodyPr/>
          <a:lstStyle/>
          <a:p>
            <a:pPr>
              <a:defRPr/>
            </a:pPr>
            <a:fld id="{F8F10A68-DC18-45CB-8926-FF5BA0AF8D5C}" type="slidenum">
              <a:rPr lang="es-ES" smtClean="0"/>
              <a:pPr>
                <a:defRPr/>
              </a:pPr>
              <a:t>‹Nº›</a:t>
            </a:fld>
            <a:endParaRPr lang="es-ES"/>
          </a:p>
        </p:txBody>
      </p:sp>
      <p:sp>
        <p:nvSpPr>
          <p:cNvPr id="7" name="6 Cheurón"/>
          <p:cNvSpPr/>
          <p:nvPr/>
        </p:nvSpPr>
        <p:spPr>
          <a:xfrm>
            <a:off x="3636680" y="2254104"/>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7 Cheurón"/>
          <p:cNvSpPr/>
          <p:nvPr/>
        </p:nvSpPr>
        <p:spPr>
          <a:xfrm>
            <a:off x="3450264" y="2254104"/>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bg>
      <p:bgRef idx="1002">
        <a:schemeClr val="bg1"/>
      </p:bgRef>
    </p:bg>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457200" y="1110997"/>
            <a:ext cx="4038600" cy="3394472"/>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contenido"/>
          <p:cNvSpPr>
            <a:spLocks noGrp="1"/>
          </p:cNvSpPr>
          <p:nvPr>
            <p:ph sz="half" idx="2"/>
          </p:nvPr>
        </p:nvSpPr>
        <p:spPr>
          <a:xfrm>
            <a:off x="4648200" y="1110997"/>
            <a:ext cx="4038600" cy="3394472"/>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pPr>
              <a:defRPr/>
            </a:pPr>
            <a:fld id="{81BD8536-3C28-477F-8E4D-DDC014BB4A2E}" type="datetime1">
              <a:rPr lang="es-MX" smtClean="0"/>
              <a:t>09/04/2021</a:t>
            </a:fld>
            <a:endParaRPr lang="es-ES"/>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7" name="6 Marcador de número de diapositiva"/>
          <p:cNvSpPr>
            <a:spLocks noGrp="1"/>
          </p:cNvSpPr>
          <p:nvPr>
            <p:ph type="sldNum" sz="quarter" idx="12"/>
          </p:nvPr>
        </p:nvSpPr>
        <p:spPr/>
        <p:txBody>
          <a:bodyPr/>
          <a:lstStyle/>
          <a:p>
            <a:pPr>
              <a:defRPr/>
            </a:pPr>
            <a:fld id="{05D70051-BBC0-45EF-A6BC-6B74A0E6B1F5}" type="slidenum">
              <a:rPr lang="es-ES" smtClean="0"/>
              <a:pPr>
                <a:defRPr/>
              </a:pPr>
              <a:t>‹Nº›</a:t>
            </a:fld>
            <a:endParaRPr lang="es-ES"/>
          </a:p>
        </p:txBody>
      </p:sp>
      <p:sp>
        <p:nvSpPr>
          <p:cNvPr id="8" name="7 Título"/>
          <p:cNvSpPr>
            <a:spLocks noGrp="1"/>
          </p:cNvSpPr>
          <p:nvPr>
            <p:ph type="title"/>
          </p:nvPr>
        </p:nvSpPr>
        <p:spPr/>
        <p:txBody>
          <a:bodyPr rtlCol="0"/>
          <a:lstStyle/>
          <a:p>
            <a:r>
              <a:rPr kumimoji="0" lang="es-ES" smtClean="0"/>
              <a:t>Haga clic para modificar el estilo de título del patrón</a:t>
            </a:r>
            <a:endParaRPr kumimoji="0"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bg>
      <p:bgRef idx="1003">
        <a:schemeClr val="bg1"/>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204788"/>
            <a:ext cx="8229600" cy="857250"/>
          </a:xfrm>
        </p:spPr>
        <p:txBody>
          <a:bodyPr anchor="ctr"/>
          <a:lstStyle>
            <a:lvl1pPr>
              <a:defRPr/>
            </a:lvl1pPr>
            <a:extLst/>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457200" y="4057650"/>
            <a:ext cx="4040188" cy="5715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645027" y="4057650"/>
            <a:ext cx="4041775" cy="5715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s-ES" smtClean="0"/>
              <a:t>Haga clic para modificar el estilo de texto del patrón</a:t>
            </a:r>
          </a:p>
        </p:txBody>
      </p:sp>
      <p:sp>
        <p:nvSpPr>
          <p:cNvPr id="5" name="4 Marcador de contenido"/>
          <p:cNvSpPr>
            <a:spLocks noGrp="1"/>
          </p:cNvSpPr>
          <p:nvPr>
            <p:ph sz="quarter" idx="2"/>
          </p:nvPr>
        </p:nvSpPr>
        <p:spPr>
          <a:xfrm>
            <a:off x="457200" y="1083221"/>
            <a:ext cx="4040188" cy="2956322"/>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6" name="5 Marcador de contenido"/>
          <p:cNvSpPr>
            <a:spLocks noGrp="1"/>
          </p:cNvSpPr>
          <p:nvPr>
            <p:ph sz="quarter" idx="4"/>
          </p:nvPr>
        </p:nvSpPr>
        <p:spPr>
          <a:xfrm>
            <a:off x="4645026" y="1083221"/>
            <a:ext cx="4041775" cy="2956322"/>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7" name="6 Marcador de fecha"/>
          <p:cNvSpPr>
            <a:spLocks noGrp="1"/>
          </p:cNvSpPr>
          <p:nvPr>
            <p:ph type="dt" sz="half" idx="10"/>
          </p:nvPr>
        </p:nvSpPr>
        <p:spPr/>
        <p:txBody>
          <a:bodyPr/>
          <a:lstStyle/>
          <a:p>
            <a:pPr>
              <a:defRPr/>
            </a:pPr>
            <a:fld id="{ED737579-D92D-499C-92CF-AB5E2FE34ADB}" type="datetime1">
              <a:rPr lang="es-MX" smtClean="0"/>
              <a:t>09/04/2021</a:t>
            </a:fld>
            <a:endParaRPr lang="es-ES"/>
          </a:p>
        </p:txBody>
      </p:sp>
      <p:sp>
        <p:nvSpPr>
          <p:cNvPr id="8" name="7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9" name="8 Marcador de número de diapositiva"/>
          <p:cNvSpPr>
            <a:spLocks noGrp="1"/>
          </p:cNvSpPr>
          <p:nvPr>
            <p:ph type="sldNum" sz="quarter" idx="12"/>
          </p:nvPr>
        </p:nvSpPr>
        <p:spPr/>
        <p:txBody>
          <a:bodyPr/>
          <a:lstStyle/>
          <a:p>
            <a:pPr>
              <a:defRPr/>
            </a:pPr>
            <a:fld id="{4DEE8EFE-2FE7-4AA8-8DD8-3BC5DDA8CD1A}" type="slidenum">
              <a:rPr lang="es-ES" smtClean="0"/>
              <a:pPr>
                <a:defRPr/>
              </a:pPr>
              <a:t>‹Nº›</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bg>
      <p:bgRef idx="1002">
        <a:schemeClr val="bg1"/>
      </p:bgRef>
    </p:bg>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pPr>
              <a:defRPr/>
            </a:pPr>
            <a:fld id="{6B7A6F92-EAF3-4631-89F0-70B8D0F5CED2}"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B0407819-56E0-4E7E-B51C-A3A46CA52115}" type="slidenum">
              <a:rPr lang="es-ES" smtClean="0"/>
              <a:pPr>
                <a:defRPr/>
              </a:pPr>
              <a:t>‹Nº›</a:t>
            </a:fld>
            <a:endParaRPr lang="es-ES"/>
          </a:p>
        </p:txBody>
      </p:sp>
      <p:sp>
        <p:nvSpPr>
          <p:cNvPr id="6" name="5 Título"/>
          <p:cNvSpPr>
            <a:spLocks noGrp="1"/>
          </p:cNvSpPr>
          <p:nvPr>
            <p:ph type="title"/>
          </p:nvPr>
        </p:nvSpPr>
        <p:spPr/>
        <p:txBody>
          <a:bodyPr rtlCol="0"/>
          <a:lstStyle/>
          <a:p>
            <a:r>
              <a:rPr kumimoji="0" lang="es-ES" smtClean="0"/>
              <a:t>Haga clic para modificar el estilo de título del patrón</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a:defRPr/>
            </a:pPr>
            <a:fld id="{D604A47E-1EEF-4AFB-A20D-BBD2A8E43CC4}" type="datetime1">
              <a:rPr lang="es-MX" smtClean="0"/>
              <a:t>09/04/2021</a:t>
            </a:fld>
            <a:endParaRPr lang="es-ES"/>
          </a:p>
        </p:txBody>
      </p:sp>
      <p:sp>
        <p:nvSpPr>
          <p:cNvPr id="3" name="2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4" name="3 Marcador de número de diapositiva"/>
          <p:cNvSpPr>
            <a:spLocks noGrp="1"/>
          </p:cNvSpPr>
          <p:nvPr>
            <p:ph type="sldNum" sz="quarter" idx="12"/>
          </p:nvPr>
        </p:nvSpPr>
        <p:spPr/>
        <p:txBody>
          <a:bodyPr/>
          <a:lstStyle/>
          <a:p>
            <a:pPr>
              <a:defRPr/>
            </a:pPr>
            <a:fld id="{2CB0B6DF-FEAD-4123-BACA-3BA22A7BF8FA}" type="slidenum">
              <a:rPr lang="es-ES" smtClean="0"/>
              <a:pPr>
                <a:defRPr/>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bg>
      <p:bgRef idx="1003">
        <a:schemeClr val="bg1"/>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914400" y="3657600"/>
            <a:ext cx="7481776" cy="3429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4419600" y="4016327"/>
            <a:ext cx="3974592" cy="6858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s-ES" smtClean="0"/>
              <a:t>Haga clic para modificar el estilo de texto del patrón</a:t>
            </a:r>
          </a:p>
        </p:txBody>
      </p:sp>
      <p:sp>
        <p:nvSpPr>
          <p:cNvPr id="4" name="3 Marcador de contenido"/>
          <p:cNvSpPr>
            <a:spLocks noGrp="1"/>
          </p:cNvSpPr>
          <p:nvPr>
            <p:ph sz="half" idx="1"/>
          </p:nvPr>
        </p:nvSpPr>
        <p:spPr>
          <a:xfrm>
            <a:off x="914400" y="205740"/>
            <a:ext cx="7479792" cy="3429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a:xfrm>
            <a:off x="6727032" y="4805958"/>
            <a:ext cx="1920240" cy="274320"/>
          </a:xfrm>
        </p:spPr>
        <p:txBody>
          <a:bodyPr/>
          <a:lstStyle/>
          <a:p>
            <a:pPr>
              <a:defRPr/>
            </a:pPr>
            <a:fld id="{7B753010-BFC2-4B2E-A6AC-3B3216C7B7FA}" type="datetime1">
              <a:rPr lang="es-MX" smtClean="0"/>
              <a:t>09/04/2021</a:t>
            </a:fld>
            <a:endParaRPr lang="es-ES"/>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7" name="6 Marcador de número de diapositiva"/>
          <p:cNvSpPr>
            <a:spLocks noGrp="1"/>
          </p:cNvSpPr>
          <p:nvPr>
            <p:ph type="sldNum" sz="quarter" idx="12"/>
          </p:nvPr>
        </p:nvSpPr>
        <p:spPr/>
        <p:txBody>
          <a:bodyPr/>
          <a:lstStyle/>
          <a:p>
            <a:pPr>
              <a:defRPr/>
            </a:pPr>
            <a:fld id="{23BADEB1-7A2F-4E3A-BDB3-77017C5FE203}" type="slidenum">
              <a:rPr lang="es-ES" smtClean="0"/>
              <a:pPr>
                <a:defRPr/>
              </a:pPr>
              <a:t>‹Nº›</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bg>
      <p:bgRef idx="1002">
        <a:schemeClr val="bg1"/>
      </p:bgRef>
    </p:bg>
    <p:spTree>
      <p:nvGrpSpPr>
        <p:cNvPr id="1" name=""/>
        <p:cNvGrpSpPr/>
        <p:nvPr/>
      </p:nvGrpSpPr>
      <p:grpSpPr>
        <a:xfrm>
          <a:off x="0" y="0"/>
          <a:ext cx="0" cy="0"/>
          <a:chOff x="0" y="0"/>
          <a:chExt cx="0" cy="0"/>
        </a:xfrm>
      </p:grpSpPr>
      <p:sp>
        <p:nvSpPr>
          <p:cNvPr id="4" name="3 Marcador de texto"/>
          <p:cNvSpPr>
            <a:spLocks noGrp="1"/>
          </p:cNvSpPr>
          <p:nvPr>
            <p:ph type="body" sz="half" idx="2"/>
          </p:nvPr>
        </p:nvSpPr>
        <p:spPr>
          <a:xfrm>
            <a:off x="1141232" y="4082552"/>
            <a:ext cx="7162800" cy="486174"/>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s-ES" smtClean="0"/>
              <a:t>Haga clic para modificar el estilo de texto del patrón</a:t>
            </a:r>
          </a:p>
        </p:txBody>
      </p:sp>
      <p:sp>
        <p:nvSpPr>
          <p:cNvPr id="3" name="2 Marcador de posición de imagen"/>
          <p:cNvSpPr>
            <a:spLocks noGrp="1"/>
          </p:cNvSpPr>
          <p:nvPr>
            <p:ph type="pic" idx="1"/>
          </p:nvPr>
        </p:nvSpPr>
        <p:spPr>
          <a:xfrm>
            <a:off x="228600" y="142476"/>
            <a:ext cx="8686800" cy="329184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s-ES" smtClean="0"/>
              <a:t>Haga clic en el icono para agregar una imagen</a:t>
            </a:r>
            <a:endParaRPr kumimoji="0" lang="en-US" dirty="0"/>
          </a:p>
        </p:txBody>
      </p:sp>
      <p:sp>
        <p:nvSpPr>
          <p:cNvPr id="5" name="4 Marcador de fecha"/>
          <p:cNvSpPr>
            <a:spLocks noGrp="1"/>
          </p:cNvSpPr>
          <p:nvPr>
            <p:ph type="dt" sz="half" idx="10"/>
          </p:nvPr>
        </p:nvSpPr>
        <p:spPr/>
        <p:txBody>
          <a:bodyPr/>
          <a:lstStyle>
            <a:lvl1pPr>
              <a:defRPr>
                <a:solidFill>
                  <a:schemeClr val="tx1"/>
                </a:solidFill>
              </a:defRPr>
            </a:lvl1pPr>
            <a:extLst/>
          </a:lstStyle>
          <a:p>
            <a:pPr>
              <a:defRPr/>
            </a:pPr>
            <a:fld id="{BCCFE596-560B-4689-AFB9-02EF025A3DBA}" type="datetime1">
              <a:rPr lang="es-MX" smtClean="0"/>
              <a:t>09/04/2021</a:t>
            </a:fld>
            <a:endParaRPr lang="es-ES"/>
          </a:p>
        </p:txBody>
      </p:sp>
      <p:sp>
        <p:nvSpPr>
          <p:cNvPr id="6" name="5 Marcador de pie de página"/>
          <p:cNvSpPr>
            <a:spLocks noGrp="1"/>
          </p:cNvSpPr>
          <p:nvPr>
            <p:ph type="ftr" sz="quarter" idx="11"/>
          </p:nvPr>
        </p:nvSpPr>
        <p:spPr>
          <a:xfrm>
            <a:off x="4380073" y="4805958"/>
            <a:ext cx="2350681" cy="273844"/>
          </a:xfrm>
        </p:spPr>
        <p:txBody>
          <a:bodyPr/>
          <a:lstStyle>
            <a:lvl1pPr>
              <a:defRPr>
                <a:solidFill>
                  <a:schemeClr val="tx1"/>
                </a:solidFill>
              </a:defRPr>
            </a:lvl1pPr>
            <a:extLst/>
          </a:lstStyle>
          <a:p>
            <a:pPr>
              <a:defRPr/>
            </a:pPr>
            <a:r>
              <a:rPr lang="es-ES" smtClean="0"/>
              <a:t>Introducción a la Probabilidad</a:t>
            </a:r>
            <a:endParaRPr lang="es-ES"/>
          </a:p>
        </p:txBody>
      </p:sp>
      <p:sp>
        <p:nvSpPr>
          <p:cNvPr id="7" name="6 Marcador de número de diapositiva"/>
          <p:cNvSpPr>
            <a:spLocks noGrp="1"/>
          </p:cNvSpPr>
          <p:nvPr>
            <p:ph type="sldNum" sz="quarter" idx="12"/>
          </p:nvPr>
        </p:nvSpPr>
        <p:spPr/>
        <p:txBody>
          <a:bodyPr/>
          <a:lstStyle>
            <a:lvl1pPr>
              <a:defRPr>
                <a:solidFill>
                  <a:schemeClr val="tx1"/>
                </a:solidFill>
              </a:defRPr>
            </a:lvl1pPr>
            <a:extLst/>
          </a:lstStyle>
          <a:p>
            <a:pPr>
              <a:defRPr/>
            </a:pPr>
            <a:fld id="{69CB9FEF-B660-47B5-9E13-33BB149C31AB}" type="slidenum">
              <a:rPr lang="es-ES" smtClean="0"/>
              <a:pPr>
                <a:defRPr/>
              </a:pPr>
              <a:t>‹Nº›</a:t>
            </a:fld>
            <a:endParaRPr lang="es-ES"/>
          </a:p>
        </p:txBody>
      </p:sp>
      <p:sp>
        <p:nvSpPr>
          <p:cNvPr id="2" name="1 Título"/>
          <p:cNvSpPr>
            <a:spLocks noGrp="1"/>
          </p:cNvSpPr>
          <p:nvPr>
            <p:ph type="title"/>
          </p:nvPr>
        </p:nvSpPr>
        <p:spPr>
          <a:xfrm>
            <a:off x="228600" y="3648842"/>
            <a:ext cx="8075432" cy="422004"/>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s-ES" smtClean="0"/>
              <a:t>Haga clic para modificar el estilo de título del patrón</a:t>
            </a:r>
            <a:endParaRPr kumimoji="0" lang="en-US"/>
          </a:p>
        </p:txBody>
      </p:sp>
      <p:sp>
        <p:nvSpPr>
          <p:cNvPr id="8" name="7 Forma libre"/>
          <p:cNvSpPr>
            <a:spLocks/>
          </p:cNvSpPr>
          <p:nvPr/>
        </p:nvSpPr>
        <p:spPr bwMode="auto">
          <a:xfrm>
            <a:off x="499273" y="4458702"/>
            <a:ext cx="4940624" cy="69080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8 Forma libre"/>
          <p:cNvSpPr>
            <a:spLocks/>
          </p:cNvSpPr>
          <p:nvPr/>
        </p:nvSpPr>
        <p:spPr bwMode="auto">
          <a:xfrm>
            <a:off x="485717" y="4454258"/>
            <a:ext cx="3690451" cy="700088"/>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9 Triángulo rectángulo"/>
          <p:cNvSpPr>
            <a:spLocks/>
          </p:cNvSpPr>
          <p:nvPr/>
        </p:nvSpPr>
        <p:spPr bwMode="auto">
          <a:xfrm>
            <a:off x="-6042" y="4343440"/>
            <a:ext cx="3402314" cy="810651"/>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10 Conector recto"/>
          <p:cNvCxnSpPr/>
          <p:nvPr/>
        </p:nvCxnSpPr>
        <p:spPr>
          <a:xfrm>
            <a:off x="-9236" y="4340804"/>
            <a:ext cx="3405509" cy="813287"/>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11 Cheurón"/>
          <p:cNvSpPr/>
          <p:nvPr/>
        </p:nvSpPr>
        <p:spPr>
          <a:xfrm>
            <a:off x="8664112" y="3741330"/>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12 Cheurón"/>
          <p:cNvSpPr/>
          <p:nvPr/>
        </p:nvSpPr>
        <p:spPr>
          <a:xfrm>
            <a:off x="8477696" y="3741330"/>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12 Forma libre"/>
          <p:cNvSpPr>
            <a:spLocks/>
          </p:cNvSpPr>
          <p:nvPr/>
        </p:nvSpPr>
        <p:spPr bwMode="auto">
          <a:xfrm>
            <a:off x="499273" y="4458702"/>
            <a:ext cx="4940624" cy="69080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11 Forma libre"/>
          <p:cNvSpPr>
            <a:spLocks/>
          </p:cNvSpPr>
          <p:nvPr/>
        </p:nvSpPr>
        <p:spPr bwMode="auto">
          <a:xfrm>
            <a:off x="485717" y="4454258"/>
            <a:ext cx="3690451" cy="700088"/>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13 Triángulo rectángulo"/>
          <p:cNvSpPr>
            <a:spLocks/>
          </p:cNvSpPr>
          <p:nvPr/>
        </p:nvSpPr>
        <p:spPr bwMode="auto">
          <a:xfrm>
            <a:off x="-6042" y="4343440"/>
            <a:ext cx="3402314" cy="810651"/>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14 Conector recto"/>
          <p:cNvCxnSpPr/>
          <p:nvPr/>
        </p:nvCxnSpPr>
        <p:spPr>
          <a:xfrm>
            <a:off x="-9236" y="4340804"/>
            <a:ext cx="3405509" cy="813287"/>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8 Marcador de título"/>
          <p:cNvSpPr>
            <a:spLocks noGrp="1"/>
          </p:cNvSpPr>
          <p:nvPr>
            <p:ph type="title"/>
          </p:nvPr>
        </p:nvSpPr>
        <p:spPr>
          <a:xfrm>
            <a:off x="457200" y="205978"/>
            <a:ext cx="8229600" cy="857250"/>
          </a:xfrm>
          <a:prstGeom prst="rect">
            <a:avLst/>
          </a:prstGeom>
        </p:spPr>
        <p:txBody>
          <a:bodyPr vert="horz" anchor="ctr">
            <a:normAutofit/>
            <a:scene3d>
              <a:camera prst="orthographicFront"/>
              <a:lightRig rig="soft" dir="t"/>
            </a:scene3d>
            <a:sp3d prstMaterial="softEdge">
              <a:bevelT w="25400" h="25400"/>
            </a:sp3d>
          </a:bodyPr>
          <a:lstStyle/>
          <a:p>
            <a:r>
              <a:rPr kumimoji="0" lang="es-ES" smtClean="0"/>
              <a:t>Haga clic para modificar el estilo de título del patrón</a:t>
            </a:r>
            <a:endParaRPr kumimoji="0" lang="en-US"/>
          </a:p>
        </p:txBody>
      </p:sp>
      <p:sp>
        <p:nvSpPr>
          <p:cNvPr id="30" name="29 Marcador de texto"/>
          <p:cNvSpPr>
            <a:spLocks noGrp="1"/>
          </p:cNvSpPr>
          <p:nvPr>
            <p:ph type="body" idx="1"/>
          </p:nvPr>
        </p:nvSpPr>
        <p:spPr>
          <a:xfrm>
            <a:off x="457200" y="1110997"/>
            <a:ext cx="8229600" cy="3394472"/>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0" name="9 Marcador de fecha"/>
          <p:cNvSpPr>
            <a:spLocks noGrp="1"/>
          </p:cNvSpPr>
          <p:nvPr>
            <p:ph type="dt" sz="half" idx="2"/>
          </p:nvPr>
        </p:nvSpPr>
        <p:spPr>
          <a:xfrm>
            <a:off x="6727032" y="4805958"/>
            <a:ext cx="1920240" cy="274320"/>
          </a:xfrm>
          <a:prstGeom prst="rect">
            <a:avLst/>
          </a:prstGeom>
        </p:spPr>
        <p:txBody>
          <a:bodyPr vert="horz" anchor="b"/>
          <a:lstStyle>
            <a:lvl1pPr algn="l" eaLnBrk="1" latinLnBrk="0" hangingPunct="1">
              <a:defRPr kumimoji="0" sz="1000">
                <a:solidFill>
                  <a:schemeClr val="tx1"/>
                </a:solidFill>
              </a:defRPr>
            </a:lvl1pPr>
            <a:extLst/>
          </a:lstStyle>
          <a:p>
            <a:pPr>
              <a:defRPr/>
            </a:pPr>
            <a:fld id="{ED1E63B5-0F17-43EB-A1DB-59741B19B3D0}" type="datetime1">
              <a:rPr lang="es-MX" smtClean="0"/>
              <a:t>09/04/2021</a:t>
            </a:fld>
            <a:endParaRPr lang="es-ES"/>
          </a:p>
        </p:txBody>
      </p:sp>
      <p:sp>
        <p:nvSpPr>
          <p:cNvPr id="22" name="21 Marcador de pie de página"/>
          <p:cNvSpPr>
            <a:spLocks noGrp="1"/>
          </p:cNvSpPr>
          <p:nvPr>
            <p:ph type="ftr" sz="quarter" idx="3"/>
          </p:nvPr>
        </p:nvSpPr>
        <p:spPr>
          <a:xfrm>
            <a:off x="4380073" y="4805958"/>
            <a:ext cx="2350681" cy="273844"/>
          </a:xfrm>
          <a:prstGeom prst="rect">
            <a:avLst/>
          </a:prstGeom>
        </p:spPr>
        <p:txBody>
          <a:bodyPr vert="horz" anchor="b"/>
          <a:lstStyle>
            <a:lvl1pPr algn="r" eaLnBrk="1" latinLnBrk="0" hangingPunct="1">
              <a:defRPr kumimoji="0" sz="1000">
                <a:solidFill>
                  <a:schemeClr val="tx1"/>
                </a:solidFill>
              </a:defRPr>
            </a:lvl1pPr>
            <a:extLst/>
          </a:lstStyle>
          <a:p>
            <a:pPr>
              <a:defRPr/>
            </a:pPr>
            <a:r>
              <a:rPr lang="es-ES" smtClean="0"/>
              <a:t>Introducción a la Probabilidad</a:t>
            </a:r>
            <a:endParaRPr lang="es-ES"/>
          </a:p>
        </p:txBody>
      </p:sp>
      <p:sp>
        <p:nvSpPr>
          <p:cNvPr id="18" name="17 Marcador de número de diapositiva"/>
          <p:cNvSpPr>
            <a:spLocks noGrp="1"/>
          </p:cNvSpPr>
          <p:nvPr>
            <p:ph type="sldNum" sz="quarter" idx="4"/>
          </p:nvPr>
        </p:nvSpPr>
        <p:spPr>
          <a:xfrm>
            <a:off x="8647272" y="4805958"/>
            <a:ext cx="365760" cy="273844"/>
          </a:xfrm>
          <a:prstGeom prst="rect">
            <a:avLst/>
          </a:prstGeom>
        </p:spPr>
        <p:txBody>
          <a:bodyPr vert="horz" anchor="b"/>
          <a:lstStyle>
            <a:lvl1pPr algn="r" eaLnBrk="1" latinLnBrk="0" hangingPunct="1">
              <a:defRPr kumimoji="0" sz="1000" b="0">
                <a:solidFill>
                  <a:schemeClr val="tx1"/>
                </a:solidFill>
              </a:defRPr>
            </a:lvl1pPr>
            <a:extLst/>
          </a:lstStyle>
          <a:p>
            <a:pPr>
              <a:defRPr/>
            </a:pPr>
            <a:fld id="{FDE8237E-2026-40C6-9D3B-4F9F3E3D37BE}" type="slidenum">
              <a:rPr lang="es-ES" smtClean="0"/>
              <a:pPr>
                <a:defRPr/>
              </a:pPr>
              <a:t>‹Nº›</a:t>
            </a:fld>
            <a:endParaRPr lang="es-E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16.jpg"/></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13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6.xml"/><Relationship Id="rId7" Type="http://schemas.openxmlformats.org/officeDocument/2006/relationships/image" Target="../media/image34.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33.png"/><Relationship Id="rId5" Type="http://schemas.openxmlformats.org/officeDocument/2006/relationships/slideLayout" Target="../slideLayouts/slideLayout5.xml"/><Relationship Id="rId4" Type="http://schemas.openxmlformats.org/officeDocument/2006/relationships/tags" Target="../tags/tag17.xml"/><Relationship Id="rId9"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36.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36.png"/><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45.pn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7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s://youtu.be/9naGmKpXNiE" TargetMode="External"/><Relationship Id="rId1" Type="http://schemas.openxmlformats.org/officeDocument/2006/relationships/slideLayout" Target="../slideLayouts/slideLayout4.xml"/><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normAutofit fontScale="90000"/>
          </a:bodyPr>
          <a:lstStyle/>
          <a:p>
            <a:pPr eaLnBrk="1" hangingPunct="1"/>
            <a:r>
              <a:rPr lang="es-MX" dirty="0" smtClean="0"/>
              <a:t>Introducción a La Probabilidad</a:t>
            </a:r>
            <a:endParaRPr lang="es-ES" dirty="0" smtClean="0"/>
          </a:p>
        </p:txBody>
      </p:sp>
      <p:sp>
        <p:nvSpPr>
          <p:cNvPr id="3075" name="Rectangle 3"/>
          <p:cNvSpPr>
            <a:spLocks noGrp="1" noChangeArrowheads="1"/>
          </p:cNvSpPr>
          <p:nvPr>
            <p:ph type="subTitle" idx="1"/>
          </p:nvPr>
        </p:nvSpPr>
        <p:spPr/>
        <p:txBody>
          <a:bodyPr>
            <a:normAutofit/>
          </a:bodyPr>
          <a:lstStyle/>
          <a:p>
            <a:pPr eaLnBrk="1" hangingPunct="1"/>
            <a:r>
              <a:rPr lang="es-MX" sz="2400" dirty="0" smtClean="0"/>
              <a:t>M. en C. Paul Ramírez De la Cruz</a:t>
            </a: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0 Marcador de contenido"/>
          <p:cNvSpPr>
            <a:spLocks noGrp="1"/>
          </p:cNvSpPr>
          <p:nvPr>
            <p:ph sz="half" idx="1"/>
          </p:nvPr>
        </p:nvSpPr>
        <p:spPr/>
        <p:txBody>
          <a:bodyPr>
            <a:normAutofit fontScale="92500" lnSpcReduction="10000"/>
          </a:bodyPr>
          <a:lstStyle/>
          <a:p>
            <a:r>
              <a:rPr lang="es-MX" sz="3600" dirty="0" smtClean="0"/>
              <a:t>Los estudiantes del 4º semestre de la Universidad</a:t>
            </a:r>
          </a:p>
          <a:p>
            <a:r>
              <a:rPr lang="es-MX" sz="3600" dirty="0" smtClean="0"/>
              <a:t>Los números naturales menores que 13</a:t>
            </a:r>
          </a:p>
        </p:txBody>
      </p:sp>
      <p:sp>
        <p:nvSpPr>
          <p:cNvPr id="20" name="19 Marcador de contenido"/>
          <p:cNvSpPr>
            <a:spLocks noGrp="1"/>
          </p:cNvSpPr>
          <p:nvPr>
            <p:ph sz="half" idx="2"/>
          </p:nvPr>
        </p:nvSpPr>
        <p:spPr>
          <a:xfrm>
            <a:off x="4648200" y="3280507"/>
            <a:ext cx="4038600" cy="1224962"/>
          </a:xfrm>
        </p:spPr>
        <p:txBody>
          <a:bodyPr>
            <a:normAutofit fontScale="92500" lnSpcReduction="10000"/>
          </a:bodyPr>
          <a:lstStyle/>
          <a:p>
            <a:pPr marL="109728" indent="0">
              <a:buNone/>
            </a:pPr>
            <a:r>
              <a:rPr lang="es-ES" dirty="0" smtClean="0"/>
              <a:t>A = {1, 2, 3, 4, 5, 6, 7, 8, 9, 10, 11, 12}</a:t>
            </a:r>
            <a:endParaRPr lang="es-MX" dirty="0"/>
          </a:p>
        </p:txBody>
      </p:sp>
      <p:sp>
        <p:nvSpPr>
          <p:cNvPr id="7" name="6 Marcador de fecha"/>
          <p:cNvSpPr>
            <a:spLocks noGrp="1"/>
          </p:cNvSpPr>
          <p:nvPr>
            <p:ph type="dt" sz="half" idx="10"/>
          </p:nvPr>
        </p:nvSpPr>
        <p:spPr/>
        <p:txBody>
          <a:bodyPr/>
          <a:lstStyle/>
          <a:p>
            <a:fld id="{622693E7-49E2-4E08-BEC9-013BE1CFB302}" type="datetime1">
              <a:rPr lang="es-MX" smtClean="0"/>
              <a:t>09/04/2021</a:t>
            </a:fld>
            <a:endParaRPr lang="es-ES"/>
          </a:p>
        </p:txBody>
      </p:sp>
      <p:sp>
        <p:nvSpPr>
          <p:cNvPr id="8" name="7 Marcador de pie de página"/>
          <p:cNvSpPr>
            <a:spLocks noGrp="1"/>
          </p:cNvSpPr>
          <p:nvPr>
            <p:ph type="ftr" sz="quarter" idx="11"/>
          </p:nvPr>
        </p:nvSpPr>
        <p:spPr/>
        <p:txBody>
          <a:bodyPr/>
          <a:lstStyle/>
          <a:p>
            <a:r>
              <a:rPr lang="es-ES" smtClean="0"/>
              <a:t>Introducción a la Probabilidad</a:t>
            </a:r>
            <a:endParaRPr lang="es-ES"/>
          </a:p>
        </p:txBody>
      </p:sp>
      <p:sp>
        <p:nvSpPr>
          <p:cNvPr id="9" name="8 Marcador de número de diapositiva"/>
          <p:cNvSpPr>
            <a:spLocks noGrp="1"/>
          </p:cNvSpPr>
          <p:nvPr>
            <p:ph type="sldNum" sz="quarter" idx="12"/>
          </p:nvPr>
        </p:nvSpPr>
        <p:spPr/>
        <p:txBody>
          <a:bodyPr/>
          <a:lstStyle/>
          <a:p>
            <a:fld id="{4DEE8EFE-2FE7-4AA8-8DD8-3BC5DDA8CD1A}" type="slidenum">
              <a:rPr lang="es-ES" smtClean="0"/>
              <a:pPr/>
              <a:t>10</a:t>
            </a:fld>
            <a:endParaRPr lang="es-ES"/>
          </a:p>
        </p:txBody>
      </p:sp>
      <p:sp>
        <p:nvSpPr>
          <p:cNvPr id="10" name="9 Título"/>
          <p:cNvSpPr>
            <a:spLocks noGrp="1"/>
          </p:cNvSpPr>
          <p:nvPr>
            <p:ph type="title"/>
          </p:nvPr>
        </p:nvSpPr>
        <p:spPr/>
        <p:txBody>
          <a:bodyPr/>
          <a:lstStyle/>
          <a:p>
            <a:r>
              <a:rPr lang="es-ES" smtClean="0"/>
              <a:t>Ejemplo</a:t>
            </a:r>
            <a:endParaRPr lang="es-MX" dirty="0"/>
          </a:p>
        </p:txBody>
      </p:sp>
      <p:pic>
        <p:nvPicPr>
          <p:cNvPr id="14" name="1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024" y="789552"/>
            <a:ext cx="3810000" cy="1907381"/>
          </a:xfrm>
          <a:prstGeom prst="rect">
            <a:avLst/>
          </a:prstGeom>
        </p:spPr>
      </p:pic>
    </p:spTree>
    <p:extLst>
      <p:ext uri="{BB962C8B-B14F-4D97-AF65-F5344CB8AC3E}">
        <p14:creationId xmlns:p14="http://schemas.microsoft.com/office/powerpoint/2010/main" val="331718080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animEffect transition="in" filter="fade">
                                      <p:cBhvr>
                                        <p:cTn id="19" dur="500"/>
                                        <p:tgtEl>
                                          <p:spTgt spid="11">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0">
                                            <p:txEl>
                                              <p:pRg st="0" end="0"/>
                                            </p:txEl>
                                          </p:spTgt>
                                        </p:tgtEl>
                                        <p:attrNameLst>
                                          <p:attrName>style.visibility</p:attrName>
                                        </p:attrNameLst>
                                      </p:cBhvr>
                                      <p:to>
                                        <p:strVal val="visible"/>
                                      </p:to>
                                    </p:set>
                                    <p:animEffect transition="in" filter="fade">
                                      <p:cBhvr>
                                        <p:cTn id="24" dur="1000"/>
                                        <p:tgtEl>
                                          <p:spTgt spid="20">
                                            <p:txEl>
                                              <p:pRg st="0" end="0"/>
                                            </p:txEl>
                                          </p:spTgt>
                                        </p:tgtEl>
                                      </p:cBhvr>
                                    </p:animEffect>
                                    <p:anim calcmode="lin" valueType="num">
                                      <p:cBhvr>
                                        <p:cTn id="25"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0"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Marcador de contenido"/>
          <p:cNvSpPr>
            <a:spLocks noGrp="1"/>
          </p:cNvSpPr>
          <p:nvPr>
            <p:ph sz="half" idx="1"/>
          </p:nvPr>
        </p:nvSpPr>
        <p:spPr/>
        <p:txBody>
          <a:bodyPr anchor="ctr">
            <a:normAutofit/>
          </a:bodyPr>
          <a:lstStyle/>
          <a:p>
            <a:r>
              <a:rPr lang="es-MX" sz="3200" dirty="0" smtClean="0"/>
              <a:t>Todas las computadoras portátiles tienen pantalla</a:t>
            </a:r>
            <a:endParaRPr lang="es-MX" sz="3200" dirty="0"/>
          </a:p>
        </p:txBody>
      </p:sp>
      <p:sp>
        <p:nvSpPr>
          <p:cNvPr id="4" name="3 Marcador de fecha"/>
          <p:cNvSpPr>
            <a:spLocks noGrp="1"/>
          </p:cNvSpPr>
          <p:nvPr>
            <p:ph type="dt" sz="half" idx="10"/>
          </p:nvPr>
        </p:nvSpPr>
        <p:spPr/>
        <p:txBody>
          <a:bodyPr/>
          <a:lstStyle/>
          <a:p>
            <a:pPr>
              <a:defRPr/>
            </a:pPr>
            <a:fld id="{F2DE91CD-7CB0-4D53-A22E-6FF70C76EB61}" type="datetime1">
              <a:rPr lang="es-MX" smtClean="0"/>
              <a:t>09/04/2021</a:t>
            </a:fld>
            <a:endParaRPr lang="es-ES"/>
          </a:p>
        </p:txBody>
      </p:sp>
      <p:sp>
        <p:nvSpPr>
          <p:cNvPr id="5" name="4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 name="5 Marcador de número de diapositiva"/>
          <p:cNvSpPr>
            <a:spLocks noGrp="1"/>
          </p:cNvSpPr>
          <p:nvPr>
            <p:ph type="sldNum" sz="quarter" idx="12"/>
          </p:nvPr>
        </p:nvSpPr>
        <p:spPr/>
        <p:txBody>
          <a:bodyPr/>
          <a:lstStyle/>
          <a:p>
            <a:pPr>
              <a:defRPr/>
            </a:pPr>
            <a:fld id="{F8F10A68-DC18-45CB-8926-FF5BA0AF8D5C}" type="slidenum">
              <a:rPr lang="es-ES" smtClean="0"/>
              <a:pPr>
                <a:defRPr/>
              </a:pPr>
              <a:t>100</a:t>
            </a:fld>
            <a:endParaRPr lang="es-ES"/>
          </a:p>
        </p:txBody>
      </p:sp>
      <p:sp>
        <p:nvSpPr>
          <p:cNvPr id="7" name="6 Título"/>
          <p:cNvSpPr>
            <a:spLocks noGrp="1"/>
          </p:cNvSpPr>
          <p:nvPr>
            <p:ph type="title"/>
          </p:nvPr>
        </p:nvSpPr>
        <p:spPr/>
        <p:txBody>
          <a:bodyPr/>
          <a:lstStyle/>
          <a:p>
            <a:r>
              <a:rPr lang="es-MX" dirty="0" smtClean="0"/>
              <a:t>Axioma. Ejemplo</a:t>
            </a:r>
            <a:endParaRPr lang="es-MX" dirty="0"/>
          </a:p>
        </p:txBody>
      </p:sp>
      <p:pic>
        <p:nvPicPr>
          <p:cNvPr id="2052" name="Picture 4" descr="https://www.tekcrispy.com/wp-content/uploads/2017/10/Mejores-Laptops-2017-1021x580.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391581" y="1460594"/>
            <a:ext cx="4744618" cy="2695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026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Marcador de contenido"/>
          <p:cNvSpPr>
            <a:spLocks noGrp="1"/>
          </p:cNvSpPr>
          <p:nvPr>
            <p:ph sz="half" idx="1"/>
          </p:nvPr>
        </p:nvSpPr>
        <p:spPr/>
        <p:txBody>
          <a:bodyPr anchor="ctr">
            <a:normAutofit/>
          </a:bodyPr>
          <a:lstStyle/>
          <a:p>
            <a:r>
              <a:rPr lang="es-MX" sz="3200" dirty="0" smtClean="0"/>
              <a:t>(Casi) todas las mesas tienen cuatro patas</a:t>
            </a:r>
          </a:p>
        </p:txBody>
      </p:sp>
      <p:sp>
        <p:nvSpPr>
          <p:cNvPr id="4" name="3 Marcador de fecha"/>
          <p:cNvSpPr>
            <a:spLocks noGrp="1"/>
          </p:cNvSpPr>
          <p:nvPr>
            <p:ph type="dt" sz="half" idx="10"/>
          </p:nvPr>
        </p:nvSpPr>
        <p:spPr/>
        <p:txBody>
          <a:bodyPr/>
          <a:lstStyle/>
          <a:p>
            <a:pPr>
              <a:defRPr/>
            </a:pPr>
            <a:fld id="{F2DE91CD-7CB0-4D53-A22E-6FF70C76EB61}" type="datetime1">
              <a:rPr lang="es-MX" smtClean="0"/>
              <a:t>09/04/2021</a:t>
            </a:fld>
            <a:endParaRPr lang="es-ES"/>
          </a:p>
        </p:txBody>
      </p:sp>
      <p:sp>
        <p:nvSpPr>
          <p:cNvPr id="5" name="4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 name="5 Marcador de número de diapositiva"/>
          <p:cNvSpPr>
            <a:spLocks noGrp="1"/>
          </p:cNvSpPr>
          <p:nvPr>
            <p:ph type="sldNum" sz="quarter" idx="12"/>
          </p:nvPr>
        </p:nvSpPr>
        <p:spPr/>
        <p:txBody>
          <a:bodyPr/>
          <a:lstStyle/>
          <a:p>
            <a:pPr>
              <a:defRPr/>
            </a:pPr>
            <a:fld id="{F8F10A68-DC18-45CB-8926-FF5BA0AF8D5C}" type="slidenum">
              <a:rPr lang="es-ES" smtClean="0"/>
              <a:pPr>
                <a:defRPr/>
              </a:pPr>
              <a:t>101</a:t>
            </a:fld>
            <a:endParaRPr lang="es-ES"/>
          </a:p>
        </p:txBody>
      </p:sp>
      <p:sp>
        <p:nvSpPr>
          <p:cNvPr id="7" name="6 Título"/>
          <p:cNvSpPr>
            <a:spLocks noGrp="1"/>
          </p:cNvSpPr>
          <p:nvPr>
            <p:ph type="title"/>
          </p:nvPr>
        </p:nvSpPr>
        <p:spPr/>
        <p:txBody>
          <a:bodyPr/>
          <a:lstStyle/>
          <a:p>
            <a:r>
              <a:rPr lang="es-MX" dirty="0" smtClean="0"/>
              <a:t>Axioma. Ejemplo</a:t>
            </a:r>
            <a:endParaRPr lang="es-MX" dirty="0"/>
          </a:p>
        </p:txBody>
      </p:sp>
      <p:pic>
        <p:nvPicPr>
          <p:cNvPr id="3074" name="Picture 2" descr="https://i.ytimg.com/vi/5U2P6NXT8Ng/maxresdefault.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271697" y="1460648"/>
            <a:ext cx="4791606" cy="2695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0797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Marcador de contenido"/>
          <p:cNvSpPr>
            <a:spLocks noGrp="1"/>
          </p:cNvSpPr>
          <p:nvPr>
            <p:ph idx="1"/>
          </p:nvPr>
        </p:nvSpPr>
        <p:spPr/>
        <p:txBody>
          <a:bodyPr>
            <a:normAutofit/>
          </a:bodyPr>
          <a:lstStyle/>
          <a:p>
            <a:r>
              <a:rPr lang="es-MX" dirty="0" smtClean="0"/>
              <a:t>También se puede pensar en un axioma como una </a:t>
            </a:r>
            <a:r>
              <a:rPr lang="es-MX" dirty="0" smtClean="0">
                <a:solidFill>
                  <a:srgbClr val="C00000"/>
                </a:solidFill>
              </a:rPr>
              <a:t>característica básica</a:t>
            </a:r>
            <a:r>
              <a:rPr lang="es-MX" dirty="0" smtClean="0"/>
              <a:t> de cierto elemento</a:t>
            </a:r>
          </a:p>
          <a:p>
            <a:r>
              <a:rPr lang="es-MX" dirty="0" smtClean="0"/>
              <a:t>Los </a:t>
            </a:r>
            <a:r>
              <a:rPr lang="es-MX" dirty="0" smtClean="0">
                <a:solidFill>
                  <a:srgbClr val="FF0000"/>
                </a:solidFill>
              </a:rPr>
              <a:t>Axiomas de la Probabilidad</a:t>
            </a:r>
            <a:r>
              <a:rPr lang="es-MX" dirty="0" smtClean="0"/>
              <a:t> son, por tanto, las </a:t>
            </a:r>
            <a:r>
              <a:rPr lang="es-MX" dirty="0" smtClean="0">
                <a:solidFill>
                  <a:srgbClr val="FF0000"/>
                </a:solidFill>
              </a:rPr>
              <a:t>características básicas </a:t>
            </a:r>
            <a:r>
              <a:rPr lang="es-MX" dirty="0" smtClean="0"/>
              <a:t>que debe tener una función para ser considerada una </a:t>
            </a:r>
            <a:r>
              <a:rPr lang="es-MX" dirty="0" smtClean="0">
                <a:solidFill>
                  <a:srgbClr val="FF0000"/>
                </a:solidFill>
              </a:rPr>
              <a:t>función de probabilidad</a:t>
            </a:r>
            <a:endParaRPr lang="es-MX" dirty="0">
              <a:solidFill>
                <a:srgbClr val="FF0000"/>
              </a:solidFill>
            </a:endParaRPr>
          </a:p>
        </p:txBody>
      </p:sp>
      <p:sp>
        <p:nvSpPr>
          <p:cNvPr id="4" name="3 Marcador de fecha"/>
          <p:cNvSpPr>
            <a:spLocks noGrp="1"/>
          </p:cNvSpPr>
          <p:nvPr>
            <p:ph type="dt" sz="half" idx="10"/>
          </p:nvPr>
        </p:nvSpPr>
        <p:spPr/>
        <p:txBody>
          <a:bodyPr/>
          <a:lstStyle/>
          <a:p>
            <a:pPr>
              <a:defRPr/>
            </a:pPr>
            <a:fld id="{68041D53-950F-4C36-A385-2EE752FC840A}" type="datetime1">
              <a:rPr lang="es-MX" smtClean="0"/>
              <a:t>09/04/2021</a:t>
            </a:fld>
            <a:endParaRPr lang="es-ES"/>
          </a:p>
        </p:txBody>
      </p:sp>
      <p:sp>
        <p:nvSpPr>
          <p:cNvPr id="5" name="4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 name="5 Marcador de número de diapositiva"/>
          <p:cNvSpPr>
            <a:spLocks noGrp="1"/>
          </p:cNvSpPr>
          <p:nvPr>
            <p:ph type="sldNum" sz="quarter" idx="12"/>
          </p:nvPr>
        </p:nvSpPr>
        <p:spPr/>
        <p:txBody>
          <a:bodyPr/>
          <a:lstStyle/>
          <a:p>
            <a:pPr>
              <a:defRPr/>
            </a:pPr>
            <a:fld id="{F8F10A68-DC18-45CB-8926-FF5BA0AF8D5C}" type="slidenum">
              <a:rPr lang="es-ES" smtClean="0"/>
              <a:pPr>
                <a:defRPr/>
              </a:pPr>
              <a:t>102</a:t>
            </a:fld>
            <a:endParaRPr lang="es-ES"/>
          </a:p>
        </p:txBody>
      </p:sp>
      <p:sp>
        <p:nvSpPr>
          <p:cNvPr id="7" name="6 Título"/>
          <p:cNvSpPr>
            <a:spLocks noGrp="1"/>
          </p:cNvSpPr>
          <p:nvPr>
            <p:ph type="title"/>
          </p:nvPr>
        </p:nvSpPr>
        <p:spPr/>
        <p:txBody>
          <a:bodyPr/>
          <a:lstStyle/>
          <a:p>
            <a:r>
              <a:rPr lang="es-MX" dirty="0" smtClean="0"/>
              <a:t>Axioma</a:t>
            </a:r>
            <a:endParaRPr lang="es-MX" dirty="0"/>
          </a:p>
        </p:txBody>
      </p:sp>
    </p:spTree>
    <p:extLst>
      <p:ext uri="{BB962C8B-B14F-4D97-AF65-F5344CB8AC3E}">
        <p14:creationId xmlns:p14="http://schemas.microsoft.com/office/powerpoint/2010/main" val="27516852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http://kolmogorov.com/kolmog.jpg"/>
          <p:cNvPicPr>
            <a:picLocks noGrp="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11560" y="1059582"/>
            <a:ext cx="3384376" cy="2698932"/>
          </a:xfrm>
        </p:spPr>
      </p:pic>
      <p:sp>
        <p:nvSpPr>
          <p:cNvPr id="14" name="13 Marcador de contenido"/>
          <p:cNvSpPr>
            <a:spLocks noGrp="1"/>
          </p:cNvSpPr>
          <p:nvPr>
            <p:ph sz="half" idx="2"/>
          </p:nvPr>
        </p:nvSpPr>
        <p:spPr/>
        <p:txBody>
          <a:bodyPr>
            <a:normAutofit fontScale="77500" lnSpcReduction="20000"/>
          </a:bodyPr>
          <a:lstStyle/>
          <a:p>
            <a:r>
              <a:rPr lang="es-MX" smtClean="0"/>
              <a:t>La formalización matemática de la teoría de la probabilidad se debe a Andrei Kolmogorov</a:t>
            </a:r>
          </a:p>
          <a:p>
            <a:r>
              <a:rPr lang="es-MX" smtClean="0"/>
              <a:t>Este matemático soviético también hizo importantes aportaciones a otros campos como la topología, la estadística y la teoría informática</a:t>
            </a:r>
            <a:endParaRPr lang="es-MX" dirty="0"/>
          </a:p>
        </p:txBody>
      </p:sp>
      <p:sp>
        <p:nvSpPr>
          <p:cNvPr id="3" name="2 Marcador de fecha"/>
          <p:cNvSpPr>
            <a:spLocks noGrp="1"/>
          </p:cNvSpPr>
          <p:nvPr>
            <p:ph type="dt" sz="half" idx="10"/>
          </p:nvPr>
        </p:nvSpPr>
        <p:spPr/>
        <p:txBody>
          <a:bodyPr/>
          <a:lstStyle/>
          <a:p>
            <a:fld id="{C5A7DAA2-A947-411C-ADDA-16B2589A10B0}" type="datetime1">
              <a:rPr lang="es-MX" smtClean="0"/>
              <a:t>09/04/2021</a:t>
            </a:fld>
            <a:endParaRPr lang="es-ES"/>
          </a:p>
        </p:txBody>
      </p:sp>
      <p:sp>
        <p:nvSpPr>
          <p:cNvPr id="4" name="3 Marcador de pie de página"/>
          <p:cNvSpPr>
            <a:spLocks noGrp="1"/>
          </p:cNvSpPr>
          <p:nvPr>
            <p:ph type="ftr" sz="quarter" idx="11"/>
          </p:nvPr>
        </p:nvSpPr>
        <p:spPr/>
        <p:txBody>
          <a:bodyPr/>
          <a:lstStyle/>
          <a:p>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fld id="{7C48102B-0A14-45AE-B36A-10CAA2F77C65}" type="slidenum">
              <a:rPr lang="es-ES" smtClean="0"/>
              <a:pPr/>
              <a:t>103</a:t>
            </a:fld>
            <a:endParaRPr lang="es-ES"/>
          </a:p>
        </p:txBody>
      </p:sp>
      <p:sp>
        <p:nvSpPr>
          <p:cNvPr id="12" name="11 Título"/>
          <p:cNvSpPr>
            <a:spLocks noGrp="1"/>
          </p:cNvSpPr>
          <p:nvPr>
            <p:ph type="title"/>
          </p:nvPr>
        </p:nvSpPr>
        <p:spPr/>
        <p:txBody>
          <a:bodyPr/>
          <a:lstStyle/>
          <a:p>
            <a:r>
              <a:rPr lang="es-MX" smtClean="0"/>
              <a:t>Axiomas de la probabilidad</a:t>
            </a:r>
            <a:endParaRPr lang="es-MX" dirty="0"/>
          </a:p>
        </p:txBody>
      </p:sp>
      <p:sp>
        <p:nvSpPr>
          <p:cNvPr id="15" name="14 CuadroTexto"/>
          <p:cNvSpPr txBox="1"/>
          <p:nvPr/>
        </p:nvSpPr>
        <p:spPr>
          <a:xfrm>
            <a:off x="251520" y="3813888"/>
            <a:ext cx="4536504" cy="1200329"/>
          </a:xfrm>
          <a:prstGeom prst="rect">
            <a:avLst/>
          </a:prstGeom>
          <a:noFill/>
        </p:spPr>
        <p:txBody>
          <a:bodyPr wrap="square" rtlCol="0">
            <a:spAutoFit/>
          </a:bodyPr>
          <a:lstStyle/>
          <a:p>
            <a:pPr algn="ctr"/>
            <a:r>
              <a:rPr lang="es-MX" dirty="0" err="1"/>
              <a:t>Andrei</a:t>
            </a:r>
            <a:r>
              <a:rPr lang="es-MX" dirty="0"/>
              <a:t> </a:t>
            </a:r>
            <a:r>
              <a:rPr lang="es-MX" dirty="0" err="1"/>
              <a:t>Nikolaevich</a:t>
            </a:r>
            <a:r>
              <a:rPr lang="es-MX" dirty="0"/>
              <a:t> </a:t>
            </a:r>
            <a:r>
              <a:rPr lang="es-MX" dirty="0" err="1" smtClean="0"/>
              <a:t>Kolmogorov</a:t>
            </a:r>
            <a:endParaRPr lang="es-MX" dirty="0" smtClean="0"/>
          </a:p>
          <a:p>
            <a:pPr algn="ctr"/>
            <a:r>
              <a:rPr lang="es-MX" dirty="0" smtClean="0"/>
              <a:t>Imperio Ruso</a:t>
            </a:r>
          </a:p>
          <a:p>
            <a:pPr algn="ctr"/>
            <a:r>
              <a:rPr lang="es-MX" dirty="0" smtClean="0"/>
              <a:t>1903-1987</a:t>
            </a:r>
            <a:endParaRPr lang="es-MX" dirty="0"/>
          </a:p>
        </p:txBody>
      </p:sp>
    </p:spTree>
    <p:extLst>
      <p:ext uri="{BB962C8B-B14F-4D97-AF65-F5344CB8AC3E}">
        <p14:creationId xmlns:p14="http://schemas.microsoft.com/office/powerpoint/2010/main" val="20870239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fontScale="92500" lnSpcReduction="20000"/>
          </a:bodyPr>
          <a:lstStyle/>
          <a:p>
            <a:r>
              <a:rPr lang="en-US" sz="3600" dirty="0" smtClean="0"/>
              <a:t>Una </a:t>
            </a:r>
            <a:r>
              <a:rPr lang="en-US" sz="3600" dirty="0" err="1" smtClean="0"/>
              <a:t>función</a:t>
            </a:r>
            <a:r>
              <a:rPr lang="en-US" sz="3600" dirty="0" smtClean="0"/>
              <a:t> P </a:t>
            </a:r>
            <a:r>
              <a:rPr lang="en-US" sz="3600" dirty="0" err="1" smtClean="0"/>
              <a:t>es</a:t>
            </a:r>
            <a:r>
              <a:rPr lang="en-US" sz="3600" dirty="0" smtClean="0"/>
              <a:t> </a:t>
            </a:r>
            <a:r>
              <a:rPr lang="en-US" sz="3600" dirty="0" err="1" smtClean="0"/>
              <a:t>una</a:t>
            </a:r>
            <a:r>
              <a:rPr lang="en-US" sz="3600" dirty="0" smtClean="0"/>
              <a:t> </a:t>
            </a:r>
            <a:r>
              <a:rPr lang="en-US" sz="3600" dirty="0" err="1" smtClean="0"/>
              <a:t>función</a:t>
            </a:r>
            <a:r>
              <a:rPr lang="en-US" sz="3600" dirty="0" smtClean="0"/>
              <a:t> de </a:t>
            </a:r>
            <a:r>
              <a:rPr lang="en-US" sz="3600" dirty="0" err="1" smtClean="0"/>
              <a:t>probabilidad</a:t>
            </a:r>
            <a:r>
              <a:rPr lang="en-US" sz="3600" dirty="0" smtClean="0"/>
              <a:t> </a:t>
            </a:r>
            <a:r>
              <a:rPr lang="en-US" sz="3600" dirty="0" err="1" smtClean="0"/>
              <a:t>si</a:t>
            </a:r>
            <a:r>
              <a:rPr lang="en-US" sz="3600" dirty="0" smtClean="0"/>
              <a:t> </a:t>
            </a:r>
            <a:r>
              <a:rPr lang="en-US" sz="3600" dirty="0" err="1" smtClean="0"/>
              <a:t>satisface</a:t>
            </a:r>
            <a:r>
              <a:rPr lang="en-US" sz="3600" dirty="0" smtClean="0"/>
              <a:t> </a:t>
            </a:r>
            <a:r>
              <a:rPr lang="en-US" sz="3600" dirty="0" err="1"/>
              <a:t>los</a:t>
            </a:r>
            <a:r>
              <a:rPr lang="en-US" sz="3600" dirty="0"/>
              <a:t> </a:t>
            </a:r>
            <a:r>
              <a:rPr lang="en-US" sz="3600" dirty="0" err="1" smtClean="0"/>
              <a:t>siguientes</a:t>
            </a:r>
            <a:r>
              <a:rPr lang="en-US" sz="3600" dirty="0" smtClean="0"/>
              <a:t> 3 </a:t>
            </a:r>
            <a:r>
              <a:rPr lang="en-US" sz="3600" dirty="0" err="1"/>
              <a:t>axiomas</a:t>
            </a:r>
            <a:endParaRPr lang="en-US" sz="3600" dirty="0"/>
          </a:p>
          <a:p>
            <a:r>
              <a:rPr lang="es-MX" sz="3600" b="1" dirty="0" smtClean="0"/>
              <a:t>Axioma 1.</a:t>
            </a:r>
            <a:r>
              <a:rPr lang="es-MX" sz="3600" dirty="0" smtClean="0"/>
              <a:t> </a:t>
            </a:r>
            <a:r>
              <a:rPr lang="es-MX" sz="3600" b="1" dirty="0" smtClean="0"/>
              <a:t>Para </a:t>
            </a:r>
            <a:r>
              <a:rPr lang="es-MX" sz="3600" b="1" dirty="0"/>
              <a:t>todo A</a:t>
            </a:r>
            <a:r>
              <a:rPr lang="es-MX" sz="3600" b="1" dirty="0">
                <a:sym typeface="Symbol" pitchFamily="18" charset="2"/>
              </a:rPr>
              <a:t></a:t>
            </a:r>
            <a:r>
              <a:rPr lang="es-MX" sz="3600" b="1" dirty="0">
                <a:latin typeface="Lucida Handwriting" pitchFamily="66" charset="0"/>
                <a:sym typeface="Symbol" pitchFamily="18" charset="2"/>
              </a:rPr>
              <a:t>A</a:t>
            </a:r>
            <a:r>
              <a:rPr lang="es-MX" sz="3600" b="1" dirty="0">
                <a:sym typeface="Symbol" pitchFamily="18" charset="2"/>
              </a:rPr>
              <a:t>, P(A) </a:t>
            </a:r>
            <a:r>
              <a:rPr lang="en-US" sz="3600" b="1" dirty="0">
                <a:sym typeface="Symbol" pitchFamily="18" charset="2"/>
              </a:rPr>
              <a:t> </a:t>
            </a:r>
            <a:r>
              <a:rPr lang="en-US" sz="3600" b="1" dirty="0" smtClean="0">
                <a:sym typeface="Symbol" pitchFamily="18" charset="2"/>
              </a:rPr>
              <a:t>0</a:t>
            </a:r>
          </a:p>
          <a:p>
            <a:pPr lvl="1"/>
            <a:r>
              <a:rPr lang="en-US" sz="3200" dirty="0" err="1" smtClean="0">
                <a:sym typeface="Symbol" pitchFamily="18" charset="2"/>
              </a:rPr>
              <a:t>Es</a:t>
            </a:r>
            <a:r>
              <a:rPr lang="en-US" sz="3200" dirty="0" smtClean="0">
                <a:sym typeface="Symbol" pitchFamily="18" charset="2"/>
              </a:rPr>
              <a:t> </a:t>
            </a:r>
            <a:r>
              <a:rPr lang="en-US" sz="3200" dirty="0" err="1" smtClean="0">
                <a:sym typeface="Symbol" pitchFamily="18" charset="2"/>
              </a:rPr>
              <a:t>decir</a:t>
            </a:r>
            <a:r>
              <a:rPr lang="en-US" sz="3200" dirty="0" smtClean="0">
                <a:sym typeface="Symbol" pitchFamily="18" charset="2"/>
              </a:rPr>
              <a:t>, no hay </a:t>
            </a:r>
            <a:r>
              <a:rPr lang="en-US" sz="3200" dirty="0" err="1" smtClean="0">
                <a:sym typeface="Symbol" pitchFamily="18" charset="2"/>
              </a:rPr>
              <a:t>probabilidades</a:t>
            </a:r>
            <a:r>
              <a:rPr lang="en-US" sz="3200" dirty="0" smtClean="0">
                <a:sym typeface="Symbol" pitchFamily="18" charset="2"/>
              </a:rPr>
              <a:t> </a:t>
            </a:r>
            <a:r>
              <a:rPr lang="en-US" sz="3200" dirty="0" err="1" smtClean="0">
                <a:sym typeface="Symbol" pitchFamily="18" charset="2"/>
              </a:rPr>
              <a:t>negativas</a:t>
            </a:r>
            <a:endParaRPr lang="en-US" sz="3200" dirty="0" smtClean="0">
              <a:sym typeface="Symbol" pitchFamily="18" charset="2"/>
            </a:endParaRPr>
          </a:p>
          <a:p>
            <a:pPr lvl="1"/>
            <a:r>
              <a:rPr lang="en-US" sz="3200" dirty="0" smtClean="0">
                <a:sym typeface="Symbol" pitchFamily="18" charset="2"/>
              </a:rPr>
              <a:t>Note que </a:t>
            </a:r>
            <a:r>
              <a:rPr lang="en-US" sz="3200" dirty="0" err="1" smtClean="0">
                <a:sym typeface="Symbol" pitchFamily="18" charset="2"/>
              </a:rPr>
              <a:t>una</a:t>
            </a:r>
            <a:r>
              <a:rPr lang="en-US" sz="3200" dirty="0" smtClean="0">
                <a:sym typeface="Symbol" pitchFamily="18" charset="2"/>
              </a:rPr>
              <a:t> </a:t>
            </a:r>
            <a:r>
              <a:rPr lang="en-US" sz="3200" dirty="0" err="1" smtClean="0">
                <a:sym typeface="Symbol" pitchFamily="18" charset="2"/>
              </a:rPr>
              <a:t>probabilidad</a:t>
            </a:r>
            <a:r>
              <a:rPr lang="en-US" sz="3200" dirty="0" smtClean="0">
                <a:sym typeface="Symbol" pitchFamily="18" charset="2"/>
              </a:rPr>
              <a:t> </a:t>
            </a:r>
            <a:r>
              <a:rPr lang="en-US" sz="3200" dirty="0" err="1" smtClean="0">
                <a:sym typeface="Symbol" pitchFamily="18" charset="2"/>
              </a:rPr>
              <a:t>sí</a:t>
            </a:r>
            <a:r>
              <a:rPr lang="en-US" sz="3200" dirty="0" smtClean="0">
                <a:sym typeface="Symbol" pitchFamily="18" charset="2"/>
              </a:rPr>
              <a:t> </a:t>
            </a:r>
            <a:r>
              <a:rPr lang="en-US" sz="3200" dirty="0" err="1" smtClean="0">
                <a:sym typeface="Symbol" pitchFamily="18" charset="2"/>
              </a:rPr>
              <a:t>puede</a:t>
            </a:r>
            <a:r>
              <a:rPr lang="en-US" sz="3200" dirty="0" smtClean="0">
                <a:sym typeface="Symbol" pitchFamily="18" charset="2"/>
              </a:rPr>
              <a:t> </a:t>
            </a:r>
            <a:r>
              <a:rPr lang="en-US" sz="3200" dirty="0" err="1" smtClean="0">
                <a:sym typeface="Symbol" pitchFamily="18" charset="2"/>
              </a:rPr>
              <a:t>tomar</a:t>
            </a:r>
            <a:r>
              <a:rPr lang="en-US" sz="3200" dirty="0" smtClean="0">
                <a:sym typeface="Symbol" pitchFamily="18" charset="2"/>
              </a:rPr>
              <a:t> el valor de cero</a:t>
            </a:r>
            <a:endParaRPr lang="es-MX" sz="3200" dirty="0">
              <a:sym typeface="Symbol" pitchFamily="18" charset="2"/>
            </a:endParaRPr>
          </a:p>
        </p:txBody>
      </p:sp>
      <p:sp>
        <p:nvSpPr>
          <p:cNvPr id="3" name="2 Marcador de fecha"/>
          <p:cNvSpPr>
            <a:spLocks noGrp="1"/>
          </p:cNvSpPr>
          <p:nvPr>
            <p:ph type="dt" sz="half" idx="10"/>
          </p:nvPr>
        </p:nvSpPr>
        <p:spPr/>
        <p:txBody>
          <a:bodyPr/>
          <a:lstStyle/>
          <a:p>
            <a:pPr>
              <a:defRPr/>
            </a:pPr>
            <a:fld id="{3D798187-1BB9-4F52-BE35-442CA3FD9CA6}" type="datetime1">
              <a:rPr lang="es-MX" smtClean="0"/>
              <a:t>09/04/2021</a:t>
            </a:fld>
            <a:endParaRPr lang="es-ES"/>
          </a:p>
        </p:txBody>
      </p:sp>
      <p:sp>
        <p:nvSpPr>
          <p:cNvPr id="4" name="3 Marcador de número de diapositiva"/>
          <p:cNvSpPr>
            <a:spLocks noGrp="1"/>
          </p:cNvSpPr>
          <p:nvPr>
            <p:ph type="sldNum" sz="quarter" idx="12"/>
          </p:nvPr>
        </p:nvSpPr>
        <p:spPr/>
        <p:txBody>
          <a:bodyPr/>
          <a:lstStyle/>
          <a:p>
            <a:pPr>
              <a:defRPr/>
            </a:pPr>
            <a:fld id="{7C48102B-0A14-45AE-B36A-10CAA2F77C65}" type="slidenum">
              <a:rPr lang="es-ES" smtClean="0"/>
              <a:pPr>
                <a:defRPr/>
              </a:pPr>
              <a:t>104</a:t>
            </a:fld>
            <a:endParaRPr lang="es-ES"/>
          </a:p>
        </p:txBody>
      </p:sp>
      <p:sp>
        <p:nvSpPr>
          <p:cNvPr id="5" name="4 Título"/>
          <p:cNvSpPr>
            <a:spLocks noGrp="1"/>
          </p:cNvSpPr>
          <p:nvPr>
            <p:ph type="title"/>
          </p:nvPr>
        </p:nvSpPr>
        <p:spPr/>
        <p:txBody>
          <a:bodyPr/>
          <a:lstStyle/>
          <a:p>
            <a:r>
              <a:rPr lang="es-MX" dirty="0" smtClean="0"/>
              <a:t>Axiomas de la probabilidad</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3884894713"/>
      </p:ext>
    </p:extLst>
  </p:cSld>
  <p:clrMapOvr>
    <a:masterClrMapping/>
  </p:clrMapOvr>
  <p:transition spd="slow">
    <p:wipe dir="d"/>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fontScale="85000" lnSpcReduction="20000"/>
          </a:bodyPr>
          <a:lstStyle/>
          <a:p>
            <a:r>
              <a:rPr lang="en-US" sz="4000" b="1" dirty="0" err="1" smtClean="0"/>
              <a:t>Axioma</a:t>
            </a:r>
            <a:r>
              <a:rPr lang="en-US" sz="4000" b="1" dirty="0" smtClean="0"/>
              <a:t> 2. P</a:t>
            </a:r>
            <a:r>
              <a:rPr lang="en-US" sz="4000" b="1" dirty="0"/>
              <a:t>(</a:t>
            </a:r>
            <a:r>
              <a:rPr lang="en-US" sz="4000" b="1" dirty="0">
                <a:sym typeface="Symbol" pitchFamily="18" charset="2"/>
              </a:rPr>
              <a:t></a:t>
            </a:r>
            <a:r>
              <a:rPr lang="en-US" sz="4000" b="1" dirty="0"/>
              <a:t>) = </a:t>
            </a:r>
            <a:r>
              <a:rPr lang="en-US" sz="4000" b="1" dirty="0" smtClean="0"/>
              <a:t>1</a:t>
            </a:r>
          </a:p>
          <a:p>
            <a:pPr lvl="1"/>
            <a:r>
              <a:rPr lang="en-US" sz="3600" dirty="0" smtClean="0"/>
              <a:t>Una </a:t>
            </a:r>
            <a:r>
              <a:rPr lang="en-US" sz="3600" dirty="0" err="1" smtClean="0"/>
              <a:t>vez</a:t>
            </a:r>
            <a:r>
              <a:rPr lang="en-US" sz="3600" dirty="0" smtClean="0"/>
              <a:t> que se define el </a:t>
            </a:r>
            <a:r>
              <a:rPr lang="en-US" sz="3600" dirty="0" err="1" smtClean="0"/>
              <a:t>espacio</a:t>
            </a:r>
            <a:r>
              <a:rPr lang="en-US" sz="3600" dirty="0" smtClean="0"/>
              <a:t> de </a:t>
            </a:r>
            <a:r>
              <a:rPr lang="en-US" sz="3600" dirty="0" err="1" smtClean="0"/>
              <a:t>resultados</a:t>
            </a:r>
            <a:r>
              <a:rPr lang="en-US" sz="3600" dirty="0" smtClean="0"/>
              <a:t>, al </a:t>
            </a:r>
            <a:r>
              <a:rPr lang="en-US" sz="3600" dirty="0" err="1" smtClean="0"/>
              <a:t>ejecutar</a:t>
            </a:r>
            <a:r>
              <a:rPr lang="en-US" sz="3600" dirty="0" smtClean="0"/>
              <a:t> el </a:t>
            </a:r>
            <a:r>
              <a:rPr lang="en-US" sz="3600" dirty="0" err="1" smtClean="0"/>
              <a:t>experimento</a:t>
            </a:r>
            <a:r>
              <a:rPr lang="en-US" sz="3600" dirty="0" smtClean="0"/>
              <a:t>, </a:t>
            </a:r>
            <a:r>
              <a:rPr lang="en-US" sz="3600" dirty="0" err="1" smtClean="0"/>
              <a:t>uno</a:t>
            </a:r>
            <a:r>
              <a:rPr lang="en-US" sz="3600" dirty="0" smtClean="0"/>
              <a:t> de </a:t>
            </a:r>
            <a:r>
              <a:rPr lang="en-US" sz="3600" dirty="0" err="1" smtClean="0"/>
              <a:t>ellos</a:t>
            </a:r>
            <a:r>
              <a:rPr lang="en-US" sz="3600" dirty="0" smtClean="0"/>
              <a:t> </a:t>
            </a:r>
            <a:r>
              <a:rPr lang="en-US" sz="3600" dirty="0" err="1" smtClean="0"/>
              <a:t>debe</a:t>
            </a:r>
            <a:r>
              <a:rPr lang="en-US" sz="3600" dirty="0" smtClean="0"/>
              <a:t> </a:t>
            </a:r>
            <a:r>
              <a:rPr lang="en-US" sz="3600" dirty="0" err="1" smtClean="0"/>
              <a:t>ocurrir</a:t>
            </a:r>
            <a:endParaRPr lang="en-US" sz="3600" dirty="0" smtClean="0"/>
          </a:p>
          <a:p>
            <a:pPr lvl="1"/>
            <a:r>
              <a:rPr lang="en-US" sz="3600" dirty="0" err="1" smtClean="0"/>
              <a:t>También</a:t>
            </a:r>
            <a:r>
              <a:rPr lang="en-US" sz="3600" dirty="0" smtClean="0"/>
              <a:t> </a:t>
            </a:r>
            <a:r>
              <a:rPr lang="en-US" sz="3600" dirty="0" err="1" smtClean="0"/>
              <a:t>puede</a:t>
            </a:r>
            <a:r>
              <a:rPr lang="en-US" sz="3600" dirty="0" smtClean="0"/>
              <a:t> </a:t>
            </a:r>
            <a:r>
              <a:rPr lang="en-US" sz="3600" dirty="0" err="1" smtClean="0"/>
              <a:t>entenderse</a:t>
            </a:r>
            <a:r>
              <a:rPr lang="en-US" sz="3600" dirty="0" smtClean="0"/>
              <a:t> </a:t>
            </a:r>
            <a:r>
              <a:rPr lang="en-US" sz="3600" dirty="0" err="1" smtClean="0"/>
              <a:t>como</a:t>
            </a:r>
            <a:r>
              <a:rPr lang="en-US" sz="3600" dirty="0" smtClean="0"/>
              <a:t>:</a:t>
            </a:r>
            <a:br>
              <a:rPr lang="en-US" sz="3600" dirty="0" smtClean="0"/>
            </a:br>
            <a:r>
              <a:rPr lang="en-US" sz="3600" dirty="0" smtClean="0"/>
              <a:t>“</a:t>
            </a:r>
            <a:r>
              <a:rPr lang="en-US" sz="3600" i="1" dirty="0" smtClean="0"/>
              <a:t>La </a:t>
            </a:r>
            <a:r>
              <a:rPr lang="en-US" sz="3600" i="1" dirty="0" err="1" smtClean="0"/>
              <a:t>suma</a:t>
            </a:r>
            <a:r>
              <a:rPr lang="en-US" sz="3600" i="1" dirty="0" smtClean="0"/>
              <a:t> de las </a:t>
            </a:r>
            <a:r>
              <a:rPr lang="en-US" sz="3600" i="1" dirty="0" err="1" smtClean="0"/>
              <a:t>probabilidades</a:t>
            </a:r>
            <a:r>
              <a:rPr lang="en-US" sz="3600" i="1" dirty="0" smtClean="0"/>
              <a:t> de </a:t>
            </a:r>
            <a:r>
              <a:rPr lang="en-US" sz="3600" i="1" dirty="0" err="1" smtClean="0"/>
              <a:t>todos</a:t>
            </a:r>
            <a:r>
              <a:rPr lang="en-US" sz="3600" i="1" dirty="0" smtClean="0"/>
              <a:t> </a:t>
            </a:r>
            <a:r>
              <a:rPr lang="en-US" sz="3600" i="1" dirty="0" err="1" smtClean="0"/>
              <a:t>los</a:t>
            </a:r>
            <a:r>
              <a:rPr lang="en-US" sz="3600" i="1" dirty="0" smtClean="0"/>
              <a:t> </a:t>
            </a:r>
            <a:r>
              <a:rPr lang="en-US" sz="3600" i="1" dirty="0" err="1" smtClean="0"/>
              <a:t>eventos</a:t>
            </a:r>
            <a:r>
              <a:rPr lang="en-US" sz="3600" i="1" dirty="0" smtClean="0"/>
              <a:t> simples </a:t>
            </a:r>
            <a:r>
              <a:rPr lang="en-US" sz="3600" i="1" dirty="0" err="1" smtClean="0"/>
              <a:t>debe</a:t>
            </a:r>
            <a:r>
              <a:rPr lang="en-US" sz="3600" i="1" dirty="0" smtClean="0"/>
              <a:t> </a:t>
            </a:r>
            <a:r>
              <a:rPr lang="en-US" sz="3600" i="1" dirty="0" err="1" smtClean="0"/>
              <a:t>ser</a:t>
            </a:r>
            <a:r>
              <a:rPr lang="en-US" sz="3600" i="1" dirty="0" smtClean="0"/>
              <a:t> </a:t>
            </a:r>
            <a:r>
              <a:rPr lang="en-US" sz="3600" i="1" dirty="0" err="1" smtClean="0"/>
              <a:t>igual</a:t>
            </a:r>
            <a:r>
              <a:rPr lang="en-US" sz="3600" i="1" dirty="0" smtClean="0"/>
              <a:t> a 1</a:t>
            </a:r>
            <a:r>
              <a:rPr lang="en-US" sz="3600" dirty="0" smtClean="0"/>
              <a:t>”</a:t>
            </a:r>
            <a:endParaRPr lang="en-US" sz="3600" dirty="0"/>
          </a:p>
        </p:txBody>
      </p:sp>
      <p:sp>
        <p:nvSpPr>
          <p:cNvPr id="3" name="2 Marcador de fecha"/>
          <p:cNvSpPr>
            <a:spLocks noGrp="1"/>
          </p:cNvSpPr>
          <p:nvPr>
            <p:ph type="dt" sz="half" idx="10"/>
          </p:nvPr>
        </p:nvSpPr>
        <p:spPr/>
        <p:txBody>
          <a:bodyPr/>
          <a:lstStyle/>
          <a:p>
            <a:pPr>
              <a:defRPr/>
            </a:pPr>
            <a:fld id="{087ACF0F-07CF-432C-B758-627AF5994A9D}" type="datetime1">
              <a:rPr lang="es-MX" smtClean="0"/>
              <a:t>09/04/2021</a:t>
            </a:fld>
            <a:endParaRPr lang="es-ES"/>
          </a:p>
        </p:txBody>
      </p:sp>
      <p:sp>
        <p:nvSpPr>
          <p:cNvPr id="4" name="3 Marcador de número de diapositiva"/>
          <p:cNvSpPr>
            <a:spLocks noGrp="1"/>
          </p:cNvSpPr>
          <p:nvPr>
            <p:ph type="sldNum" sz="quarter" idx="12"/>
          </p:nvPr>
        </p:nvSpPr>
        <p:spPr/>
        <p:txBody>
          <a:bodyPr/>
          <a:lstStyle/>
          <a:p>
            <a:pPr>
              <a:defRPr/>
            </a:pPr>
            <a:fld id="{7C48102B-0A14-45AE-B36A-10CAA2F77C65}" type="slidenum">
              <a:rPr lang="es-ES" smtClean="0"/>
              <a:pPr>
                <a:defRPr/>
              </a:pPr>
              <a:t>105</a:t>
            </a:fld>
            <a:endParaRPr lang="es-ES"/>
          </a:p>
        </p:txBody>
      </p:sp>
      <p:sp>
        <p:nvSpPr>
          <p:cNvPr id="5" name="4 Título"/>
          <p:cNvSpPr>
            <a:spLocks noGrp="1"/>
          </p:cNvSpPr>
          <p:nvPr>
            <p:ph type="title"/>
          </p:nvPr>
        </p:nvSpPr>
        <p:spPr/>
        <p:txBody>
          <a:bodyPr/>
          <a:lstStyle/>
          <a:p>
            <a:r>
              <a:rPr lang="es-MX" dirty="0" smtClean="0"/>
              <a:t>Axiomas de la probabilidad</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3884894713"/>
      </p:ext>
    </p:extLst>
  </p:cSld>
  <p:clrMapOvr>
    <a:masterClrMapping/>
  </p:clrMapOvr>
  <p:transition spd="slow">
    <p:wipe dir="d"/>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fontScale="92500"/>
          </a:bodyPr>
          <a:lstStyle/>
          <a:p>
            <a:r>
              <a:rPr lang="en-US" sz="3600" b="1" dirty="0" err="1" smtClean="0"/>
              <a:t>Axioma</a:t>
            </a:r>
            <a:r>
              <a:rPr lang="en-US" sz="3600" b="1" dirty="0" smtClean="0"/>
              <a:t> 3. La </a:t>
            </a:r>
            <a:r>
              <a:rPr lang="en-US" sz="3600" b="1" dirty="0" err="1" smtClean="0"/>
              <a:t>probabilidad</a:t>
            </a:r>
            <a:r>
              <a:rPr lang="en-US" sz="3600" b="1" dirty="0" smtClean="0"/>
              <a:t> </a:t>
            </a:r>
            <a:r>
              <a:rPr lang="en-US" sz="3600" b="1" dirty="0" err="1" smtClean="0"/>
              <a:t>es</a:t>
            </a:r>
            <a:r>
              <a:rPr lang="en-US" sz="3600" b="1" dirty="0" smtClean="0"/>
              <a:t> </a:t>
            </a:r>
            <a:r>
              <a:rPr lang="en-US" sz="3600" b="1" dirty="0" err="1" smtClean="0"/>
              <a:t>aditiva</a:t>
            </a:r>
            <a:endParaRPr lang="en-US" sz="3600" b="1" dirty="0" smtClean="0"/>
          </a:p>
          <a:p>
            <a:r>
              <a:rPr lang="en-US" sz="3600" dirty="0" smtClean="0"/>
              <a:t>Si </a:t>
            </a:r>
            <a:r>
              <a:rPr lang="en-US" sz="3600" dirty="0"/>
              <a:t>A</a:t>
            </a:r>
            <a:r>
              <a:rPr lang="en-US" sz="3600" baseline="-25000" dirty="0"/>
              <a:t>1</a:t>
            </a:r>
            <a:r>
              <a:rPr lang="en-US" sz="3600" dirty="0"/>
              <a:t>, A</a:t>
            </a:r>
            <a:r>
              <a:rPr lang="en-US" sz="3600" baseline="-25000" dirty="0"/>
              <a:t>2</a:t>
            </a:r>
            <a:r>
              <a:rPr lang="en-US" sz="3600" dirty="0"/>
              <a:t>, </a:t>
            </a:r>
            <a:r>
              <a:rPr lang="en-US" sz="3600" dirty="0" smtClean="0"/>
              <a:t>A</a:t>
            </a:r>
            <a:r>
              <a:rPr lang="en-US" sz="3600" baseline="-25000" dirty="0" smtClean="0"/>
              <a:t>3</a:t>
            </a:r>
            <a:r>
              <a:rPr lang="en-US" sz="3600" dirty="0" smtClean="0"/>
              <a:t>, </a:t>
            </a:r>
            <a:r>
              <a:rPr lang="en-US" sz="3600" dirty="0"/>
              <a:t>… </a:t>
            </a:r>
            <a:r>
              <a:rPr lang="en-US" sz="3600" dirty="0" err="1"/>
              <a:t>es</a:t>
            </a:r>
            <a:r>
              <a:rPr lang="en-US" sz="3600" dirty="0"/>
              <a:t> </a:t>
            </a:r>
            <a:r>
              <a:rPr lang="en-US" sz="3600" dirty="0" err="1"/>
              <a:t>una</a:t>
            </a:r>
            <a:r>
              <a:rPr lang="en-US" sz="3600" dirty="0"/>
              <a:t> </a:t>
            </a:r>
            <a:r>
              <a:rPr lang="en-US" sz="3600" dirty="0" err="1"/>
              <a:t>sucesi</a:t>
            </a:r>
            <a:r>
              <a:rPr lang="es-MX" sz="3600" dirty="0" err="1"/>
              <a:t>ón</a:t>
            </a:r>
            <a:r>
              <a:rPr lang="es-MX" sz="3600" dirty="0"/>
              <a:t> de eventos mutuamente excluyentes en </a:t>
            </a:r>
            <a:r>
              <a:rPr lang="es-MX" sz="3600" dirty="0">
                <a:latin typeface="Lucida Handwriting" pitchFamily="66" charset="0"/>
              </a:rPr>
              <a:t>A</a:t>
            </a:r>
            <a:r>
              <a:rPr lang="es-MX" sz="3600" dirty="0"/>
              <a:t>, entonces </a:t>
            </a:r>
            <a:r>
              <a:rPr lang="es-MX" sz="3600" dirty="0">
                <a:solidFill>
                  <a:srgbClr val="FF0000"/>
                </a:solidFill>
              </a:rPr>
              <a:t>la probabilidad de la unión</a:t>
            </a:r>
            <a:r>
              <a:rPr lang="es-MX" sz="3600" dirty="0"/>
              <a:t> de todos los </a:t>
            </a:r>
            <a:r>
              <a:rPr lang="es-MX" sz="3600" dirty="0" err="1"/>
              <a:t>A</a:t>
            </a:r>
            <a:r>
              <a:rPr lang="es-MX" sz="3600" i="1" baseline="-25000" dirty="0" err="1"/>
              <a:t>i</a:t>
            </a:r>
            <a:r>
              <a:rPr lang="es-MX" sz="3600" dirty="0"/>
              <a:t> </a:t>
            </a:r>
            <a:r>
              <a:rPr lang="es-MX" sz="3600" dirty="0">
                <a:solidFill>
                  <a:srgbClr val="FF0000"/>
                </a:solidFill>
              </a:rPr>
              <a:t>es</a:t>
            </a:r>
            <a:r>
              <a:rPr lang="es-MX" sz="3600" dirty="0"/>
              <a:t> igual a </a:t>
            </a:r>
            <a:r>
              <a:rPr lang="es-MX" sz="3600" dirty="0">
                <a:solidFill>
                  <a:srgbClr val="FF0000"/>
                </a:solidFill>
              </a:rPr>
              <a:t>la suma de las probabilidades </a:t>
            </a:r>
            <a:r>
              <a:rPr lang="es-MX" sz="3600" dirty="0"/>
              <a:t>de los </a:t>
            </a:r>
            <a:r>
              <a:rPr lang="es-MX" sz="3600" dirty="0" err="1" smtClean="0"/>
              <a:t>A</a:t>
            </a:r>
            <a:r>
              <a:rPr lang="es-MX" sz="3600" i="1" baseline="-25000" dirty="0" err="1" smtClean="0"/>
              <a:t>i</a:t>
            </a:r>
            <a:endParaRPr lang="es-MX" sz="3600" i="1" baseline="-25000" dirty="0"/>
          </a:p>
        </p:txBody>
      </p:sp>
      <p:sp>
        <p:nvSpPr>
          <p:cNvPr id="3" name="2 Marcador de fecha"/>
          <p:cNvSpPr>
            <a:spLocks noGrp="1"/>
          </p:cNvSpPr>
          <p:nvPr>
            <p:ph type="dt" sz="half" idx="10"/>
          </p:nvPr>
        </p:nvSpPr>
        <p:spPr/>
        <p:txBody>
          <a:bodyPr/>
          <a:lstStyle/>
          <a:p>
            <a:pPr>
              <a:defRPr/>
            </a:pPr>
            <a:fld id="{72BF0EC4-C1DC-4500-853A-473D5FFA8B15}"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106</a:t>
            </a:fld>
            <a:endParaRPr lang="es-ES"/>
          </a:p>
        </p:txBody>
      </p:sp>
      <p:sp>
        <p:nvSpPr>
          <p:cNvPr id="6" name="5 Título"/>
          <p:cNvSpPr>
            <a:spLocks noGrp="1"/>
          </p:cNvSpPr>
          <p:nvPr>
            <p:ph type="title"/>
          </p:nvPr>
        </p:nvSpPr>
        <p:spPr/>
        <p:txBody>
          <a:bodyPr/>
          <a:lstStyle/>
          <a:p>
            <a:r>
              <a:rPr lang="es-MX" dirty="0" smtClean="0"/>
              <a:t>Axiomas de la probabilidad</a:t>
            </a:r>
            <a:endParaRPr lang="es-MX" dirty="0"/>
          </a:p>
        </p:txBody>
      </p:sp>
    </p:spTree>
    <p:extLst>
      <p:ext uri="{BB962C8B-B14F-4D97-AF65-F5344CB8AC3E}">
        <p14:creationId xmlns:p14="http://schemas.microsoft.com/office/powerpoint/2010/main" val="1009335959"/>
      </p:ext>
    </p:extLst>
  </p:cSld>
  <p:clrMapOvr>
    <a:masterClrMapping/>
  </p:clrMapOvr>
  <p:transition spd="med">
    <p:pull/>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1 Marcador de contenido"/>
              <p:cNvSpPr>
                <a:spLocks noGrp="1"/>
              </p:cNvSpPr>
              <p:nvPr>
                <p:ph idx="1"/>
              </p:nvPr>
            </p:nvSpPr>
            <p:spPr/>
            <p:txBody>
              <a:bodyPr>
                <a:normAutofit fontScale="92500"/>
              </a:bodyPr>
              <a:lstStyle/>
              <a:p>
                <a:r>
                  <a:rPr lang="es-MX" sz="3600" dirty="0" smtClean="0"/>
                  <a:t>Para el caso de dos eventos ajenos, </a:t>
                </a:r>
                <a:r>
                  <a:rPr lang="es-MX" sz="3600" dirty="0"/>
                  <a:t>tendríamos que</a:t>
                </a:r>
                <a:br>
                  <a:rPr lang="es-MX" sz="3600" dirty="0"/>
                </a:br>
                <a14:m>
                  <m:oMath xmlns:m="http://schemas.openxmlformats.org/officeDocument/2006/math">
                    <m:r>
                      <a:rPr lang="es-MX" sz="3600" i="1">
                        <a:latin typeface="Cambria Math"/>
                      </a:rPr>
                      <m:t>𝑃</m:t>
                    </m:r>
                    <m:d>
                      <m:dPr>
                        <m:ctrlPr>
                          <a:rPr lang="es-MX" sz="3600" i="1">
                            <a:latin typeface="Cambria Math" panose="02040503050406030204" pitchFamily="18" charset="0"/>
                          </a:rPr>
                        </m:ctrlPr>
                      </m:dPr>
                      <m:e>
                        <m:sSub>
                          <m:sSubPr>
                            <m:ctrlPr>
                              <a:rPr lang="es-MX" sz="3600" i="1">
                                <a:latin typeface="Cambria Math" panose="02040503050406030204" pitchFamily="18" charset="0"/>
                              </a:rPr>
                            </m:ctrlPr>
                          </m:sSubPr>
                          <m:e>
                            <m:r>
                              <a:rPr lang="es-MX" sz="3600" i="1">
                                <a:latin typeface="Cambria Math"/>
                              </a:rPr>
                              <m:t>𝐴</m:t>
                            </m:r>
                          </m:e>
                          <m:sub>
                            <m:r>
                              <a:rPr lang="es-MX" sz="3600" i="1">
                                <a:latin typeface="Cambria Math"/>
                              </a:rPr>
                              <m:t>1</m:t>
                            </m:r>
                          </m:sub>
                        </m:sSub>
                        <m:sSub>
                          <m:sSubPr>
                            <m:ctrlPr>
                              <a:rPr lang="es-MX" sz="3600" i="1">
                                <a:latin typeface="Cambria Math" panose="02040503050406030204" pitchFamily="18" charset="0"/>
                              </a:rPr>
                            </m:ctrlPr>
                          </m:sSubPr>
                          <m:e>
                            <m:r>
                              <a:rPr lang="es-MX" sz="3600" i="1">
                                <a:latin typeface="Cambria Math"/>
                                <a:ea typeface="Cambria Math"/>
                              </a:rPr>
                              <m:t>∪</m:t>
                            </m:r>
                            <m:r>
                              <a:rPr lang="es-MX" sz="3600" i="1">
                                <a:latin typeface="Cambria Math"/>
                              </a:rPr>
                              <m:t>𝐴</m:t>
                            </m:r>
                          </m:e>
                          <m:sub>
                            <m:r>
                              <a:rPr lang="es-MX" sz="3600" i="1">
                                <a:latin typeface="Cambria Math"/>
                              </a:rPr>
                              <m:t>2</m:t>
                            </m:r>
                          </m:sub>
                        </m:sSub>
                      </m:e>
                    </m:d>
                    <m:r>
                      <a:rPr lang="es-MX" sz="3600" i="1">
                        <a:latin typeface="Cambria Math"/>
                      </a:rPr>
                      <m:t>=</m:t>
                    </m:r>
                    <m:r>
                      <a:rPr lang="es-MX" sz="3600" i="1">
                        <a:latin typeface="Cambria Math"/>
                      </a:rPr>
                      <m:t>𝑃</m:t>
                    </m:r>
                    <m:d>
                      <m:dPr>
                        <m:ctrlPr>
                          <a:rPr lang="es-MX" sz="3600" i="1">
                            <a:latin typeface="Cambria Math" panose="02040503050406030204" pitchFamily="18" charset="0"/>
                          </a:rPr>
                        </m:ctrlPr>
                      </m:dPr>
                      <m:e>
                        <m:sSub>
                          <m:sSubPr>
                            <m:ctrlPr>
                              <a:rPr lang="es-MX" sz="3600" i="1">
                                <a:latin typeface="Cambria Math" panose="02040503050406030204" pitchFamily="18" charset="0"/>
                              </a:rPr>
                            </m:ctrlPr>
                          </m:sSubPr>
                          <m:e>
                            <m:r>
                              <a:rPr lang="es-MX" sz="3600" i="1">
                                <a:latin typeface="Cambria Math"/>
                              </a:rPr>
                              <m:t>𝐴</m:t>
                            </m:r>
                          </m:e>
                          <m:sub>
                            <m:r>
                              <a:rPr lang="es-MX" sz="3600" i="1">
                                <a:latin typeface="Cambria Math"/>
                              </a:rPr>
                              <m:t>1</m:t>
                            </m:r>
                          </m:sub>
                        </m:sSub>
                      </m:e>
                    </m:d>
                    <m:r>
                      <a:rPr lang="es-MX" sz="3600" i="1">
                        <a:latin typeface="Cambria Math"/>
                      </a:rPr>
                      <m:t>+</m:t>
                    </m:r>
                    <m:r>
                      <a:rPr lang="es-MX" sz="3600" i="1">
                        <a:latin typeface="Cambria Math"/>
                      </a:rPr>
                      <m:t>𝑃</m:t>
                    </m:r>
                    <m:d>
                      <m:dPr>
                        <m:ctrlPr>
                          <a:rPr lang="es-MX" sz="3600" i="1">
                            <a:latin typeface="Cambria Math" panose="02040503050406030204" pitchFamily="18" charset="0"/>
                          </a:rPr>
                        </m:ctrlPr>
                      </m:dPr>
                      <m:e>
                        <m:sSub>
                          <m:sSubPr>
                            <m:ctrlPr>
                              <a:rPr lang="es-MX" sz="3600" i="1">
                                <a:latin typeface="Cambria Math" panose="02040503050406030204" pitchFamily="18" charset="0"/>
                              </a:rPr>
                            </m:ctrlPr>
                          </m:sSubPr>
                          <m:e>
                            <m:r>
                              <a:rPr lang="es-MX" sz="3600" i="1">
                                <a:latin typeface="Cambria Math"/>
                              </a:rPr>
                              <m:t>𝐴</m:t>
                            </m:r>
                          </m:e>
                          <m:sub>
                            <m:r>
                              <a:rPr lang="es-MX" sz="3600" i="1">
                                <a:latin typeface="Cambria Math"/>
                              </a:rPr>
                              <m:t>2</m:t>
                            </m:r>
                          </m:sub>
                        </m:sSub>
                      </m:e>
                    </m:d>
                  </m:oMath>
                </a14:m>
                <a:endParaRPr lang="es-MX" sz="3600" dirty="0"/>
              </a:p>
              <a:p>
                <a:r>
                  <a:rPr lang="es-MX" sz="3600" dirty="0"/>
                  <a:t>Para el caso de </a:t>
                </a:r>
                <a:r>
                  <a:rPr lang="es-MX" sz="3600" dirty="0" smtClean="0"/>
                  <a:t>tres eventos, ajenos dos a dos, </a:t>
                </a:r>
                <a:r>
                  <a:rPr lang="es-MX" sz="3600" dirty="0"/>
                  <a:t>tendríamos que</a:t>
                </a:r>
                <a:br>
                  <a:rPr lang="es-MX" sz="3600" dirty="0"/>
                </a:br>
                <a14:m>
                  <m:oMath xmlns:m="http://schemas.openxmlformats.org/officeDocument/2006/math">
                    <m:r>
                      <a:rPr lang="es-MX" sz="3600" i="1">
                        <a:latin typeface="Cambria Math"/>
                      </a:rPr>
                      <m:t>𝑃</m:t>
                    </m:r>
                    <m:d>
                      <m:dPr>
                        <m:ctrlPr>
                          <a:rPr lang="es-MX" sz="3600" i="1">
                            <a:latin typeface="Cambria Math" panose="02040503050406030204" pitchFamily="18" charset="0"/>
                          </a:rPr>
                        </m:ctrlPr>
                      </m:dPr>
                      <m:e>
                        <m:sSub>
                          <m:sSubPr>
                            <m:ctrlPr>
                              <a:rPr lang="es-MX" sz="3600" i="1">
                                <a:latin typeface="Cambria Math" panose="02040503050406030204" pitchFamily="18" charset="0"/>
                              </a:rPr>
                            </m:ctrlPr>
                          </m:sSubPr>
                          <m:e>
                            <m:r>
                              <a:rPr lang="es-MX" sz="3600" i="1">
                                <a:latin typeface="Cambria Math"/>
                              </a:rPr>
                              <m:t>𝐴</m:t>
                            </m:r>
                          </m:e>
                          <m:sub>
                            <m:r>
                              <a:rPr lang="es-MX" sz="3600" i="1">
                                <a:latin typeface="Cambria Math"/>
                              </a:rPr>
                              <m:t>1</m:t>
                            </m:r>
                          </m:sub>
                        </m:sSub>
                        <m:sSub>
                          <m:sSubPr>
                            <m:ctrlPr>
                              <a:rPr lang="es-MX" sz="3600" i="1">
                                <a:latin typeface="Cambria Math" panose="02040503050406030204" pitchFamily="18" charset="0"/>
                              </a:rPr>
                            </m:ctrlPr>
                          </m:sSubPr>
                          <m:e>
                            <m:r>
                              <a:rPr lang="es-MX" sz="3600" i="1">
                                <a:latin typeface="Cambria Math"/>
                                <a:ea typeface="Cambria Math"/>
                              </a:rPr>
                              <m:t>∪</m:t>
                            </m:r>
                            <m:r>
                              <a:rPr lang="es-MX" sz="3600" i="1">
                                <a:latin typeface="Cambria Math"/>
                              </a:rPr>
                              <m:t>𝐴</m:t>
                            </m:r>
                          </m:e>
                          <m:sub>
                            <m:r>
                              <a:rPr lang="es-MX" sz="3600" i="1">
                                <a:latin typeface="Cambria Math"/>
                              </a:rPr>
                              <m:t>2</m:t>
                            </m:r>
                          </m:sub>
                        </m:sSub>
                        <m:r>
                          <a:rPr lang="es-MX" sz="3600" i="1" smtClean="0">
                            <a:latin typeface="Cambria Math"/>
                            <a:ea typeface="Cambria Math"/>
                          </a:rPr>
                          <m:t>∪</m:t>
                        </m:r>
                        <m:sSub>
                          <m:sSubPr>
                            <m:ctrlPr>
                              <a:rPr lang="es-MX" sz="3600" i="1" smtClean="0">
                                <a:latin typeface="Cambria Math" panose="02040503050406030204" pitchFamily="18" charset="0"/>
                              </a:rPr>
                            </m:ctrlPr>
                          </m:sSubPr>
                          <m:e>
                            <m:r>
                              <a:rPr lang="es-MX" sz="3600" b="0" i="1" smtClean="0">
                                <a:latin typeface="Cambria Math"/>
                              </a:rPr>
                              <m:t>𝐴</m:t>
                            </m:r>
                          </m:e>
                          <m:sub>
                            <m:r>
                              <a:rPr lang="es-MX" sz="3600" b="0" i="1" smtClean="0">
                                <a:latin typeface="Cambria Math"/>
                              </a:rPr>
                              <m:t>3</m:t>
                            </m:r>
                          </m:sub>
                        </m:sSub>
                      </m:e>
                    </m:d>
                    <m:r>
                      <a:rPr lang="es-MX" sz="3600" i="1">
                        <a:latin typeface="Cambria Math"/>
                      </a:rPr>
                      <m:t>=</m:t>
                    </m:r>
                    <m:r>
                      <a:rPr lang="es-MX" sz="3600" i="1">
                        <a:latin typeface="Cambria Math"/>
                      </a:rPr>
                      <m:t>𝑃</m:t>
                    </m:r>
                    <m:d>
                      <m:dPr>
                        <m:ctrlPr>
                          <a:rPr lang="es-MX" sz="3600" i="1">
                            <a:latin typeface="Cambria Math" panose="02040503050406030204" pitchFamily="18" charset="0"/>
                          </a:rPr>
                        </m:ctrlPr>
                      </m:dPr>
                      <m:e>
                        <m:sSub>
                          <m:sSubPr>
                            <m:ctrlPr>
                              <a:rPr lang="es-MX" sz="3600" i="1">
                                <a:latin typeface="Cambria Math" panose="02040503050406030204" pitchFamily="18" charset="0"/>
                              </a:rPr>
                            </m:ctrlPr>
                          </m:sSubPr>
                          <m:e>
                            <m:r>
                              <a:rPr lang="es-MX" sz="3600" i="1">
                                <a:latin typeface="Cambria Math"/>
                              </a:rPr>
                              <m:t>𝐴</m:t>
                            </m:r>
                          </m:e>
                          <m:sub>
                            <m:r>
                              <a:rPr lang="es-MX" sz="3600" i="1">
                                <a:latin typeface="Cambria Math"/>
                              </a:rPr>
                              <m:t>1</m:t>
                            </m:r>
                          </m:sub>
                        </m:sSub>
                      </m:e>
                    </m:d>
                    <m:r>
                      <a:rPr lang="es-MX" sz="3600" i="1">
                        <a:latin typeface="Cambria Math"/>
                      </a:rPr>
                      <m:t>+</m:t>
                    </m:r>
                    <m:r>
                      <a:rPr lang="es-MX" sz="3600" i="1">
                        <a:latin typeface="Cambria Math"/>
                      </a:rPr>
                      <m:t>𝑃</m:t>
                    </m:r>
                    <m:d>
                      <m:dPr>
                        <m:ctrlPr>
                          <a:rPr lang="es-MX" sz="3600" i="1">
                            <a:latin typeface="Cambria Math" panose="02040503050406030204" pitchFamily="18" charset="0"/>
                          </a:rPr>
                        </m:ctrlPr>
                      </m:dPr>
                      <m:e>
                        <m:sSub>
                          <m:sSubPr>
                            <m:ctrlPr>
                              <a:rPr lang="es-MX" sz="3600" i="1">
                                <a:latin typeface="Cambria Math" panose="02040503050406030204" pitchFamily="18" charset="0"/>
                              </a:rPr>
                            </m:ctrlPr>
                          </m:sSubPr>
                          <m:e>
                            <m:r>
                              <a:rPr lang="es-MX" sz="3600" i="1">
                                <a:latin typeface="Cambria Math"/>
                              </a:rPr>
                              <m:t>𝐴</m:t>
                            </m:r>
                          </m:e>
                          <m:sub>
                            <m:r>
                              <a:rPr lang="es-MX" sz="3600" i="1">
                                <a:latin typeface="Cambria Math"/>
                              </a:rPr>
                              <m:t>2</m:t>
                            </m:r>
                          </m:sub>
                        </m:sSub>
                      </m:e>
                    </m:d>
                    <m:r>
                      <a:rPr lang="es-MX" sz="3600" i="1">
                        <a:latin typeface="Cambria Math"/>
                      </a:rPr>
                      <m:t>+</m:t>
                    </m:r>
                    <m:r>
                      <a:rPr lang="es-MX" sz="3600" i="1">
                        <a:latin typeface="Cambria Math"/>
                      </a:rPr>
                      <m:t>𝑃</m:t>
                    </m:r>
                    <m:d>
                      <m:dPr>
                        <m:ctrlPr>
                          <a:rPr lang="es-MX" sz="3600" i="1">
                            <a:latin typeface="Cambria Math" panose="02040503050406030204" pitchFamily="18" charset="0"/>
                          </a:rPr>
                        </m:ctrlPr>
                      </m:dPr>
                      <m:e>
                        <m:sSub>
                          <m:sSubPr>
                            <m:ctrlPr>
                              <a:rPr lang="es-MX" sz="3600" i="1">
                                <a:latin typeface="Cambria Math" panose="02040503050406030204" pitchFamily="18" charset="0"/>
                              </a:rPr>
                            </m:ctrlPr>
                          </m:sSubPr>
                          <m:e>
                            <m:r>
                              <a:rPr lang="es-MX" sz="3600" i="1">
                                <a:latin typeface="Cambria Math"/>
                              </a:rPr>
                              <m:t>𝐴</m:t>
                            </m:r>
                          </m:e>
                          <m:sub>
                            <m:r>
                              <a:rPr lang="es-MX" sz="3600" b="0" i="1" smtClean="0">
                                <a:latin typeface="Cambria Math"/>
                              </a:rPr>
                              <m:t>3</m:t>
                            </m:r>
                          </m:sub>
                        </m:sSub>
                      </m:e>
                    </m:d>
                  </m:oMath>
                </a14:m>
                <a:endParaRPr lang="es-MX" sz="3600" dirty="0"/>
              </a:p>
            </p:txBody>
          </p:sp>
        </mc:Choice>
        <mc:Fallback xmlns="">
          <p:sp>
            <p:nvSpPr>
              <p:cNvPr id="2" name="1 Marcador de contenido"/>
              <p:cNvSpPr>
                <a:spLocks noGrp="1" noRot="1" noChangeAspect="1" noMove="1" noResize="1" noEditPoints="1" noAdjustHandles="1" noChangeArrowheads="1" noChangeShapeType="1" noTextEdit="1"/>
              </p:cNvSpPr>
              <p:nvPr>
                <p:ph idx="1"/>
              </p:nvPr>
            </p:nvSpPr>
            <p:spPr>
              <a:blipFill rotWithShape="1">
                <a:blip r:embed="rId2"/>
                <a:stretch>
                  <a:fillRect t="-2022" r="-74"/>
                </a:stretch>
              </a:blipFill>
            </p:spPr>
            <p:txBody>
              <a:bodyPr/>
              <a:lstStyle/>
              <a:p>
                <a:r>
                  <a:rPr lang="es-MX">
                    <a:noFill/>
                  </a:rPr>
                  <a:t> </a:t>
                </a:r>
              </a:p>
            </p:txBody>
          </p:sp>
        </mc:Fallback>
      </mc:AlternateContent>
      <p:sp>
        <p:nvSpPr>
          <p:cNvPr id="3" name="2 Marcador de fecha"/>
          <p:cNvSpPr>
            <a:spLocks noGrp="1"/>
          </p:cNvSpPr>
          <p:nvPr>
            <p:ph type="dt" sz="half" idx="10"/>
          </p:nvPr>
        </p:nvSpPr>
        <p:spPr/>
        <p:txBody>
          <a:bodyPr/>
          <a:lstStyle/>
          <a:p>
            <a:pPr>
              <a:defRPr/>
            </a:pPr>
            <a:fld id="{3A466F38-86C4-4429-866D-ADA44E71C317}"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107</a:t>
            </a:fld>
            <a:endParaRPr lang="es-ES"/>
          </a:p>
        </p:txBody>
      </p:sp>
      <p:sp>
        <p:nvSpPr>
          <p:cNvPr id="6" name="5 Título"/>
          <p:cNvSpPr>
            <a:spLocks noGrp="1"/>
          </p:cNvSpPr>
          <p:nvPr>
            <p:ph type="title"/>
          </p:nvPr>
        </p:nvSpPr>
        <p:spPr/>
        <p:txBody>
          <a:bodyPr/>
          <a:lstStyle/>
          <a:p>
            <a:r>
              <a:rPr lang="es-MX" dirty="0" smtClean="0"/>
              <a:t>Axiomas de la probabilidad</a:t>
            </a:r>
            <a:endParaRPr lang="es-MX" dirty="0"/>
          </a:p>
        </p:txBody>
      </p:sp>
    </p:spTree>
    <p:extLst>
      <p:ext uri="{BB962C8B-B14F-4D97-AF65-F5344CB8AC3E}">
        <p14:creationId xmlns:p14="http://schemas.microsoft.com/office/powerpoint/2010/main" val="400230112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1 Marcador de contenido"/>
              <p:cNvSpPr>
                <a:spLocks noGrp="1"/>
              </p:cNvSpPr>
              <p:nvPr>
                <p:ph idx="1"/>
              </p:nvPr>
            </p:nvSpPr>
            <p:spPr/>
            <p:txBody>
              <a:bodyPr>
                <a:normAutofit lnSpcReduction="10000"/>
              </a:bodyPr>
              <a:lstStyle/>
              <a:p>
                <a:pPr marL="365760" lvl="1" indent="-256032">
                  <a:spcBef>
                    <a:spcPts val="400"/>
                  </a:spcBef>
                  <a:buSzPct val="68000"/>
                  <a:buFont typeface="Wingdings 3"/>
                  <a:buChar char=""/>
                </a:pPr>
                <a:r>
                  <a:rPr lang="es-MX" sz="4000" dirty="0"/>
                  <a:t>Para el caso de un número infinito de </a:t>
                </a:r>
                <a:r>
                  <a:rPr lang="es-MX" sz="4000" dirty="0" smtClean="0"/>
                  <a:t>eventos, ajenos dos a dos, </a:t>
                </a:r>
                <a:r>
                  <a:rPr lang="es-MX" sz="4000" dirty="0"/>
                  <a:t>se tiene</a:t>
                </a:r>
                <a:r>
                  <a:rPr lang="es-MX" sz="4000" i="1" dirty="0">
                    <a:latin typeface="Cambria Math"/>
                  </a:rPr>
                  <a:t/>
                </a:r>
                <a:br>
                  <a:rPr lang="es-MX" sz="4000" i="1" dirty="0">
                    <a:latin typeface="Cambria Math"/>
                  </a:rPr>
                </a:br>
                <a14:m>
                  <m:oMath xmlns:m="http://schemas.openxmlformats.org/officeDocument/2006/math">
                    <m:r>
                      <a:rPr lang="es-MX" sz="4000" i="1">
                        <a:latin typeface="Cambria Math"/>
                      </a:rPr>
                      <m:t>𝑃</m:t>
                    </m:r>
                    <m:d>
                      <m:dPr>
                        <m:ctrlPr>
                          <a:rPr lang="es-MX" sz="4000" i="1">
                            <a:latin typeface="Cambria Math" panose="02040503050406030204" pitchFamily="18" charset="0"/>
                          </a:rPr>
                        </m:ctrlPr>
                      </m:dPr>
                      <m:e>
                        <m:nary>
                          <m:naryPr>
                            <m:chr m:val="⋃"/>
                            <m:limLoc m:val="subSup"/>
                            <m:ctrlPr>
                              <a:rPr lang="es-MX" sz="4000" i="1">
                                <a:latin typeface="Cambria Math" panose="02040503050406030204" pitchFamily="18" charset="0"/>
                              </a:rPr>
                            </m:ctrlPr>
                          </m:naryPr>
                          <m:sub>
                            <m:r>
                              <m:rPr>
                                <m:brk m:alnAt="25"/>
                              </m:rPr>
                              <a:rPr lang="es-MX" sz="4000" i="1">
                                <a:latin typeface="Cambria Math"/>
                              </a:rPr>
                              <m:t>𝑖</m:t>
                            </m:r>
                            <m:r>
                              <a:rPr lang="es-MX" sz="4000" i="1">
                                <a:latin typeface="Cambria Math"/>
                              </a:rPr>
                              <m:t>=1</m:t>
                            </m:r>
                          </m:sub>
                          <m:sup>
                            <m:r>
                              <a:rPr lang="es-MX" sz="4000" i="1">
                                <a:latin typeface="Cambria Math"/>
                                <a:ea typeface="Cambria Math"/>
                              </a:rPr>
                              <m:t>∞</m:t>
                            </m:r>
                          </m:sup>
                          <m:e>
                            <m:sSub>
                              <m:sSubPr>
                                <m:ctrlPr>
                                  <a:rPr lang="es-MX" sz="4000" i="1">
                                    <a:latin typeface="Cambria Math" panose="02040503050406030204" pitchFamily="18" charset="0"/>
                                  </a:rPr>
                                </m:ctrlPr>
                              </m:sSubPr>
                              <m:e>
                                <m:r>
                                  <a:rPr lang="es-MX" sz="4000" i="1">
                                    <a:latin typeface="Cambria Math"/>
                                  </a:rPr>
                                  <m:t>𝐴</m:t>
                                </m:r>
                              </m:e>
                              <m:sub>
                                <m:r>
                                  <a:rPr lang="es-MX" sz="4000" i="1">
                                    <a:latin typeface="Cambria Math"/>
                                  </a:rPr>
                                  <m:t>𝑖</m:t>
                                </m:r>
                              </m:sub>
                            </m:sSub>
                          </m:e>
                        </m:nary>
                      </m:e>
                    </m:d>
                    <m:r>
                      <a:rPr lang="es-MX" sz="4000" i="1">
                        <a:latin typeface="Cambria Math"/>
                      </a:rPr>
                      <m:t>=</m:t>
                    </m:r>
                    <m:nary>
                      <m:naryPr>
                        <m:chr m:val="∑"/>
                        <m:ctrlPr>
                          <a:rPr lang="es-MX" sz="4000" i="1">
                            <a:latin typeface="Cambria Math" panose="02040503050406030204" pitchFamily="18" charset="0"/>
                          </a:rPr>
                        </m:ctrlPr>
                      </m:naryPr>
                      <m:sub>
                        <m:r>
                          <m:rPr>
                            <m:brk m:alnAt="23"/>
                          </m:rPr>
                          <a:rPr lang="es-MX" sz="4000" i="1">
                            <a:latin typeface="Cambria Math"/>
                          </a:rPr>
                          <m:t>𝑖</m:t>
                        </m:r>
                        <m:r>
                          <a:rPr lang="es-MX" sz="4000" i="1">
                            <a:latin typeface="Cambria Math"/>
                          </a:rPr>
                          <m:t>=1</m:t>
                        </m:r>
                      </m:sub>
                      <m:sup>
                        <m:r>
                          <a:rPr lang="es-MX" sz="4000" i="1">
                            <a:latin typeface="Cambria Math"/>
                            <a:ea typeface="Cambria Math"/>
                          </a:rPr>
                          <m:t>∞</m:t>
                        </m:r>
                      </m:sup>
                      <m:e>
                        <m:r>
                          <a:rPr lang="es-MX" sz="4000" i="1">
                            <a:latin typeface="Cambria Math"/>
                            <a:ea typeface="Cambria Math"/>
                          </a:rPr>
                          <m:t>𝑃</m:t>
                        </m:r>
                        <m:d>
                          <m:dPr>
                            <m:ctrlPr>
                              <a:rPr lang="es-MX" sz="4000" i="1">
                                <a:latin typeface="Cambria Math" panose="02040503050406030204" pitchFamily="18" charset="0"/>
                                <a:ea typeface="Cambria Math"/>
                              </a:rPr>
                            </m:ctrlPr>
                          </m:dPr>
                          <m:e>
                            <m:sSub>
                              <m:sSubPr>
                                <m:ctrlPr>
                                  <a:rPr lang="es-MX" sz="4000" i="1">
                                    <a:latin typeface="Cambria Math" panose="02040503050406030204" pitchFamily="18" charset="0"/>
                                    <a:ea typeface="Cambria Math"/>
                                  </a:rPr>
                                </m:ctrlPr>
                              </m:sSubPr>
                              <m:e>
                                <m:r>
                                  <a:rPr lang="es-MX" sz="4000" i="1">
                                    <a:latin typeface="Cambria Math"/>
                                    <a:ea typeface="Cambria Math"/>
                                  </a:rPr>
                                  <m:t>𝐴</m:t>
                                </m:r>
                              </m:e>
                              <m:sub>
                                <m:r>
                                  <a:rPr lang="es-MX" sz="4000" i="1">
                                    <a:latin typeface="Cambria Math"/>
                                    <a:ea typeface="Cambria Math"/>
                                  </a:rPr>
                                  <m:t>𝑖</m:t>
                                </m:r>
                              </m:sub>
                            </m:sSub>
                          </m:e>
                        </m:d>
                      </m:e>
                    </m:nary>
                  </m:oMath>
                </a14:m>
                <a:endParaRPr lang="es-MX" sz="4000" dirty="0"/>
              </a:p>
              <a:p>
                <a:endParaRPr lang="es-MX" sz="4000" dirty="0"/>
              </a:p>
            </p:txBody>
          </p:sp>
        </mc:Choice>
        <mc:Fallback xmlns="">
          <p:sp>
            <p:nvSpPr>
              <p:cNvPr id="2" name="1 Marcador de contenido"/>
              <p:cNvSpPr>
                <a:spLocks noGrp="1" noRot="1" noChangeAspect="1" noMove="1" noResize="1" noEditPoints="1" noAdjustHandles="1" noChangeArrowheads="1" noChangeShapeType="1" noTextEdit="1"/>
              </p:cNvSpPr>
              <p:nvPr>
                <p:ph idx="1"/>
              </p:nvPr>
            </p:nvSpPr>
            <p:spPr>
              <a:blipFill rotWithShape="1">
                <a:blip r:embed="rId2"/>
                <a:stretch>
                  <a:fillRect t="-2426" r="-3185"/>
                </a:stretch>
              </a:blipFill>
            </p:spPr>
            <p:txBody>
              <a:bodyPr/>
              <a:lstStyle/>
              <a:p>
                <a:r>
                  <a:rPr lang="es-MX">
                    <a:noFill/>
                  </a:rPr>
                  <a:t> </a:t>
                </a:r>
              </a:p>
            </p:txBody>
          </p:sp>
        </mc:Fallback>
      </mc:AlternateContent>
      <p:sp>
        <p:nvSpPr>
          <p:cNvPr id="3" name="2 Marcador de fecha"/>
          <p:cNvSpPr>
            <a:spLocks noGrp="1"/>
          </p:cNvSpPr>
          <p:nvPr>
            <p:ph type="dt" sz="half" idx="10"/>
          </p:nvPr>
        </p:nvSpPr>
        <p:spPr/>
        <p:txBody>
          <a:bodyPr/>
          <a:lstStyle/>
          <a:p>
            <a:pPr>
              <a:defRPr/>
            </a:pPr>
            <a:fld id="{365CFDB3-A6AB-46B0-8C84-18F5499F25C6}"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108</a:t>
            </a:fld>
            <a:endParaRPr lang="es-ES"/>
          </a:p>
        </p:txBody>
      </p:sp>
      <p:sp>
        <p:nvSpPr>
          <p:cNvPr id="6" name="5 Título"/>
          <p:cNvSpPr>
            <a:spLocks noGrp="1"/>
          </p:cNvSpPr>
          <p:nvPr>
            <p:ph type="title"/>
          </p:nvPr>
        </p:nvSpPr>
        <p:spPr/>
        <p:txBody>
          <a:bodyPr/>
          <a:lstStyle/>
          <a:p>
            <a:r>
              <a:rPr lang="es-MX" dirty="0" smtClean="0"/>
              <a:t>Axiomas de la probabilidad</a:t>
            </a:r>
            <a:endParaRPr lang="es-MX" dirty="0"/>
          </a:p>
        </p:txBody>
      </p:sp>
    </p:spTree>
    <p:extLst>
      <p:ext uri="{BB962C8B-B14F-4D97-AF65-F5344CB8AC3E}">
        <p14:creationId xmlns:p14="http://schemas.microsoft.com/office/powerpoint/2010/main" val="41859496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92500" lnSpcReduction="10000"/>
          </a:bodyPr>
          <a:lstStyle/>
          <a:p>
            <a:r>
              <a:rPr lang="es-MX" dirty="0" smtClean="0"/>
              <a:t>En particular, el Tercer Axioma de la Probabilidad nos dice que para obtener la probabilidad de un evento A</a:t>
            </a:r>
            <a:r>
              <a:rPr lang="es-MX" dirty="0" smtClean="0">
                <a:sym typeface="Symbol" panose="05050102010706020507" pitchFamily="18" charset="2"/>
              </a:rPr>
              <a:t>, basta con sumar las probabilidades de los eventos simples que forman a </a:t>
            </a:r>
            <a:r>
              <a:rPr lang="es-MX" dirty="0" err="1" smtClean="0">
                <a:sym typeface="Symbol" panose="05050102010706020507" pitchFamily="18" charset="2"/>
              </a:rPr>
              <a:t>A</a:t>
            </a:r>
            <a:endParaRPr lang="es-MX" dirty="0" smtClean="0">
              <a:sym typeface="Symbol" panose="05050102010706020507" pitchFamily="18" charset="2"/>
            </a:endParaRPr>
          </a:p>
          <a:p>
            <a:r>
              <a:rPr lang="es-MX" dirty="0" smtClean="0">
                <a:sym typeface="Symbol" panose="05050102010706020507" pitchFamily="18" charset="2"/>
              </a:rPr>
              <a:t>Supongamos que  = {1, 2, 3, 4, 5, 6} y que A = {2, 4, 6}</a:t>
            </a:r>
          </a:p>
          <a:p>
            <a:r>
              <a:rPr lang="es-MX" dirty="0" smtClean="0">
                <a:sym typeface="Symbol" panose="05050102010706020507" pitchFamily="18" charset="2"/>
              </a:rPr>
              <a:t>Entonces P(A) = P({2, 4, 6}) = P({2}{4}{6}) = P({2}) + P({4}) + P({6}) = 1/6 + 1/6 + 1/6 = 3/6 = ½ </a:t>
            </a:r>
            <a:endParaRPr lang="es-MX" dirty="0"/>
          </a:p>
        </p:txBody>
      </p:sp>
      <p:sp>
        <p:nvSpPr>
          <p:cNvPr id="3" name="Marcador de fecha 2"/>
          <p:cNvSpPr>
            <a:spLocks noGrp="1"/>
          </p:cNvSpPr>
          <p:nvPr>
            <p:ph type="dt" sz="half" idx="10"/>
          </p:nvPr>
        </p:nvSpPr>
        <p:spPr/>
        <p:txBody>
          <a:bodyPr/>
          <a:lstStyle/>
          <a:p>
            <a:pPr>
              <a:defRPr/>
            </a:pPr>
            <a:fld id="{3A8703D5-E3A0-486C-BD0B-BDA9EECB919B}" type="datetime1">
              <a:rPr lang="es-MX" smtClean="0"/>
              <a:t>09/04/2021</a:t>
            </a:fld>
            <a:endParaRPr lang="es-ES"/>
          </a:p>
        </p:txBody>
      </p:sp>
      <p:sp>
        <p:nvSpPr>
          <p:cNvPr id="4" name="Marcador de pie de página 3"/>
          <p:cNvSpPr>
            <a:spLocks noGrp="1"/>
          </p:cNvSpPr>
          <p:nvPr>
            <p:ph type="ftr" sz="quarter" idx="11"/>
          </p:nvPr>
        </p:nvSpPr>
        <p:spPr/>
        <p:txBody>
          <a:bodyPr/>
          <a:lstStyle/>
          <a:p>
            <a:pPr>
              <a:defRPr/>
            </a:pPr>
            <a:r>
              <a:rPr lang="es-ES" smtClean="0"/>
              <a:t>Introducción a la Probabilidad</a:t>
            </a:r>
            <a:endParaRPr lang="es-ES"/>
          </a:p>
        </p:txBody>
      </p:sp>
      <p:sp>
        <p:nvSpPr>
          <p:cNvPr id="5" name="Marcador de número de diapositiva 4"/>
          <p:cNvSpPr>
            <a:spLocks noGrp="1"/>
          </p:cNvSpPr>
          <p:nvPr>
            <p:ph type="sldNum" sz="quarter" idx="12"/>
          </p:nvPr>
        </p:nvSpPr>
        <p:spPr/>
        <p:txBody>
          <a:bodyPr/>
          <a:lstStyle/>
          <a:p>
            <a:pPr>
              <a:defRPr/>
            </a:pPr>
            <a:fld id="{7C48102B-0A14-45AE-B36A-10CAA2F77C65}" type="slidenum">
              <a:rPr lang="es-ES" smtClean="0"/>
              <a:pPr>
                <a:defRPr/>
              </a:pPr>
              <a:t>109</a:t>
            </a:fld>
            <a:endParaRPr lang="es-ES"/>
          </a:p>
        </p:txBody>
      </p:sp>
      <p:sp>
        <p:nvSpPr>
          <p:cNvPr id="6" name="Título 5"/>
          <p:cNvSpPr>
            <a:spLocks noGrp="1"/>
          </p:cNvSpPr>
          <p:nvPr>
            <p:ph type="title"/>
          </p:nvPr>
        </p:nvSpPr>
        <p:spPr/>
        <p:txBody>
          <a:bodyPr/>
          <a:lstStyle/>
          <a:p>
            <a:r>
              <a:rPr lang="es-MX" dirty="0" smtClean="0"/>
              <a:t>Axiomas de la probabilidad</a:t>
            </a:r>
            <a:endParaRPr lang="es-MX" dirty="0"/>
          </a:p>
        </p:txBody>
      </p:sp>
    </p:spTree>
    <p:extLst>
      <p:ext uri="{BB962C8B-B14F-4D97-AF65-F5344CB8AC3E}">
        <p14:creationId xmlns:p14="http://schemas.microsoft.com/office/powerpoint/2010/main" val="40665101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0 Marcador de contenido"/>
          <p:cNvSpPr>
            <a:spLocks noGrp="1"/>
          </p:cNvSpPr>
          <p:nvPr>
            <p:ph sz="half" idx="1"/>
          </p:nvPr>
        </p:nvSpPr>
        <p:spPr/>
        <p:txBody>
          <a:bodyPr>
            <a:normAutofit fontScale="92500" lnSpcReduction="10000"/>
          </a:bodyPr>
          <a:lstStyle/>
          <a:p>
            <a:r>
              <a:rPr lang="es-MX" sz="3400" dirty="0" smtClean="0"/>
              <a:t>Los </a:t>
            </a:r>
            <a:r>
              <a:rPr lang="es-MX" sz="3400" dirty="0"/>
              <a:t>objetos que se encuentran en el escritorio en este </a:t>
            </a:r>
            <a:r>
              <a:rPr lang="es-MX" sz="3400" dirty="0" smtClean="0"/>
              <a:t>momento</a:t>
            </a:r>
            <a:endParaRPr lang="es-MX" sz="3400" dirty="0"/>
          </a:p>
          <a:p>
            <a:r>
              <a:rPr lang="es-MX" sz="3400" dirty="0" smtClean="0"/>
              <a:t>Los </a:t>
            </a:r>
            <a:r>
              <a:rPr lang="es-MX" sz="3400" dirty="0"/>
              <a:t>números reales mayores o iguales que </a:t>
            </a:r>
            <a:r>
              <a:rPr lang="es-MX" sz="3400" dirty="0" smtClean="0"/>
              <a:t>10</a:t>
            </a:r>
            <a:endParaRPr lang="es-MX" sz="3400" dirty="0"/>
          </a:p>
        </p:txBody>
      </p:sp>
      <p:sp>
        <p:nvSpPr>
          <p:cNvPr id="7" name="6 Marcador de fecha"/>
          <p:cNvSpPr>
            <a:spLocks noGrp="1"/>
          </p:cNvSpPr>
          <p:nvPr>
            <p:ph type="dt" sz="half" idx="10"/>
          </p:nvPr>
        </p:nvSpPr>
        <p:spPr/>
        <p:txBody>
          <a:bodyPr/>
          <a:lstStyle/>
          <a:p>
            <a:pPr>
              <a:defRPr/>
            </a:pPr>
            <a:fld id="{8B466BD2-54A9-4E31-8D52-9078D9DEB791}" type="datetime1">
              <a:rPr lang="es-MX" smtClean="0"/>
              <a:t>09/04/2021</a:t>
            </a:fld>
            <a:endParaRPr lang="es-ES"/>
          </a:p>
        </p:txBody>
      </p:sp>
      <p:sp>
        <p:nvSpPr>
          <p:cNvPr id="8" name="7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9" name="8 Marcador de número de diapositiva"/>
          <p:cNvSpPr>
            <a:spLocks noGrp="1"/>
          </p:cNvSpPr>
          <p:nvPr>
            <p:ph type="sldNum" sz="quarter" idx="12"/>
          </p:nvPr>
        </p:nvSpPr>
        <p:spPr/>
        <p:txBody>
          <a:bodyPr/>
          <a:lstStyle/>
          <a:p>
            <a:pPr>
              <a:defRPr/>
            </a:pPr>
            <a:fld id="{4DEE8EFE-2FE7-4AA8-8DD8-3BC5DDA8CD1A}" type="slidenum">
              <a:rPr lang="es-ES" smtClean="0"/>
              <a:pPr>
                <a:defRPr/>
              </a:pPr>
              <a:t>11</a:t>
            </a:fld>
            <a:endParaRPr lang="es-ES"/>
          </a:p>
        </p:txBody>
      </p:sp>
      <p:sp>
        <p:nvSpPr>
          <p:cNvPr id="10" name="9 Título"/>
          <p:cNvSpPr>
            <a:spLocks noGrp="1"/>
          </p:cNvSpPr>
          <p:nvPr>
            <p:ph type="title"/>
          </p:nvPr>
        </p:nvSpPr>
        <p:spPr/>
        <p:txBody>
          <a:bodyPr/>
          <a:lstStyle/>
          <a:p>
            <a:r>
              <a:rPr lang="es-ES" dirty="0" smtClean="0"/>
              <a:t>Ejemplo</a:t>
            </a:r>
            <a:endParaRPr lang="es-MX" dirty="0"/>
          </a:p>
        </p:txBody>
      </p:sp>
      <p:pic>
        <p:nvPicPr>
          <p:cNvPr id="13" name="12 Imagen"/>
          <p:cNvPicPr>
            <a:picLocks/>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572000" y="3526365"/>
            <a:ext cx="4320479" cy="395288"/>
          </a:xfrm>
          <a:prstGeom prst="rect">
            <a:avLst/>
          </a:prstGeom>
        </p:spPr>
      </p:pic>
      <p:pic>
        <p:nvPicPr>
          <p:cNvPr id="5" name="4 Imagen"/>
          <p:cNvPicPr>
            <a:picLocks/>
          </p:cNvPicPr>
          <p:nvPr/>
        </p:nvPicPr>
        <p:blipFill>
          <a:blip r:embed="rId4">
            <a:extLst>
              <a:ext uri="{28A0092B-C50C-407E-A947-70E740481C1C}">
                <a14:useLocalDpi xmlns:a14="http://schemas.microsoft.com/office/drawing/2010/main" val="0"/>
              </a:ext>
            </a:extLst>
          </a:blip>
          <a:stretch>
            <a:fillRect/>
          </a:stretch>
        </p:blipFill>
        <p:spPr>
          <a:xfrm>
            <a:off x="4465147" y="483518"/>
            <a:ext cx="4211309" cy="2357628"/>
          </a:xfrm>
          <a:prstGeom prst="rect">
            <a:avLst/>
          </a:prstGeom>
        </p:spPr>
      </p:pic>
    </p:spTree>
    <p:extLst>
      <p:ext uri="{BB962C8B-B14F-4D97-AF65-F5344CB8AC3E}">
        <p14:creationId xmlns:p14="http://schemas.microsoft.com/office/powerpoint/2010/main" val="33171808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500"/>
                                        <p:tgtEl>
                                          <p:spTgt spid="1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6"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1+#ppt_w/2"/>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6 Marcador de contenido"/>
          <p:cNvGraphicFramePr>
            <a:graphicFrameLocks noGrp="1"/>
          </p:cNvGraphicFramePr>
          <p:nvPr>
            <p:ph idx="1"/>
            <p:extLst/>
          </p:nvPr>
        </p:nvGraphicFramePr>
        <p:xfrm>
          <a:off x="457200" y="1111250"/>
          <a:ext cx="8229600" cy="3394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2 Marcador de fecha"/>
          <p:cNvSpPr>
            <a:spLocks noGrp="1"/>
          </p:cNvSpPr>
          <p:nvPr>
            <p:ph type="dt" sz="half" idx="10"/>
          </p:nvPr>
        </p:nvSpPr>
        <p:spPr/>
        <p:txBody>
          <a:bodyPr/>
          <a:lstStyle/>
          <a:p>
            <a:pPr>
              <a:defRPr/>
            </a:pPr>
            <a:fld id="{0BCC8AE1-7445-4776-9CAC-9BC48C12BFF1}"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110</a:t>
            </a:fld>
            <a:endParaRPr lang="es-ES"/>
          </a:p>
        </p:txBody>
      </p:sp>
      <p:sp>
        <p:nvSpPr>
          <p:cNvPr id="6" name="5 Título"/>
          <p:cNvSpPr>
            <a:spLocks noGrp="1"/>
          </p:cNvSpPr>
          <p:nvPr>
            <p:ph type="title"/>
          </p:nvPr>
        </p:nvSpPr>
        <p:spPr/>
        <p:txBody>
          <a:bodyPr>
            <a:normAutofit fontScale="90000"/>
          </a:bodyPr>
          <a:lstStyle/>
          <a:p>
            <a:r>
              <a:rPr lang="es-MX" dirty="0" smtClean="0"/>
              <a:t>Esquema general de la probabilidad axiomática</a:t>
            </a:r>
            <a:endParaRPr lang="es-MX" dirty="0"/>
          </a:p>
        </p:txBody>
      </p:sp>
      <p:sp>
        <p:nvSpPr>
          <p:cNvPr id="8" name="Rectángulo 7"/>
          <p:cNvSpPr/>
          <p:nvPr/>
        </p:nvSpPr>
        <p:spPr>
          <a:xfrm>
            <a:off x="6084168" y="1111250"/>
            <a:ext cx="2664296" cy="2684636"/>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MX"/>
          </a:p>
        </p:txBody>
      </p:sp>
    </p:spTree>
    <p:extLst>
      <p:ext uri="{BB962C8B-B14F-4D97-AF65-F5344CB8AC3E}">
        <p14:creationId xmlns:p14="http://schemas.microsoft.com/office/powerpoint/2010/main" val="951384516"/>
      </p:ext>
    </p:extLst>
  </p:cSld>
  <p:clrMapOvr>
    <a:masterClrMapping/>
  </p:clrMapOvr>
  <p:transition spd="slow">
    <p:cove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lnSpcReduction="10000"/>
          </a:bodyPr>
          <a:lstStyle/>
          <a:p>
            <a:r>
              <a:rPr lang="es-MX" sz="3200" dirty="0" smtClean="0"/>
              <a:t>Sea </a:t>
            </a:r>
            <a:r>
              <a:rPr lang="es-MX" sz="3200" dirty="0" smtClean="0">
                <a:sym typeface="Symbol"/>
              </a:rPr>
              <a:t> = {1,2,3}, y P definida por</a:t>
            </a:r>
          </a:p>
          <a:p>
            <a:pPr lvl="1"/>
            <a:r>
              <a:rPr lang="es-MX" sz="3200" dirty="0" smtClean="0">
                <a:sym typeface="Symbol"/>
              </a:rPr>
              <a:t>P({1}) = 0.5,</a:t>
            </a:r>
          </a:p>
          <a:p>
            <a:pPr lvl="1"/>
            <a:r>
              <a:rPr lang="es-MX" sz="3200" dirty="0" smtClean="0">
                <a:sym typeface="Symbol"/>
              </a:rPr>
              <a:t>P({2}) = 0</a:t>
            </a:r>
          </a:p>
          <a:p>
            <a:pPr lvl="1"/>
            <a:r>
              <a:rPr lang="es-MX" sz="3200" dirty="0" smtClean="0">
                <a:sym typeface="Symbol"/>
              </a:rPr>
              <a:t>P({3}) = 0.5</a:t>
            </a:r>
          </a:p>
          <a:p>
            <a:r>
              <a:rPr lang="es-MX" sz="3200" dirty="0" smtClean="0">
                <a:sym typeface="Symbol"/>
              </a:rPr>
              <a:t>Entonces P es una función de probabilidad, porque cumple los tres axiomas</a:t>
            </a:r>
            <a:endParaRPr lang="es-MX" sz="3200" dirty="0"/>
          </a:p>
        </p:txBody>
      </p:sp>
      <p:sp>
        <p:nvSpPr>
          <p:cNvPr id="4" name="3 Marcador de fecha"/>
          <p:cNvSpPr>
            <a:spLocks noGrp="1"/>
          </p:cNvSpPr>
          <p:nvPr>
            <p:ph type="dt" sz="half" idx="10"/>
          </p:nvPr>
        </p:nvSpPr>
        <p:spPr/>
        <p:txBody>
          <a:bodyPr/>
          <a:lstStyle/>
          <a:p>
            <a:pPr>
              <a:defRPr/>
            </a:pPr>
            <a:fld id="{B96D3FA7-5FDF-4E02-ADF7-5122B67E847B}"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111</a:t>
            </a:fld>
            <a:endParaRPr lang="es-ES"/>
          </a:p>
        </p:txBody>
      </p:sp>
      <p:sp>
        <p:nvSpPr>
          <p:cNvPr id="2" name="1 Título"/>
          <p:cNvSpPr>
            <a:spLocks noGrp="1"/>
          </p:cNvSpPr>
          <p:nvPr>
            <p:ph type="title"/>
          </p:nvPr>
        </p:nvSpPr>
        <p:spPr/>
        <p:txBody>
          <a:bodyPr/>
          <a:lstStyle/>
          <a:p>
            <a:r>
              <a:rPr lang="es-MX" dirty="0" smtClean="0"/>
              <a:t>Ejemplo</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218755342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fontScale="92500" lnSpcReduction="20000"/>
          </a:bodyPr>
          <a:lstStyle/>
          <a:p>
            <a:r>
              <a:rPr lang="es-MX" sz="3200" dirty="0" smtClean="0"/>
              <a:t>Sea </a:t>
            </a:r>
            <a:r>
              <a:rPr lang="es-MX" sz="3200" dirty="0" smtClean="0">
                <a:sym typeface="Symbol"/>
              </a:rPr>
              <a:t> = {1,2,3,4}, y P definida por</a:t>
            </a:r>
          </a:p>
          <a:p>
            <a:pPr lvl="1"/>
            <a:r>
              <a:rPr lang="es-MX" sz="3200" dirty="0" smtClean="0">
                <a:sym typeface="Symbol"/>
              </a:rPr>
              <a:t>P({1}) = 0.2,</a:t>
            </a:r>
          </a:p>
          <a:p>
            <a:pPr lvl="1"/>
            <a:r>
              <a:rPr lang="es-MX" sz="3200" dirty="0" smtClean="0">
                <a:sym typeface="Symbol"/>
              </a:rPr>
              <a:t>P({2}) = 0.3,</a:t>
            </a:r>
          </a:p>
          <a:p>
            <a:pPr lvl="1"/>
            <a:r>
              <a:rPr lang="es-MX" sz="3200" dirty="0" smtClean="0">
                <a:sym typeface="Symbol"/>
              </a:rPr>
              <a:t>P({3}) = 0.6,</a:t>
            </a:r>
          </a:p>
          <a:p>
            <a:pPr lvl="1"/>
            <a:r>
              <a:rPr lang="es-MX" sz="3200" dirty="0" smtClean="0">
                <a:sym typeface="Symbol"/>
              </a:rPr>
              <a:t>P({4}) = -0.1</a:t>
            </a:r>
          </a:p>
          <a:p>
            <a:r>
              <a:rPr lang="es-MX" sz="3200" dirty="0" smtClean="0">
                <a:sym typeface="Symbol"/>
              </a:rPr>
              <a:t>Entonces P no es una función de probabilidad, porque no cumple el primer axioma</a:t>
            </a:r>
            <a:endParaRPr lang="es-MX" sz="3200" dirty="0"/>
          </a:p>
        </p:txBody>
      </p:sp>
      <p:sp>
        <p:nvSpPr>
          <p:cNvPr id="4" name="3 Marcador de fecha"/>
          <p:cNvSpPr>
            <a:spLocks noGrp="1"/>
          </p:cNvSpPr>
          <p:nvPr>
            <p:ph type="dt" sz="half" idx="10"/>
          </p:nvPr>
        </p:nvSpPr>
        <p:spPr/>
        <p:txBody>
          <a:bodyPr/>
          <a:lstStyle/>
          <a:p>
            <a:pPr>
              <a:defRPr/>
            </a:pPr>
            <a:fld id="{74303206-00C2-4BA2-9187-1A2D1F3B022B}"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112</a:t>
            </a:fld>
            <a:endParaRPr lang="es-ES"/>
          </a:p>
        </p:txBody>
      </p:sp>
      <p:sp>
        <p:nvSpPr>
          <p:cNvPr id="2" name="1 Título"/>
          <p:cNvSpPr>
            <a:spLocks noGrp="1"/>
          </p:cNvSpPr>
          <p:nvPr>
            <p:ph type="title"/>
          </p:nvPr>
        </p:nvSpPr>
        <p:spPr/>
        <p:txBody>
          <a:bodyPr/>
          <a:lstStyle/>
          <a:p>
            <a:r>
              <a:rPr lang="es-MX" dirty="0" smtClean="0"/>
              <a:t>Ejemplo</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1793843588"/>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a:bodyPr>
          <a:lstStyle/>
          <a:p>
            <a:r>
              <a:rPr lang="es-MX" sz="3200" dirty="0" smtClean="0"/>
              <a:t>Sea </a:t>
            </a:r>
            <a:r>
              <a:rPr lang="es-MX" sz="3200" dirty="0" smtClean="0">
                <a:sym typeface="Symbol"/>
              </a:rPr>
              <a:t> = {1,2}, y P definida por</a:t>
            </a:r>
          </a:p>
          <a:p>
            <a:pPr lvl="1"/>
            <a:r>
              <a:rPr lang="es-MX" sz="3200" dirty="0" smtClean="0">
                <a:sym typeface="Symbol"/>
              </a:rPr>
              <a:t>P({1}) = 0.2,</a:t>
            </a:r>
          </a:p>
          <a:p>
            <a:pPr lvl="1"/>
            <a:r>
              <a:rPr lang="es-MX" sz="3200" dirty="0" smtClean="0">
                <a:sym typeface="Symbol"/>
              </a:rPr>
              <a:t>P({2}) = 0.3,</a:t>
            </a:r>
          </a:p>
          <a:p>
            <a:r>
              <a:rPr lang="es-MX" sz="3200" dirty="0" smtClean="0">
                <a:sym typeface="Symbol"/>
              </a:rPr>
              <a:t>Entonces P no es una función de probabilidad, porque no cumple el segundo axioma</a:t>
            </a:r>
            <a:endParaRPr lang="es-MX" sz="3200" dirty="0"/>
          </a:p>
        </p:txBody>
      </p:sp>
      <p:sp>
        <p:nvSpPr>
          <p:cNvPr id="4" name="3 Marcador de fecha"/>
          <p:cNvSpPr>
            <a:spLocks noGrp="1"/>
          </p:cNvSpPr>
          <p:nvPr>
            <p:ph type="dt" sz="half" idx="10"/>
          </p:nvPr>
        </p:nvSpPr>
        <p:spPr/>
        <p:txBody>
          <a:bodyPr/>
          <a:lstStyle/>
          <a:p>
            <a:pPr>
              <a:defRPr/>
            </a:pPr>
            <a:fld id="{18C82E13-DB48-4CDC-B7E7-BCE604C5EB9E}"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113</a:t>
            </a:fld>
            <a:endParaRPr lang="es-ES"/>
          </a:p>
        </p:txBody>
      </p:sp>
      <p:sp>
        <p:nvSpPr>
          <p:cNvPr id="2" name="1 Título"/>
          <p:cNvSpPr>
            <a:spLocks noGrp="1"/>
          </p:cNvSpPr>
          <p:nvPr>
            <p:ph type="title"/>
          </p:nvPr>
        </p:nvSpPr>
        <p:spPr/>
        <p:txBody>
          <a:bodyPr/>
          <a:lstStyle/>
          <a:p>
            <a:r>
              <a:rPr lang="es-MX" dirty="0" smtClean="0"/>
              <a:t>Ejemplo</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7597552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fontScale="90000"/>
          </a:bodyPr>
          <a:lstStyle/>
          <a:p>
            <a:r>
              <a:rPr lang="es-MX" dirty="0" smtClean="0"/>
              <a:t>Probabilidad del complemento de un evento</a:t>
            </a:r>
            <a:endParaRPr lang="es-MX" dirty="0"/>
          </a:p>
        </p:txBody>
      </p:sp>
      <p:sp>
        <p:nvSpPr>
          <p:cNvPr id="8" name="7 Marcador de texto"/>
          <p:cNvSpPr>
            <a:spLocks noGrp="1"/>
          </p:cNvSpPr>
          <p:nvPr>
            <p:ph type="body" idx="1"/>
          </p:nvPr>
        </p:nvSpPr>
        <p:spPr/>
        <p:txBody>
          <a:bodyPr/>
          <a:lstStyle/>
          <a:p>
            <a:endParaRPr lang="es-MX"/>
          </a:p>
        </p:txBody>
      </p:sp>
      <p:sp>
        <p:nvSpPr>
          <p:cNvPr id="3" name="2 Marcador de fecha"/>
          <p:cNvSpPr>
            <a:spLocks noGrp="1"/>
          </p:cNvSpPr>
          <p:nvPr>
            <p:ph type="dt" sz="half" idx="10"/>
          </p:nvPr>
        </p:nvSpPr>
        <p:spPr/>
        <p:txBody>
          <a:bodyPr/>
          <a:lstStyle/>
          <a:p>
            <a:pPr>
              <a:defRPr/>
            </a:pPr>
            <a:fld id="{81CAF6E3-415C-4E03-B6D2-CB15D65FE11F}"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114</a:t>
            </a:fld>
            <a:endParaRPr lang="es-ES"/>
          </a:p>
        </p:txBody>
      </p:sp>
    </p:spTree>
    <p:extLst>
      <p:ext uri="{BB962C8B-B14F-4D97-AF65-F5344CB8AC3E}">
        <p14:creationId xmlns:p14="http://schemas.microsoft.com/office/powerpoint/2010/main" val="66116511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Autofit/>
              </a:bodyPr>
              <a:lstStyle/>
              <a:p>
                <a:r>
                  <a:rPr lang="es-MX" sz="3200" dirty="0" smtClean="0"/>
                  <a:t>Sea </a:t>
                </a:r>
                <a:r>
                  <a:rPr lang="es-MX" sz="3200" dirty="0" smtClean="0">
                    <a:sym typeface="Symbol"/>
                  </a:rPr>
                  <a:t> un espacio </a:t>
                </a:r>
                <a:r>
                  <a:rPr lang="es-MX" sz="3200" dirty="0" err="1" smtClean="0">
                    <a:sym typeface="Symbol"/>
                  </a:rPr>
                  <a:t>muestral</a:t>
                </a:r>
                <a:r>
                  <a:rPr lang="es-MX" sz="3200" dirty="0" smtClean="0">
                    <a:sym typeface="Symbol"/>
                  </a:rPr>
                  <a:t> y sea A  </a:t>
                </a:r>
                <a:endParaRPr lang="es-MX" sz="3200" dirty="0">
                  <a:sym typeface="Symbol"/>
                </a:endParaRPr>
              </a:p>
              <a:p>
                <a:r>
                  <a:rPr lang="es-MX" sz="3200" dirty="0" smtClean="0">
                    <a:sym typeface="Symbol"/>
                  </a:rPr>
                  <a:t>Recordemos que entonces el complemento de A, representado por A’ o A</a:t>
                </a:r>
                <a:r>
                  <a:rPr lang="es-MX" sz="3200" baseline="30000" dirty="0" smtClean="0">
                    <a:sym typeface="Symbol"/>
                  </a:rPr>
                  <a:t>c</a:t>
                </a:r>
                <a:r>
                  <a:rPr lang="es-MX" sz="3200" dirty="0" smtClean="0">
                    <a:sym typeface="Symbol"/>
                  </a:rPr>
                  <a:t> o </a:t>
                </a:r>
                <a14:m>
                  <m:oMath xmlns:m="http://schemas.openxmlformats.org/officeDocument/2006/math">
                    <m:acc>
                      <m:accPr>
                        <m:chr m:val="̅"/>
                        <m:ctrlPr>
                          <a:rPr lang="es-MX" sz="3200" b="0" i="1" smtClean="0">
                            <a:latin typeface="Cambria Math" panose="02040503050406030204" pitchFamily="18" charset="0"/>
                            <a:sym typeface="Symbol"/>
                          </a:rPr>
                        </m:ctrlPr>
                      </m:accPr>
                      <m:e>
                        <m:r>
                          <a:rPr lang="es-MX" sz="3200" b="0" i="1" smtClean="0">
                            <a:latin typeface="Cambria Math"/>
                            <a:sym typeface="Symbol"/>
                          </a:rPr>
                          <m:t>𝐴</m:t>
                        </m:r>
                      </m:e>
                    </m:acc>
                  </m:oMath>
                </a14:m>
                <a:r>
                  <a:rPr lang="es-MX" sz="3200" dirty="0" smtClean="0"/>
                  <a:t> es el conjunto formado por todos los elementos de </a:t>
                </a:r>
                <a:r>
                  <a:rPr lang="es-MX" sz="3200" dirty="0" smtClean="0">
                    <a:sym typeface="Symbol"/>
                  </a:rPr>
                  <a:t> que no están en A</a:t>
                </a:r>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2"/>
                <a:stretch>
                  <a:fillRect t="-3411" r="-2593"/>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pPr>
              <a:defRPr/>
            </a:pPr>
            <a:fld id="{6C0F823E-7C54-472C-806A-AD32AA99422A}"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115</a:t>
            </a:fld>
            <a:endParaRPr lang="es-ES"/>
          </a:p>
        </p:txBody>
      </p:sp>
      <p:sp>
        <p:nvSpPr>
          <p:cNvPr id="2" name="1 Título"/>
          <p:cNvSpPr>
            <a:spLocks noGrp="1"/>
          </p:cNvSpPr>
          <p:nvPr>
            <p:ph type="title"/>
          </p:nvPr>
        </p:nvSpPr>
        <p:spPr/>
        <p:txBody>
          <a:bodyPr>
            <a:normAutofit fontScale="90000"/>
          </a:bodyPr>
          <a:lstStyle/>
          <a:p>
            <a:r>
              <a:rPr lang="es-MX" dirty="0" smtClean="0"/>
              <a:t>Probabilidad del complemento de un evento</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972559444"/>
      </p:ext>
    </p:extLst>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a:bodyPr>
          <a:lstStyle/>
          <a:p>
            <a:r>
              <a:rPr lang="es-MX" sz="4000" dirty="0" smtClean="0">
                <a:sym typeface="Symbol"/>
              </a:rPr>
              <a:t>Ejemplo:</a:t>
            </a:r>
          </a:p>
          <a:p>
            <a:pPr lvl="1"/>
            <a:r>
              <a:rPr lang="es-MX" sz="4000" dirty="0" smtClean="0">
                <a:sym typeface="Symbol"/>
              </a:rPr>
              <a:t>Sean  = {1,2,3,4,5,6} y </a:t>
            </a:r>
            <a:br>
              <a:rPr lang="es-MX" sz="4000" dirty="0" smtClean="0">
                <a:sym typeface="Symbol"/>
              </a:rPr>
            </a:br>
            <a:r>
              <a:rPr lang="es-MX" sz="4000" dirty="0" smtClean="0">
                <a:sym typeface="Symbol"/>
              </a:rPr>
              <a:t>A = {2,4,6}</a:t>
            </a:r>
          </a:p>
          <a:p>
            <a:pPr lvl="1"/>
            <a:r>
              <a:rPr lang="es-MX" sz="4000" dirty="0" smtClean="0">
                <a:sym typeface="Symbol"/>
              </a:rPr>
              <a:t>Entonces A’ = {1,3,5}</a:t>
            </a:r>
            <a:endParaRPr lang="es-MX" sz="4000" dirty="0"/>
          </a:p>
        </p:txBody>
      </p:sp>
      <p:sp>
        <p:nvSpPr>
          <p:cNvPr id="4" name="3 Marcador de fecha"/>
          <p:cNvSpPr>
            <a:spLocks noGrp="1"/>
          </p:cNvSpPr>
          <p:nvPr>
            <p:ph type="dt" sz="half" idx="10"/>
          </p:nvPr>
        </p:nvSpPr>
        <p:spPr/>
        <p:txBody>
          <a:bodyPr/>
          <a:lstStyle/>
          <a:p>
            <a:pPr>
              <a:defRPr/>
            </a:pPr>
            <a:fld id="{437A72E0-2C5D-4B5F-90A6-B259D476422C}"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116</a:t>
            </a:fld>
            <a:endParaRPr lang="es-ES"/>
          </a:p>
        </p:txBody>
      </p:sp>
      <p:sp>
        <p:nvSpPr>
          <p:cNvPr id="2" name="1 Título"/>
          <p:cNvSpPr>
            <a:spLocks noGrp="1"/>
          </p:cNvSpPr>
          <p:nvPr>
            <p:ph type="title"/>
          </p:nvPr>
        </p:nvSpPr>
        <p:spPr/>
        <p:txBody>
          <a:bodyPr>
            <a:normAutofit fontScale="90000"/>
          </a:bodyPr>
          <a:lstStyle/>
          <a:p>
            <a:r>
              <a:rPr lang="es-MX" dirty="0" smtClean="0"/>
              <a:t>Probabilidad del complemento de un evento</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972559444"/>
      </p:ext>
    </p:extLst>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Autofit/>
          </a:bodyPr>
          <a:lstStyle/>
          <a:p>
            <a:r>
              <a:rPr lang="es-MX" sz="4400" dirty="0" smtClean="0"/>
              <a:t>Sea A un evento y A’ su complemento, entonces</a:t>
            </a:r>
          </a:p>
          <a:p>
            <a:r>
              <a:rPr lang="es-MX" sz="4600" dirty="0" smtClean="0"/>
              <a:t>P(A’) = 1 – P(A)</a:t>
            </a:r>
          </a:p>
        </p:txBody>
      </p:sp>
      <p:sp>
        <p:nvSpPr>
          <p:cNvPr id="4" name="3 Marcador de fecha"/>
          <p:cNvSpPr>
            <a:spLocks noGrp="1"/>
          </p:cNvSpPr>
          <p:nvPr>
            <p:ph type="dt" sz="half" idx="10"/>
          </p:nvPr>
        </p:nvSpPr>
        <p:spPr/>
        <p:txBody>
          <a:bodyPr/>
          <a:lstStyle/>
          <a:p>
            <a:pPr>
              <a:defRPr/>
            </a:pPr>
            <a:fld id="{67084D72-AFB4-40BB-B2F6-25CF8DA229E2}"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117</a:t>
            </a:fld>
            <a:endParaRPr lang="es-ES"/>
          </a:p>
        </p:txBody>
      </p:sp>
      <p:sp>
        <p:nvSpPr>
          <p:cNvPr id="2" name="1 Título"/>
          <p:cNvSpPr>
            <a:spLocks noGrp="1"/>
          </p:cNvSpPr>
          <p:nvPr>
            <p:ph type="title"/>
          </p:nvPr>
        </p:nvSpPr>
        <p:spPr/>
        <p:txBody>
          <a:bodyPr>
            <a:normAutofit fontScale="90000"/>
          </a:bodyPr>
          <a:lstStyle/>
          <a:p>
            <a:r>
              <a:rPr lang="es-MX" dirty="0" smtClean="0"/>
              <a:t>Probabilidad del complemento de un evento</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3449934171"/>
      </p:ext>
    </p:extLst>
  </p:cSld>
  <p:clrMapOvr>
    <a:masterClrMapping/>
  </p:clrMapOvr>
  <mc:AlternateContent xmlns:mc="http://schemas.openxmlformats.org/markup-compatibility/2006" xmlns:p14="http://schemas.microsoft.com/office/powerpoint/2010/main">
    <mc:Choice Requires="p14">
      <p:transition spd="slow" p14:dur="1500">
        <p:split dir="in"/>
      </p:transition>
    </mc:Choice>
    <mc:Fallback xmlns="">
      <p:transition spd="slow">
        <p:split dir="in"/>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cdn.shopify.com/s/files/1/0086/5874/7472/products/bellycrush-product-package_2.jpg?v=156651030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9948" y="9442"/>
            <a:ext cx="3213089" cy="2444626"/>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p:cNvSpPr>
            <a:spLocks noGrp="1"/>
          </p:cNvSpPr>
          <p:nvPr>
            <p:ph idx="1"/>
          </p:nvPr>
        </p:nvSpPr>
        <p:spPr/>
        <p:txBody>
          <a:bodyPr>
            <a:normAutofit fontScale="85000" lnSpcReduction="20000"/>
          </a:bodyPr>
          <a:lstStyle/>
          <a:p>
            <a:r>
              <a:rPr lang="es-MX" sz="3600" dirty="0" smtClean="0"/>
              <a:t>Supongamos que se tiene cierta marca de galletas de avena</a:t>
            </a:r>
          </a:p>
          <a:p>
            <a:r>
              <a:rPr lang="es-MX" sz="3600" dirty="0" smtClean="0"/>
              <a:t>Consideremos el experimento de observar el número de personas que prefiere una nueva envoltura sobre la utilizada actualmente, entre un grupo de 20 personas</a:t>
            </a:r>
          </a:p>
          <a:p>
            <a:r>
              <a:rPr lang="es-MX" sz="3600" dirty="0" smtClean="0"/>
              <a:t>Entonces </a:t>
            </a:r>
            <a:r>
              <a:rPr lang="es-MX" sz="3600" dirty="0" smtClean="0">
                <a:sym typeface="Symbol"/>
              </a:rPr>
              <a:t> = {0,1,2,3,…,20}</a:t>
            </a:r>
            <a:endParaRPr lang="es-MX" sz="3600" dirty="0"/>
          </a:p>
        </p:txBody>
      </p:sp>
      <p:sp>
        <p:nvSpPr>
          <p:cNvPr id="4" name="3 Marcador de fecha"/>
          <p:cNvSpPr>
            <a:spLocks noGrp="1"/>
          </p:cNvSpPr>
          <p:nvPr>
            <p:ph type="dt" sz="half" idx="10"/>
          </p:nvPr>
        </p:nvSpPr>
        <p:spPr/>
        <p:txBody>
          <a:bodyPr/>
          <a:lstStyle/>
          <a:p>
            <a:pPr>
              <a:defRPr/>
            </a:pPr>
            <a:fld id="{8BF7BF86-EEBA-4FCB-9C37-C8FA7F1569AE}"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118</a:t>
            </a:fld>
            <a:endParaRPr lang="es-ES"/>
          </a:p>
        </p:txBody>
      </p:sp>
      <p:sp>
        <p:nvSpPr>
          <p:cNvPr id="2" name="1 Título"/>
          <p:cNvSpPr>
            <a:spLocks noGrp="1"/>
          </p:cNvSpPr>
          <p:nvPr>
            <p:ph type="title"/>
          </p:nvPr>
        </p:nvSpPr>
        <p:spPr/>
        <p:txBody>
          <a:bodyPr>
            <a:normAutofit/>
          </a:bodyPr>
          <a:lstStyle/>
          <a:p>
            <a:r>
              <a:rPr lang="es-MX" dirty="0" smtClean="0"/>
              <a:t>Ejemplo. Mercadotecnia</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3097350858"/>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cdn.shopify.com/s/files/1/0086/5874/7472/products/bellycrush-product-package_2.jpg?v=156651030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9948" y="9442"/>
            <a:ext cx="3213089" cy="2444626"/>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p:cNvSpPr>
            <a:spLocks noGrp="1"/>
          </p:cNvSpPr>
          <p:nvPr>
            <p:ph idx="1"/>
          </p:nvPr>
        </p:nvSpPr>
        <p:spPr/>
        <p:txBody>
          <a:bodyPr>
            <a:noAutofit/>
          </a:bodyPr>
          <a:lstStyle/>
          <a:p>
            <a:r>
              <a:rPr lang="es-MX" sz="4000" dirty="0" smtClean="0"/>
              <a:t>Sea A = {0,1,2}</a:t>
            </a:r>
          </a:p>
          <a:p>
            <a:r>
              <a:rPr lang="es-MX" sz="4000" dirty="0" smtClean="0"/>
              <a:t>Supongamos que se ha podido determinar que P(A) = 0.9</a:t>
            </a:r>
          </a:p>
          <a:p>
            <a:r>
              <a:rPr lang="es-MX" sz="4000" dirty="0" smtClean="0"/>
              <a:t>Entonces A’ = {3,4,5,…,20} y </a:t>
            </a:r>
            <a:br>
              <a:rPr lang="es-MX" sz="4000" dirty="0" smtClean="0"/>
            </a:br>
            <a:r>
              <a:rPr lang="es-MX" sz="4000" dirty="0" smtClean="0"/>
              <a:t>P(A’) = 1 – P(A) = 1 – 0.9 = 0.1</a:t>
            </a:r>
            <a:endParaRPr lang="es-MX" sz="4000" dirty="0"/>
          </a:p>
        </p:txBody>
      </p:sp>
      <p:sp>
        <p:nvSpPr>
          <p:cNvPr id="4" name="3 Marcador de fecha"/>
          <p:cNvSpPr>
            <a:spLocks noGrp="1"/>
          </p:cNvSpPr>
          <p:nvPr>
            <p:ph type="dt" sz="half" idx="10"/>
          </p:nvPr>
        </p:nvSpPr>
        <p:spPr/>
        <p:txBody>
          <a:bodyPr/>
          <a:lstStyle/>
          <a:p>
            <a:pPr>
              <a:defRPr/>
            </a:pPr>
            <a:fld id="{01514BB9-4EBA-46D7-93EB-FB6745406569}"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119</a:t>
            </a:fld>
            <a:endParaRPr lang="es-ES"/>
          </a:p>
        </p:txBody>
      </p:sp>
      <p:sp>
        <p:nvSpPr>
          <p:cNvPr id="2" name="1 Título"/>
          <p:cNvSpPr>
            <a:spLocks noGrp="1"/>
          </p:cNvSpPr>
          <p:nvPr>
            <p:ph type="title"/>
          </p:nvPr>
        </p:nvSpPr>
        <p:spPr/>
        <p:txBody>
          <a:bodyPr>
            <a:normAutofit/>
          </a:bodyPr>
          <a:lstStyle/>
          <a:p>
            <a:r>
              <a:rPr lang="es-MX" dirty="0" smtClean="0"/>
              <a:t>Ejemplo. Mercadotecnia</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1300996695"/>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Título"/>
          <p:cNvSpPr>
            <a:spLocks noGrp="1"/>
          </p:cNvSpPr>
          <p:nvPr>
            <p:ph type="title"/>
          </p:nvPr>
        </p:nvSpPr>
        <p:spPr/>
        <p:txBody>
          <a:bodyPr/>
          <a:lstStyle/>
          <a:p>
            <a:endParaRPr lang="es-MX"/>
          </a:p>
        </p:txBody>
      </p:sp>
      <p:sp>
        <p:nvSpPr>
          <p:cNvPr id="9" name="8 Marcador de texto"/>
          <p:cNvSpPr>
            <a:spLocks noGrp="1"/>
          </p:cNvSpPr>
          <p:nvPr>
            <p:ph type="body" idx="1"/>
          </p:nvPr>
        </p:nvSpPr>
        <p:spPr/>
        <p:txBody>
          <a:bodyPr/>
          <a:lstStyle/>
          <a:p>
            <a:r>
              <a:rPr lang="es-ES" dirty="0" smtClean="0"/>
              <a:t>CONJUNTOS Y ELEMENTOS</a:t>
            </a:r>
            <a:endParaRPr lang="es-MX" dirty="0"/>
          </a:p>
        </p:txBody>
      </p:sp>
      <p:sp>
        <p:nvSpPr>
          <p:cNvPr id="4" name="3 Marcador de fecha"/>
          <p:cNvSpPr>
            <a:spLocks noGrp="1"/>
          </p:cNvSpPr>
          <p:nvPr>
            <p:ph type="dt" sz="half" idx="10"/>
          </p:nvPr>
        </p:nvSpPr>
        <p:spPr/>
        <p:txBody>
          <a:bodyPr/>
          <a:lstStyle/>
          <a:p>
            <a:pPr>
              <a:defRPr/>
            </a:pPr>
            <a:fld id="{58CB4017-E3EF-45A8-8B7F-CD63DA0674CC}" type="datetime1">
              <a:rPr lang="es-MX" smtClean="0"/>
              <a:t>09/04/2021</a:t>
            </a:fld>
            <a:endParaRPr lang="es-ES"/>
          </a:p>
        </p:txBody>
      </p:sp>
      <p:sp>
        <p:nvSpPr>
          <p:cNvPr id="5" name="4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 name="5 Marcador de número de diapositiva"/>
          <p:cNvSpPr>
            <a:spLocks noGrp="1"/>
          </p:cNvSpPr>
          <p:nvPr>
            <p:ph type="sldNum" sz="quarter" idx="12"/>
          </p:nvPr>
        </p:nvSpPr>
        <p:spPr/>
        <p:txBody>
          <a:bodyPr/>
          <a:lstStyle/>
          <a:p>
            <a:pPr>
              <a:defRPr/>
            </a:pPr>
            <a:fld id="{05D70051-BBC0-45EF-A6BC-6B74A0E6B1F5}" type="slidenum">
              <a:rPr lang="es-ES" smtClean="0"/>
              <a:pPr>
                <a:defRPr/>
              </a:pPr>
              <a:t>12</a:t>
            </a:fld>
            <a:endParaRPr lang="es-ES"/>
          </a:p>
        </p:txBody>
      </p:sp>
    </p:spTree>
    <p:extLst>
      <p:ext uri="{BB962C8B-B14F-4D97-AF65-F5344CB8AC3E}">
        <p14:creationId xmlns:p14="http://schemas.microsoft.com/office/powerpoint/2010/main" val="288992883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houtoutllc.com/wp-content/uploads/2019/10/what-makes-us-different-1250x56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0010" y="3738682"/>
            <a:ext cx="2381250" cy="1066800"/>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p:cNvSpPr>
            <a:spLocks noGrp="1"/>
          </p:cNvSpPr>
          <p:nvPr>
            <p:ph idx="1"/>
          </p:nvPr>
        </p:nvSpPr>
        <p:spPr/>
        <p:txBody>
          <a:bodyPr>
            <a:normAutofit/>
          </a:bodyPr>
          <a:lstStyle/>
          <a:p>
            <a:r>
              <a:rPr lang="es-MX" sz="3600" dirty="0" smtClean="0"/>
              <a:t>Consideremos el experimento de observar el número de piezas defectuosas en un lote de 20 piezas</a:t>
            </a:r>
          </a:p>
          <a:p>
            <a:r>
              <a:rPr lang="es-MX" sz="3600" dirty="0" smtClean="0"/>
              <a:t>Entonces </a:t>
            </a:r>
            <a:r>
              <a:rPr lang="es-MX" sz="3600" dirty="0" smtClean="0">
                <a:sym typeface="Symbol"/>
              </a:rPr>
              <a:t> = {0,1,2,3,…,20}</a:t>
            </a:r>
            <a:endParaRPr lang="es-MX" sz="3600" dirty="0"/>
          </a:p>
        </p:txBody>
      </p:sp>
      <p:sp>
        <p:nvSpPr>
          <p:cNvPr id="4" name="3 Marcador de fecha"/>
          <p:cNvSpPr>
            <a:spLocks noGrp="1"/>
          </p:cNvSpPr>
          <p:nvPr>
            <p:ph type="dt" sz="half" idx="10"/>
          </p:nvPr>
        </p:nvSpPr>
        <p:spPr/>
        <p:txBody>
          <a:bodyPr/>
          <a:lstStyle/>
          <a:p>
            <a:pPr>
              <a:defRPr/>
            </a:pPr>
            <a:fld id="{7DAADC36-8EA3-40D3-BAE9-B007B5C17601}"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120</a:t>
            </a:fld>
            <a:endParaRPr lang="es-ES"/>
          </a:p>
        </p:txBody>
      </p:sp>
      <p:sp>
        <p:nvSpPr>
          <p:cNvPr id="2" name="1 Título"/>
          <p:cNvSpPr>
            <a:spLocks noGrp="1"/>
          </p:cNvSpPr>
          <p:nvPr>
            <p:ph type="title"/>
          </p:nvPr>
        </p:nvSpPr>
        <p:spPr/>
        <p:txBody>
          <a:bodyPr>
            <a:normAutofit/>
          </a:bodyPr>
          <a:lstStyle/>
          <a:p>
            <a:r>
              <a:rPr lang="es-MX" dirty="0" smtClean="0"/>
              <a:t>Ejemplo. Ingeniería industrial</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3449934171"/>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shoutoutllc.com/wp-content/uploads/2019/10/what-makes-us-different-1250x56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0010" y="3738682"/>
            <a:ext cx="2381250" cy="1066800"/>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p:cNvSpPr>
            <a:spLocks noGrp="1"/>
          </p:cNvSpPr>
          <p:nvPr>
            <p:ph idx="1"/>
          </p:nvPr>
        </p:nvSpPr>
        <p:spPr/>
        <p:txBody>
          <a:bodyPr>
            <a:normAutofit/>
          </a:bodyPr>
          <a:lstStyle/>
          <a:p>
            <a:r>
              <a:rPr lang="es-MX" sz="4000" dirty="0" smtClean="0"/>
              <a:t>Sea A = {0,1,2}</a:t>
            </a:r>
          </a:p>
          <a:p>
            <a:r>
              <a:rPr lang="es-MX" sz="4000" dirty="0" smtClean="0"/>
              <a:t>Supongamos que se ha determinado que P(A) = 0.9</a:t>
            </a:r>
          </a:p>
          <a:p>
            <a:r>
              <a:rPr lang="es-MX" sz="4000" dirty="0" smtClean="0"/>
              <a:t>Entonces A’ = {3,4,5,…,20} y </a:t>
            </a:r>
            <a:br>
              <a:rPr lang="es-MX" sz="4000" dirty="0" smtClean="0"/>
            </a:br>
            <a:r>
              <a:rPr lang="es-MX" sz="4000" dirty="0" smtClean="0"/>
              <a:t>P(A’) = 1 – P(A) = 1 – 0.9 = 0.1</a:t>
            </a:r>
            <a:endParaRPr lang="es-MX" sz="4000" dirty="0"/>
          </a:p>
        </p:txBody>
      </p:sp>
      <p:sp>
        <p:nvSpPr>
          <p:cNvPr id="4" name="3 Marcador de fecha"/>
          <p:cNvSpPr>
            <a:spLocks noGrp="1"/>
          </p:cNvSpPr>
          <p:nvPr>
            <p:ph type="dt" sz="half" idx="10"/>
          </p:nvPr>
        </p:nvSpPr>
        <p:spPr/>
        <p:txBody>
          <a:bodyPr/>
          <a:lstStyle/>
          <a:p>
            <a:pPr>
              <a:defRPr/>
            </a:pPr>
            <a:fld id="{00BAEAD4-6905-4B02-A4B7-F73EC031EE3C}"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121</a:t>
            </a:fld>
            <a:endParaRPr lang="es-ES"/>
          </a:p>
        </p:txBody>
      </p:sp>
      <p:sp>
        <p:nvSpPr>
          <p:cNvPr id="2" name="1 Título"/>
          <p:cNvSpPr>
            <a:spLocks noGrp="1"/>
          </p:cNvSpPr>
          <p:nvPr>
            <p:ph type="title"/>
          </p:nvPr>
        </p:nvSpPr>
        <p:spPr/>
        <p:txBody>
          <a:bodyPr>
            <a:normAutofit/>
          </a:bodyPr>
          <a:lstStyle/>
          <a:p>
            <a:r>
              <a:rPr lang="es-MX" dirty="0" smtClean="0"/>
              <a:t>Ejemplo. Ingeniería industrial</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3449934171"/>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gradFill>
          <a:gsLst>
            <a:gs pos="0">
              <a:schemeClr val="bg1">
                <a:tint val="55000"/>
                <a:satMod val="300000"/>
              </a:schemeClr>
            </a:gs>
            <a:gs pos="40000">
              <a:schemeClr val="bg1">
                <a:tint val="65000"/>
                <a:satMod val="300000"/>
              </a:schemeClr>
            </a:gs>
            <a:gs pos="100000">
              <a:schemeClr val="bg1">
                <a:shade val="65000"/>
                <a:satMod val="300000"/>
              </a:schemeClr>
            </a:gs>
          </a:gsLst>
          <a:path path="circle">
            <a:fillToRect l="65000" b="98000"/>
          </a:path>
        </a:gradFill>
        <a:effectLst/>
      </p:bgPr>
    </p:bg>
    <p:spTree>
      <p:nvGrpSpPr>
        <p:cNvPr id="1" name=""/>
        <p:cNvGrpSpPr/>
        <p:nvPr/>
      </p:nvGrpSpPr>
      <p:grpSpPr>
        <a:xfrm>
          <a:off x="0" y="0"/>
          <a:ext cx="0" cy="0"/>
          <a:chOff x="0" y="0"/>
          <a:chExt cx="0" cy="0"/>
        </a:xfrm>
      </p:grpSpPr>
      <p:sp>
        <p:nvSpPr>
          <p:cNvPr id="8" name="Rectángulo 7"/>
          <p:cNvSpPr/>
          <p:nvPr/>
        </p:nvSpPr>
        <p:spPr>
          <a:xfrm>
            <a:off x="0" y="0"/>
            <a:ext cx="1835696" cy="2876674"/>
          </a:xfrm>
          <a:prstGeom prst="rect">
            <a:avLst/>
          </a:prstGeom>
          <a:blipFill dpi="0" rotWithShape="1">
            <a:blip r:embed="rId2">
              <a:alphaModFix amt="69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2 Marcador de contenido"/>
          <p:cNvSpPr>
            <a:spLocks noGrp="1"/>
          </p:cNvSpPr>
          <p:nvPr>
            <p:ph idx="1"/>
          </p:nvPr>
        </p:nvSpPr>
        <p:spPr/>
        <p:txBody>
          <a:bodyPr>
            <a:normAutofit/>
          </a:bodyPr>
          <a:lstStyle/>
          <a:p>
            <a:r>
              <a:rPr lang="es-MX" sz="3600" dirty="0" smtClean="0"/>
              <a:t>Consideremos el experimento de observar el número de personas que presenta déficit de atención, en un grupo de 20 personas</a:t>
            </a:r>
          </a:p>
          <a:p>
            <a:r>
              <a:rPr lang="es-MX" sz="3600" dirty="0" smtClean="0"/>
              <a:t>Entonces </a:t>
            </a:r>
            <a:r>
              <a:rPr lang="es-MX" sz="3600" dirty="0" smtClean="0">
                <a:sym typeface="Symbol"/>
              </a:rPr>
              <a:t> = {0,1,2,3,…,20}</a:t>
            </a:r>
            <a:endParaRPr lang="es-MX" sz="3600" dirty="0"/>
          </a:p>
        </p:txBody>
      </p:sp>
      <p:sp>
        <p:nvSpPr>
          <p:cNvPr id="4" name="3 Marcador de fecha"/>
          <p:cNvSpPr>
            <a:spLocks noGrp="1"/>
          </p:cNvSpPr>
          <p:nvPr>
            <p:ph type="dt" sz="half" idx="10"/>
          </p:nvPr>
        </p:nvSpPr>
        <p:spPr/>
        <p:txBody>
          <a:bodyPr/>
          <a:lstStyle/>
          <a:p>
            <a:pPr>
              <a:defRPr/>
            </a:pPr>
            <a:fld id="{2D7C4B93-4E6D-4F5B-9D09-B64C9A900F9A}"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122</a:t>
            </a:fld>
            <a:endParaRPr lang="es-ES"/>
          </a:p>
        </p:txBody>
      </p:sp>
      <p:sp>
        <p:nvSpPr>
          <p:cNvPr id="2" name="1 Título"/>
          <p:cNvSpPr>
            <a:spLocks noGrp="1"/>
          </p:cNvSpPr>
          <p:nvPr>
            <p:ph type="title"/>
          </p:nvPr>
        </p:nvSpPr>
        <p:spPr/>
        <p:txBody>
          <a:bodyPr>
            <a:normAutofit/>
          </a:bodyPr>
          <a:lstStyle/>
          <a:p>
            <a:r>
              <a:rPr lang="es-MX" dirty="0" smtClean="0"/>
              <a:t>Ejemplo. Ciencias de la salud</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4289331850"/>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835696" cy="2876674"/>
          </a:xfrm>
          <a:prstGeom prst="rect">
            <a:avLst/>
          </a:prstGeom>
          <a:blipFill dpi="0" rotWithShape="1">
            <a:blip r:embed="rId2">
              <a:alphaModFix amt="69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2 Marcador de contenido"/>
          <p:cNvSpPr>
            <a:spLocks noGrp="1"/>
          </p:cNvSpPr>
          <p:nvPr>
            <p:ph idx="1"/>
          </p:nvPr>
        </p:nvSpPr>
        <p:spPr/>
        <p:txBody>
          <a:bodyPr>
            <a:noAutofit/>
          </a:bodyPr>
          <a:lstStyle/>
          <a:p>
            <a:r>
              <a:rPr lang="es-MX" sz="4000" dirty="0" smtClean="0"/>
              <a:t>Sea A = {0,1,2}</a:t>
            </a:r>
          </a:p>
          <a:p>
            <a:r>
              <a:rPr lang="es-MX" sz="4000" dirty="0" smtClean="0"/>
              <a:t>Supongamos que P(A) = 0.9</a:t>
            </a:r>
          </a:p>
          <a:p>
            <a:r>
              <a:rPr lang="es-MX" sz="4000" dirty="0" smtClean="0"/>
              <a:t>Entonces A’ = {3,4,5,…,20} y </a:t>
            </a:r>
            <a:br>
              <a:rPr lang="es-MX" sz="4000" dirty="0" smtClean="0"/>
            </a:br>
            <a:r>
              <a:rPr lang="es-MX" sz="4000" dirty="0" smtClean="0"/>
              <a:t>P(A’) = 1 – P(A) = 1 – 0.9 = 0.1</a:t>
            </a:r>
            <a:endParaRPr lang="es-MX" sz="4000" dirty="0"/>
          </a:p>
        </p:txBody>
      </p:sp>
      <p:sp>
        <p:nvSpPr>
          <p:cNvPr id="4" name="3 Marcador de fecha"/>
          <p:cNvSpPr>
            <a:spLocks noGrp="1"/>
          </p:cNvSpPr>
          <p:nvPr>
            <p:ph type="dt" sz="half" idx="10"/>
          </p:nvPr>
        </p:nvSpPr>
        <p:spPr/>
        <p:txBody>
          <a:bodyPr/>
          <a:lstStyle/>
          <a:p>
            <a:pPr>
              <a:defRPr/>
            </a:pPr>
            <a:fld id="{9CAA7AA3-9CEC-4843-A18C-755A4FD72CE3}"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123</a:t>
            </a:fld>
            <a:endParaRPr lang="es-ES"/>
          </a:p>
        </p:txBody>
      </p:sp>
      <p:sp>
        <p:nvSpPr>
          <p:cNvPr id="2" name="1 Título"/>
          <p:cNvSpPr>
            <a:spLocks noGrp="1"/>
          </p:cNvSpPr>
          <p:nvPr>
            <p:ph type="title"/>
          </p:nvPr>
        </p:nvSpPr>
        <p:spPr/>
        <p:txBody>
          <a:bodyPr>
            <a:normAutofit/>
          </a:bodyPr>
          <a:lstStyle/>
          <a:p>
            <a:r>
              <a:rPr lang="es-MX" dirty="0" smtClean="0"/>
              <a:t>Ejemplo. Ciencias de la salud</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4289331850"/>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11 Título"/>
          <p:cNvSpPr>
            <a:spLocks noGrp="1"/>
          </p:cNvSpPr>
          <p:nvPr>
            <p:ph type="title"/>
          </p:nvPr>
        </p:nvSpPr>
        <p:spPr/>
        <p:txBody>
          <a:bodyPr/>
          <a:lstStyle/>
          <a:p>
            <a:r>
              <a:rPr lang="es-MX" smtClean="0"/>
              <a:t>Aplicaciones y Ejemplos</a:t>
            </a:r>
            <a:endParaRPr lang="es-MX" dirty="0"/>
          </a:p>
        </p:txBody>
      </p:sp>
      <p:sp>
        <p:nvSpPr>
          <p:cNvPr id="13" name="12 Marcador de texto"/>
          <p:cNvSpPr>
            <a:spLocks noGrp="1"/>
          </p:cNvSpPr>
          <p:nvPr>
            <p:ph type="body" idx="1"/>
          </p:nvPr>
        </p:nvSpPr>
        <p:spPr/>
        <p:txBody>
          <a:bodyPr/>
          <a:lstStyle/>
          <a:p>
            <a:r>
              <a:rPr lang="es-MX" smtClean="0"/>
              <a:t>Probabilidad en conjuntos</a:t>
            </a:r>
            <a:endParaRPr lang="es-MX" dirty="0"/>
          </a:p>
        </p:txBody>
      </p:sp>
      <p:sp>
        <p:nvSpPr>
          <p:cNvPr id="3" name="2 Marcador de fecha"/>
          <p:cNvSpPr>
            <a:spLocks noGrp="1"/>
          </p:cNvSpPr>
          <p:nvPr>
            <p:ph type="dt" sz="half" idx="10"/>
          </p:nvPr>
        </p:nvSpPr>
        <p:spPr/>
        <p:txBody>
          <a:bodyPr/>
          <a:lstStyle/>
          <a:p>
            <a:fld id="{78CDF7AB-D54E-4397-BCF6-26E3335C7598}" type="datetime1">
              <a:rPr lang="es-MX" smtClean="0"/>
              <a:t>09/04/2021</a:t>
            </a:fld>
            <a:endParaRPr lang="es-ES"/>
          </a:p>
        </p:txBody>
      </p:sp>
      <p:sp>
        <p:nvSpPr>
          <p:cNvPr id="4" name="3 Marcador de pie de página"/>
          <p:cNvSpPr>
            <a:spLocks noGrp="1"/>
          </p:cNvSpPr>
          <p:nvPr>
            <p:ph type="ftr" sz="quarter" idx="11"/>
          </p:nvPr>
        </p:nvSpPr>
        <p:spPr/>
        <p:txBody>
          <a:bodyPr/>
          <a:lstStyle/>
          <a:p>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fld id="{7C48102B-0A14-45AE-B36A-10CAA2F77C65}" type="slidenum">
              <a:rPr lang="es-ES" smtClean="0"/>
              <a:pPr/>
              <a:t>124</a:t>
            </a:fld>
            <a:endParaRPr lang="es-ES"/>
          </a:p>
        </p:txBody>
      </p:sp>
    </p:spTree>
    <p:extLst>
      <p:ext uri="{BB962C8B-B14F-4D97-AF65-F5344CB8AC3E}">
        <p14:creationId xmlns:p14="http://schemas.microsoft.com/office/powerpoint/2010/main" val="101043525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http://www.eko.bg/uploads/Car%20wash/CW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8976" y="2427734"/>
            <a:ext cx="3657600" cy="2451735"/>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p:cNvSpPr>
            <a:spLocks noGrp="1"/>
          </p:cNvSpPr>
          <p:nvPr>
            <p:ph idx="1"/>
          </p:nvPr>
        </p:nvSpPr>
        <p:spPr/>
        <p:txBody>
          <a:bodyPr>
            <a:normAutofit fontScale="70000" lnSpcReduction="20000"/>
          </a:bodyPr>
          <a:lstStyle/>
          <a:p>
            <a:pPr lvl="0"/>
            <a:r>
              <a:rPr lang="es-MX" sz="2800" dirty="0"/>
              <a:t>Un establecimiento de lavado de automóviles proporciona servicios denominados </a:t>
            </a:r>
            <a:r>
              <a:rPr lang="es-MX" sz="2800" i="1" dirty="0"/>
              <a:t>Básico, Enjuague, Encerado</a:t>
            </a:r>
            <a:r>
              <a:rPr lang="es-MX" sz="2800" dirty="0"/>
              <a:t> y </a:t>
            </a:r>
            <a:r>
              <a:rPr lang="es-MX" sz="2800" i="1" dirty="0"/>
              <a:t>Encerado </a:t>
            </a:r>
            <a:r>
              <a:rPr lang="es-MX" sz="2800" i="1" dirty="0" smtClean="0"/>
              <a:t>Especial</a:t>
            </a:r>
            <a:endParaRPr lang="es-MX" sz="2800" dirty="0"/>
          </a:p>
          <a:p>
            <a:pPr lvl="0"/>
            <a:r>
              <a:rPr lang="es-MX" sz="2800" dirty="0" smtClean="0"/>
              <a:t>Se </a:t>
            </a:r>
            <a:r>
              <a:rPr lang="es-MX" sz="2800" dirty="0"/>
              <a:t>pregunta a una cantidad de potenciales compradores </a:t>
            </a:r>
            <a:r>
              <a:rPr lang="es-MX" sz="2800" dirty="0" smtClean="0"/>
              <a:t>y</a:t>
            </a:r>
          </a:p>
          <a:p>
            <a:pPr lvl="1"/>
            <a:r>
              <a:rPr lang="es-MX" sz="2400" dirty="0" smtClean="0"/>
              <a:t>20</a:t>
            </a:r>
            <a:r>
              <a:rPr lang="es-MX" sz="2400" dirty="0"/>
              <a:t>% de ellos afirman preferir el servicio </a:t>
            </a:r>
            <a:r>
              <a:rPr lang="es-MX" sz="2400" dirty="0" smtClean="0"/>
              <a:t>Básico,</a:t>
            </a:r>
          </a:p>
          <a:p>
            <a:pPr lvl="1"/>
            <a:r>
              <a:rPr lang="es-MX" sz="2400" dirty="0" smtClean="0"/>
              <a:t>30</a:t>
            </a:r>
            <a:r>
              <a:rPr lang="es-MX" sz="2400" dirty="0"/>
              <a:t>% </a:t>
            </a:r>
            <a:r>
              <a:rPr lang="es-MX" sz="2400" dirty="0" smtClean="0"/>
              <a:t>Enjuague,</a:t>
            </a:r>
          </a:p>
          <a:p>
            <a:pPr lvl="1"/>
            <a:r>
              <a:rPr lang="es-MX" sz="2400" dirty="0" smtClean="0"/>
              <a:t>20</a:t>
            </a:r>
            <a:r>
              <a:rPr lang="es-MX" sz="2400" dirty="0"/>
              <a:t>% </a:t>
            </a:r>
            <a:r>
              <a:rPr lang="es-MX" sz="2400" dirty="0" smtClean="0"/>
              <a:t>Encerado</a:t>
            </a:r>
          </a:p>
          <a:p>
            <a:pPr lvl="1"/>
            <a:r>
              <a:rPr lang="es-MX" sz="2400" dirty="0" smtClean="0"/>
              <a:t>Y </a:t>
            </a:r>
            <a:r>
              <a:rPr lang="es-MX" sz="2400" dirty="0"/>
              <a:t>el resto, Encerado </a:t>
            </a:r>
            <a:r>
              <a:rPr lang="es-MX" sz="2400" dirty="0" smtClean="0"/>
              <a:t>Especial</a:t>
            </a:r>
          </a:p>
          <a:p>
            <a:pPr lvl="0"/>
            <a:r>
              <a:rPr lang="es-MX" sz="2800" dirty="0" smtClean="0"/>
              <a:t>Calcule </a:t>
            </a:r>
            <a:r>
              <a:rPr lang="es-MX" sz="2800" dirty="0"/>
              <a:t>la probabilidad de que un </a:t>
            </a:r>
            <a:r>
              <a:rPr lang="es-MX" sz="2800" dirty="0" smtClean="0"/>
              <a:t>usuario</a:t>
            </a:r>
            <a:br>
              <a:rPr lang="es-MX" sz="2800" dirty="0" smtClean="0"/>
            </a:br>
            <a:r>
              <a:rPr lang="es-MX" sz="2800" dirty="0" smtClean="0"/>
              <a:t>prefiera </a:t>
            </a:r>
            <a:r>
              <a:rPr lang="es-MX" sz="2800" dirty="0"/>
              <a:t>un servicio:</a:t>
            </a:r>
            <a:endParaRPr lang="es-MX" sz="4800" dirty="0"/>
          </a:p>
          <a:p>
            <a:pPr lvl="1"/>
            <a:r>
              <a:rPr lang="es-MX" sz="2800" dirty="0" smtClean="0"/>
              <a:t>Distinto de Encerado Especial</a:t>
            </a:r>
            <a:endParaRPr lang="es-MX" sz="4400" dirty="0" smtClean="0"/>
          </a:p>
          <a:p>
            <a:pPr lvl="1"/>
            <a:r>
              <a:rPr lang="es-MX" sz="2800" dirty="0" smtClean="0"/>
              <a:t>Encerado Especial</a:t>
            </a:r>
          </a:p>
        </p:txBody>
      </p:sp>
      <p:sp>
        <p:nvSpPr>
          <p:cNvPr id="4" name="3 Marcador de fecha"/>
          <p:cNvSpPr>
            <a:spLocks noGrp="1"/>
          </p:cNvSpPr>
          <p:nvPr>
            <p:ph type="dt" sz="half" idx="10"/>
          </p:nvPr>
        </p:nvSpPr>
        <p:spPr/>
        <p:txBody>
          <a:bodyPr/>
          <a:lstStyle/>
          <a:p>
            <a:pPr>
              <a:defRPr/>
            </a:pPr>
            <a:fld id="{3AAC046E-3363-4BFF-B08E-1AF91023FE52}" type="datetime1">
              <a:rPr lang="es-MX" smtClean="0"/>
              <a:t>09/04/2021</a:t>
            </a:fld>
            <a:endParaRPr lang="es-ES" dirty="0"/>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125</a:t>
            </a:fld>
            <a:endParaRPr lang="es-ES"/>
          </a:p>
        </p:txBody>
      </p:sp>
      <p:sp>
        <p:nvSpPr>
          <p:cNvPr id="2" name="1 Título"/>
          <p:cNvSpPr>
            <a:spLocks noGrp="1"/>
          </p:cNvSpPr>
          <p:nvPr>
            <p:ph type="title"/>
          </p:nvPr>
        </p:nvSpPr>
        <p:spPr/>
        <p:txBody>
          <a:bodyPr/>
          <a:lstStyle/>
          <a:p>
            <a:r>
              <a:rPr lang="es-MX" dirty="0" smtClean="0"/>
              <a:t>Ejercicio</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129844239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a:bodyPr>
          <a:lstStyle/>
          <a:p>
            <a:r>
              <a:rPr lang="es-MX" sz="2800" dirty="0"/>
              <a:t>Sea </a:t>
            </a:r>
            <a:r>
              <a:rPr lang="es-MX" sz="2800" dirty="0">
                <a:sym typeface="Symbol"/>
              </a:rPr>
              <a:t> = {1,2,3,4}, donde 1 = Servicio básico, 2 = Enjuague, 3 = Encerado y 4 = Encerado especial</a:t>
            </a:r>
          </a:p>
          <a:p>
            <a:r>
              <a:rPr lang="es-MX" dirty="0">
                <a:sym typeface="Symbol"/>
              </a:rPr>
              <a:t>Tenemos que</a:t>
            </a:r>
          </a:p>
          <a:p>
            <a:pPr lvl="1"/>
            <a:r>
              <a:rPr lang="es-MX" dirty="0">
                <a:sym typeface="Symbol"/>
              </a:rPr>
              <a:t>P({1}) = </a:t>
            </a:r>
            <a:r>
              <a:rPr lang="es-MX" dirty="0" smtClean="0">
                <a:sym typeface="Symbol"/>
              </a:rPr>
              <a:t>0.20</a:t>
            </a:r>
          </a:p>
          <a:p>
            <a:pPr lvl="1"/>
            <a:r>
              <a:rPr lang="es-MX" dirty="0" smtClean="0">
                <a:sym typeface="Symbol"/>
              </a:rPr>
              <a:t>P({2}) = 0.30</a:t>
            </a:r>
          </a:p>
          <a:p>
            <a:pPr lvl="1"/>
            <a:r>
              <a:rPr lang="es-MX" dirty="0" smtClean="0">
                <a:sym typeface="Symbol"/>
              </a:rPr>
              <a:t>P({3}) = 0.20</a:t>
            </a:r>
          </a:p>
          <a:p>
            <a:pPr lvl="1"/>
            <a:r>
              <a:rPr lang="es-MX" dirty="0" smtClean="0">
                <a:sym typeface="Symbol"/>
              </a:rPr>
              <a:t>P({4}) = ?</a:t>
            </a:r>
          </a:p>
        </p:txBody>
      </p:sp>
      <p:sp>
        <p:nvSpPr>
          <p:cNvPr id="4" name="3 Marcador de fecha"/>
          <p:cNvSpPr>
            <a:spLocks noGrp="1"/>
          </p:cNvSpPr>
          <p:nvPr>
            <p:ph type="dt" sz="half" idx="10"/>
          </p:nvPr>
        </p:nvSpPr>
        <p:spPr/>
        <p:txBody>
          <a:bodyPr/>
          <a:lstStyle/>
          <a:p>
            <a:pPr>
              <a:defRPr/>
            </a:pPr>
            <a:fld id="{87BB0C0E-5BD9-4215-9507-A70ECF6EB903}"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126</a:t>
            </a:fld>
            <a:endParaRPr lang="es-ES"/>
          </a:p>
        </p:txBody>
      </p:sp>
      <p:sp>
        <p:nvSpPr>
          <p:cNvPr id="2" name="1 Título"/>
          <p:cNvSpPr>
            <a:spLocks noGrp="1"/>
          </p:cNvSpPr>
          <p:nvPr>
            <p:ph type="title"/>
          </p:nvPr>
        </p:nvSpPr>
        <p:spPr/>
        <p:txBody>
          <a:bodyPr/>
          <a:lstStyle/>
          <a:p>
            <a:r>
              <a:rPr lang="es-MX" dirty="0" smtClean="0"/>
              <a:t>Ejercicio</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pic>
        <p:nvPicPr>
          <p:cNvPr id="8" name="Picture 2" descr="http://www.eko.bg/uploads/Car%20wash/CW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8976" y="2427734"/>
            <a:ext cx="3657600" cy="2451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198766"/>
      </p:ext>
    </p:extLst>
  </p:cSld>
  <p:clrMapOvr>
    <a:masterClrMapping/>
  </p:clrMapOvr>
  <p:transition spd="slow">
    <p:cover dir="d"/>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lnSpcReduction="10000"/>
          </a:bodyPr>
          <a:lstStyle/>
          <a:p>
            <a:r>
              <a:rPr lang="es-MX" sz="2800" dirty="0" smtClean="0"/>
              <a:t>Entonces</a:t>
            </a:r>
            <a:br>
              <a:rPr lang="es-MX" sz="2800" dirty="0" smtClean="0"/>
            </a:br>
            <a:r>
              <a:rPr lang="es-MX" sz="2800" dirty="0" smtClean="0"/>
              <a:t>P({Distinto a encerado especial})=P({1,2,3}),</a:t>
            </a:r>
            <a:br>
              <a:rPr lang="es-MX" sz="2800" dirty="0" smtClean="0"/>
            </a:br>
            <a:r>
              <a:rPr lang="es-MX" sz="2800" dirty="0" smtClean="0"/>
              <a:t>luego</a:t>
            </a:r>
          </a:p>
          <a:p>
            <a:r>
              <a:rPr lang="es-MX" sz="2800" dirty="0" smtClean="0"/>
              <a:t>P({1,2,3}) = P({1} o {2} o {3})</a:t>
            </a:r>
            <a:br>
              <a:rPr lang="es-MX" sz="2800" dirty="0" smtClean="0"/>
            </a:br>
            <a:r>
              <a:rPr lang="es-MX" sz="2800" dirty="0" smtClean="0"/>
              <a:t>= P({1}</a:t>
            </a:r>
            <a:r>
              <a:rPr lang="es-MX" sz="2800" dirty="0" smtClean="0">
                <a:sym typeface="Symbol"/>
              </a:rPr>
              <a:t></a:t>
            </a:r>
            <a:r>
              <a:rPr lang="es-MX" sz="2800" dirty="0" smtClean="0"/>
              <a:t>{2}</a:t>
            </a:r>
            <a:r>
              <a:rPr lang="es-MX" sz="2800" dirty="0" smtClean="0">
                <a:sym typeface="Symbol"/>
              </a:rPr>
              <a:t></a:t>
            </a:r>
            <a:r>
              <a:rPr lang="es-MX" sz="2800" dirty="0" smtClean="0"/>
              <a:t>{3})</a:t>
            </a:r>
            <a:br>
              <a:rPr lang="es-MX" sz="2800" dirty="0" smtClean="0"/>
            </a:br>
            <a:r>
              <a:rPr lang="es-MX" sz="2800" dirty="0" smtClean="0"/>
              <a:t>= P({1}) + P({2}) + P({3})</a:t>
            </a:r>
            <a:br>
              <a:rPr lang="es-MX" sz="2800" dirty="0" smtClean="0"/>
            </a:br>
            <a:r>
              <a:rPr lang="es-MX" sz="2800" dirty="0" smtClean="0"/>
              <a:t>= 0.2 + 0.3 + 0.2</a:t>
            </a:r>
            <a:br>
              <a:rPr lang="es-MX" sz="2800" dirty="0" smtClean="0"/>
            </a:br>
            <a:r>
              <a:rPr lang="es-MX" sz="2800" dirty="0" smtClean="0"/>
              <a:t>= 0.7</a:t>
            </a:r>
            <a:endParaRPr lang="es-MX" sz="2800" dirty="0"/>
          </a:p>
        </p:txBody>
      </p:sp>
      <p:sp>
        <p:nvSpPr>
          <p:cNvPr id="4" name="3 Marcador de fecha"/>
          <p:cNvSpPr>
            <a:spLocks noGrp="1"/>
          </p:cNvSpPr>
          <p:nvPr>
            <p:ph type="dt" sz="half" idx="10"/>
          </p:nvPr>
        </p:nvSpPr>
        <p:spPr/>
        <p:txBody>
          <a:bodyPr/>
          <a:lstStyle/>
          <a:p>
            <a:pPr>
              <a:defRPr/>
            </a:pPr>
            <a:fld id="{465D7884-C183-4D79-B5AE-750B590B44F0}"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127</a:t>
            </a:fld>
            <a:endParaRPr lang="es-ES"/>
          </a:p>
        </p:txBody>
      </p:sp>
      <p:sp>
        <p:nvSpPr>
          <p:cNvPr id="2" name="1 Título"/>
          <p:cNvSpPr>
            <a:spLocks noGrp="1"/>
          </p:cNvSpPr>
          <p:nvPr>
            <p:ph type="title"/>
          </p:nvPr>
        </p:nvSpPr>
        <p:spPr/>
        <p:txBody>
          <a:bodyPr/>
          <a:lstStyle/>
          <a:p>
            <a:r>
              <a:rPr lang="es-MX" dirty="0" smtClean="0"/>
              <a:t>Ejercicio</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pic>
        <p:nvPicPr>
          <p:cNvPr id="8" name="Picture 2" descr="http://www.eko.bg/uploads/Car%20wash/CW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8976" y="2427734"/>
            <a:ext cx="3657600" cy="2451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198766"/>
      </p:ext>
    </p:extLst>
  </p:cSld>
  <p:clrMapOvr>
    <a:masterClrMapping/>
  </p:clrMapOvr>
  <p:transition spd="slow">
    <p:cover dir="d"/>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a:bodyPr>
          <a:lstStyle/>
          <a:p>
            <a:r>
              <a:rPr lang="es-MX" sz="3600" dirty="0" smtClean="0">
                <a:sym typeface="Symbol"/>
              </a:rPr>
              <a:t>Para calcular P({4}), observemos que</a:t>
            </a:r>
          </a:p>
          <a:p>
            <a:pPr lvl="1"/>
            <a:r>
              <a:rPr lang="es-MX" sz="3200" dirty="0" smtClean="0">
                <a:sym typeface="Symbol"/>
              </a:rPr>
              <a:t>{4} = {1,2,3}’, así que</a:t>
            </a:r>
          </a:p>
          <a:p>
            <a:pPr lvl="1"/>
            <a:r>
              <a:rPr lang="es-MX" sz="3200" dirty="0" smtClean="0">
                <a:sym typeface="Symbol"/>
              </a:rPr>
              <a:t>P({4}) </a:t>
            </a:r>
            <a:r>
              <a:rPr lang="es-MX" sz="3200" dirty="0">
                <a:sym typeface="Symbol"/>
              </a:rPr>
              <a:t>= P({1,2,3</a:t>
            </a:r>
            <a:r>
              <a:rPr lang="es-MX" sz="3200" dirty="0" smtClean="0">
                <a:sym typeface="Symbol"/>
              </a:rPr>
              <a:t>}’)</a:t>
            </a:r>
            <a:br>
              <a:rPr lang="es-MX" sz="3200" dirty="0" smtClean="0">
                <a:sym typeface="Symbol"/>
              </a:rPr>
            </a:br>
            <a:r>
              <a:rPr lang="es-MX" sz="3200" dirty="0" smtClean="0">
                <a:sym typeface="Symbol"/>
              </a:rPr>
              <a:t>= 1 – P({1,2,3})</a:t>
            </a:r>
            <a:br>
              <a:rPr lang="es-MX" sz="3200" dirty="0" smtClean="0">
                <a:sym typeface="Symbol"/>
              </a:rPr>
            </a:br>
            <a:r>
              <a:rPr lang="es-MX" sz="3200" dirty="0" smtClean="0">
                <a:sym typeface="Symbol"/>
              </a:rPr>
              <a:t>= 1 – 0.7 = 0.3</a:t>
            </a:r>
            <a:endParaRPr lang="es-MX" sz="3200" dirty="0"/>
          </a:p>
        </p:txBody>
      </p:sp>
      <p:sp>
        <p:nvSpPr>
          <p:cNvPr id="4" name="3 Marcador de fecha"/>
          <p:cNvSpPr>
            <a:spLocks noGrp="1"/>
          </p:cNvSpPr>
          <p:nvPr>
            <p:ph type="dt" sz="half" idx="10"/>
          </p:nvPr>
        </p:nvSpPr>
        <p:spPr/>
        <p:txBody>
          <a:bodyPr/>
          <a:lstStyle/>
          <a:p>
            <a:pPr>
              <a:defRPr/>
            </a:pPr>
            <a:fld id="{E107C5CC-FCBF-4D33-83F3-428B7063DEED}"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128</a:t>
            </a:fld>
            <a:endParaRPr lang="es-ES"/>
          </a:p>
        </p:txBody>
      </p:sp>
      <p:sp>
        <p:nvSpPr>
          <p:cNvPr id="2" name="1 Título"/>
          <p:cNvSpPr>
            <a:spLocks noGrp="1"/>
          </p:cNvSpPr>
          <p:nvPr>
            <p:ph type="title"/>
          </p:nvPr>
        </p:nvSpPr>
        <p:spPr/>
        <p:txBody>
          <a:bodyPr/>
          <a:lstStyle/>
          <a:p>
            <a:r>
              <a:rPr lang="es-MX" dirty="0" smtClean="0"/>
              <a:t>Ejercicio</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pic>
        <p:nvPicPr>
          <p:cNvPr id="8" name="Picture 2" descr="http://www.eko.bg/uploads/Car%20wash/CW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976" y="2427734"/>
            <a:ext cx="3657600" cy="2451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481901"/>
      </p:ext>
    </p:extLst>
  </p:cSld>
  <p:clrMapOvr>
    <a:masterClrMapping/>
  </p:clrMapOvr>
  <p:transition spd="slow">
    <p:cove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fld id="{26BD7A5B-AD58-40F7-9AAE-832691EB06FD}" type="datetime1">
              <a:rPr lang="es-MX" smtClean="0"/>
              <a:t>09/04/2021</a:t>
            </a:fld>
            <a:endParaRPr lang="es-ES"/>
          </a:p>
        </p:txBody>
      </p:sp>
      <p:sp>
        <p:nvSpPr>
          <p:cNvPr id="6" name="5 Marcador de pie de página"/>
          <p:cNvSpPr>
            <a:spLocks noGrp="1"/>
          </p:cNvSpPr>
          <p:nvPr>
            <p:ph type="ftr" sz="quarter" idx="11"/>
          </p:nvPr>
        </p:nvSpPr>
        <p:spPr/>
        <p:txBody>
          <a:bodyPr/>
          <a:lstStyle/>
          <a:p>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fld id="{7C48102B-0A14-45AE-B36A-10CAA2F77C65}" type="slidenum">
              <a:rPr lang="es-ES" smtClean="0"/>
              <a:pPr/>
              <a:t>129</a:t>
            </a:fld>
            <a:endParaRPr lang="es-ES"/>
          </a:p>
        </p:txBody>
      </p:sp>
      <p:sp>
        <p:nvSpPr>
          <p:cNvPr id="2" name="1 Título"/>
          <p:cNvSpPr>
            <a:spLocks noGrp="1"/>
          </p:cNvSpPr>
          <p:nvPr>
            <p:ph type="title"/>
          </p:nvPr>
        </p:nvSpPr>
        <p:spPr/>
        <p:txBody>
          <a:bodyPr/>
          <a:lstStyle/>
          <a:p>
            <a:r>
              <a:rPr lang="es-MX" smtClean="0"/>
              <a:t>Ejemplo</a:t>
            </a:r>
            <a:endParaRPr lang="es-MX" dirty="0"/>
          </a:p>
        </p:txBody>
      </p:sp>
      <p:pic>
        <p:nvPicPr>
          <p:cNvPr id="59394" name="Picture 2" descr="https://alker33.files.wordpress.com/2012/04/buero2.jp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6939" y="1043"/>
            <a:ext cx="4876800" cy="3657600"/>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p:cNvSpPr>
            <a:spLocks noGrp="1"/>
          </p:cNvSpPr>
          <p:nvPr>
            <p:ph idx="1"/>
          </p:nvPr>
        </p:nvSpPr>
        <p:spPr>
          <a:solidFill>
            <a:schemeClr val="bg1"/>
          </a:solidFill>
        </p:spPr>
        <p:txBody>
          <a:bodyPr>
            <a:normAutofit/>
          </a:bodyPr>
          <a:lstStyle/>
          <a:p>
            <a:pPr lvl="0"/>
            <a:r>
              <a:rPr lang="es-MX" sz="1800" dirty="0" smtClean="0"/>
              <a:t>Un fabricante de computadoras vende los modelos 1, 2, …, 9.</a:t>
            </a:r>
          </a:p>
          <a:p>
            <a:pPr lvl="0"/>
            <a:r>
              <a:rPr lang="es-MX" sz="1800" dirty="0" smtClean="0"/>
              <a:t>Los modelos 1 a 6 tienen una memoria estándar y los modelos 7 a 9 tienen una memoria expandida</a:t>
            </a:r>
          </a:p>
          <a:p>
            <a:pPr lvl="0"/>
            <a:r>
              <a:rPr lang="es-MX" sz="1800" dirty="0" smtClean="0"/>
              <a:t>Los modelos 1 a 3 tienen unidad de DVD-ROM; mientras que los modelos 4 a 9 tienen una unidad Blu-Ray.</a:t>
            </a:r>
          </a:p>
          <a:p>
            <a:pPr lvl="0"/>
            <a:r>
              <a:rPr lang="es-MX" sz="1800" dirty="0" smtClean="0"/>
              <a:t>Los modelos 1, 4 y 7 tienen disco duro de 160 GB; los modelos 2, 5 y 8 tienen un disco duro de 250 GB;</a:t>
            </a:r>
          </a:p>
          <a:p>
            <a:pPr lvl="0"/>
            <a:r>
              <a:rPr lang="es-MX" sz="1800" dirty="0" smtClean="0"/>
              <a:t>Por último, los modelos 3, 6 y 9 tienen un disco duro de 320 GB</a:t>
            </a:r>
          </a:p>
          <a:p>
            <a:pPr lvl="0"/>
            <a:r>
              <a:rPr lang="es-MX" sz="1800" dirty="0" smtClean="0"/>
              <a:t>Los porcentajes de ventas del año pasado fueron los que se muestran en la tabla más abajo.</a:t>
            </a:r>
            <a:endParaRPr lang="es-MX" sz="1800" dirty="0"/>
          </a:p>
        </p:txBody>
      </p:sp>
      <p:graphicFrame>
        <p:nvGraphicFramePr>
          <p:cNvPr id="8" name="7 Tabla"/>
          <p:cNvGraphicFramePr>
            <a:graphicFrameLocks noGrp="1"/>
          </p:cNvGraphicFramePr>
          <p:nvPr>
            <p:extLst>
              <p:ext uri="{D42A27DB-BD31-4B8C-83A1-F6EECF244321}">
                <p14:modId xmlns:p14="http://schemas.microsoft.com/office/powerpoint/2010/main" val="487379074"/>
              </p:ext>
            </p:extLst>
          </p:nvPr>
        </p:nvGraphicFramePr>
        <p:xfrm>
          <a:off x="307592" y="4249658"/>
          <a:ext cx="8368864" cy="770364"/>
        </p:xfrm>
        <a:graphic>
          <a:graphicData uri="http://schemas.openxmlformats.org/drawingml/2006/table">
            <a:tbl>
              <a:tblPr firstRow="1" firstCol="1" bandRow="1">
                <a:tableStyleId>{5C22544A-7EE6-4342-B048-85BDC9FD1C3A}</a:tableStyleId>
              </a:tblPr>
              <a:tblGrid>
                <a:gridCol w="1028777">
                  <a:extLst>
                    <a:ext uri="{9D8B030D-6E8A-4147-A177-3AD203B41FA5}">
                      <a16:colId xmlns:a16="http://schemas.microsoft.com/office/drawing/2014/main" val="20000"/>
                    </a:ext>
                  </a:extLst>
                </a:gridCol>
                <a:gridCol w="818031">
                  <a:extLst>
                    <a:ext uri="{9D8B030D-6E8A-4147-A177-3AD203B41FA5}">
                      <a16:colId xmlns:a16="http://schemas.microsoft.com/office/drawing/2014/main" val="20001"/>
                    </a:ext>
                  </a:extLst>
                </a:gridCol>
                <a:gridCol w="815257">
                  <a:extLst>
                    <a:ext uri="{9D8B030D-6E8A-4147-A177-3AD203B41FA5}">
                      <a16:colId xmlns:a16="http://schemas.microsoft.com/office/drawing/2014/main" val="20002"/>
                    </a:ext>
                  </a:extLst>
                </a:gridCol>
                <a:gridCol w="815257">
                  <a:extLst>
                    <a:ext uri="{9D8B030D-6E8A-4147-A177-3AD203B41FA5}">
                      <a16:colId xmlns:a16="http://schemas.microsoft.com/office/drawing/2014/main" val="20003"/>
                    </a:ext>
                  </a:extLst>
                </a:gridCol>
                <a:gridCol w="815257">
                  <a:extLst>
                    <a:ext uri="{9D8B030D-6E8A-4147-A177-3AD203B41FA5}">
                      <a16:colId xmlns:a16="http://schemas.microsoft.com/office/drawing/2014/main" val="20004"/>
                    </a:ext>
                  </a:extLst>
                </a:gridCol>
                <a:gridCol w="815257">
                  <a:extLst>
                    <a:ext uri="{9D8B030D-6E8A-4147-A177-3AD203B41FA5}">
                      <a16:colId xmlns:a16="http://schemas.microsoft.com/office/drawing/2014/main" val="20005"/>
                    </a:ext>
                  </a:extLst>
                </a:gridCol>
                <a:gridCol w="815257">
                  <a:extLst>
                    <a:ext uri="{9D8B030D-6E8A-4147-A177-3AD203B41FA5}">
                      <a16:colId xmlns:a16="http://schemas.microsoft.com/office/drawing/2014/main" val="20006"/>
                    </a:ext>
                  </a:extLst>
                </a:gridCol>
                <a:gridCol w="815257">
                  <a:extLst>
                    <a:ext uri="{9D8B030D-6E8A-4147-A177-3AD203B41FA5}">
                      <a16:colId xmlns:a16="http://schemas.microsoft.com/office/drawing/2014/main" val="20007"/>
                    </a:ext>
                  </a:extLst>
                </a:gridCol>
                <a:gridCol w="815257">
                  <a:extLst>
                    <a:ext uri="{9D8B030D-6E8A-4147-A177-3AD203B41FA5}">
                      <a16:colId xmlns:a16="http://schemas.microsoft.com/office/drawing/2014/main" val="20008"/>
                    </a:ext>
                  </a:extLst>
                </a:gridCol>
                <a:gridCol w="815257">
                  <a:extLst>
                    <a:ext uri="{9D8B030D-6E8A-4147-A177-3AD203B41FA5}">
                      <a16:colId xmlns:a16="http://schemas.microsoft.com/office/drawing/2014/main" val="20009"/>
                    </a:ext>
                  </a:extLst>
                </a:gridCol>
              </a:tblGrid>
              <a:tr h="308146">
                <a:tc>
                  <a:txBody>
                    <a:bodyPr/>
                    <a:lstStyle/>
                    <a:p>
                      <a:pPr algn="ctr">
                        <a:lnSpc>
                          <a:spcPct val="115000"/>
                        </a:lnSpc>
                        <a:spcAft>
                          <a:spcPts val="0"/>
                        </a:spcAft>
                      </a:pPr>
                      <a:r>
                        <a:rPr lang="es-MX" sz="1100" dirty="0">
                          <a:effectLst/>
                        </a:rPr>
                        <a:t>Modelo</a:t>
                      </a:r>
                      <a:endParaRPr lang="es-MX" sz="1400" dirty="0">
                        <a:effectLst/>
                        <a:latin typeface="Calibri"/>
                        <a:ea typeface="Calibri"/>
                        <a:cs typeface="Times New Roman"/>
                      </a:endParaRPr>
                    </a:p>
                  </a:txBody>
                  <a:tcPr marL="94294" marR="94294" marT="0" marB="0"/>
                </a:tc>
                <a:tc>
                  <a:txBody>
                    <a:bodyPr/>
                    <a:lstStyle/>
                    <a:p>
                      <a:pPr algn="ctr">
                        <a:lnSpc>
                          <a:spcPct val="115000"/>
                        </a:lnSpc>
                        <a:spcAft>
                          <a:spcPts val="0"/>
                        </a:spcAft>
                      </a:pPr>
                      <a:r>
                        <a:rPr lang="es-MX" sz="1200">
                          <a:effectLst/>
                        </a:rPr>
                        <a:t>1</a:t>
                      </a:r>
                      <a:endParaRPr lang="es-MX" sz="1400">
                        <a:effectLst/>
                        <a:latin typeface="Calibri"/>
                        <a:ea typeface="Calibri"/>
                        <a:cs typeface="Times New Roman"/>
                      </a:endParaRPr>
                    </a:p>
                  </a:txBody>
                  <a:tcPr marL="94294" marR="94294" marT="0" marB="0"/>
                </a:tc>
                <a:tc>
                  <a:txBody>
                    <a:bodyPr/>
                    <a:lstStyle/>
                    <a:p>
                      <a:pPr algn="ctr">
                        <a:lnSpc>
                          <a:spcPct val="115000"/>
                        </a:lnSpc>
                        <a:spcAft>
                          <a:spcPts val="0"/>
                        </a:spcAft>
                      </a:pPr>
                      <a:r>
                        <a:rPr lang="es-MX" sz="1200" dirty="0">
                          <a:effectLst/>
                        </a:rPr>
                        <a:t>2</a:t>
                      </a:r>
                      <a:endParaRPr lang="es-MX" sz="1400" dirty="0">
                        <a:effectLst/>
                        <a:latin typeface="Calibri"/>
                        <a:ea typeface="Calibri"/>
                        <a:cs typeface="Times New Roman"/>
                      </a:endParaRPr>
                    </a:p>
                  </a:txBody>
                  <a:tcPr marL="94294" marR="94294" marT="0" marB="0"/>
                </a:tc>
                <a:tc>
                  <a:txBody>
                    <a:bodyPr/>
                    <a:lstStyle/>
                    <a:p>
                      <a:pPr algn="ctr">
                        <a:lnSpc>
                          <a:spcPct val="115000"/>
                        </a:lnSpc>
                        <a:spcAft>
                          <a:spcPts val="0"/>
                        </a:spcAft>
                      </a:pPr>
                      <a:r>
                        <a:rPr lang="es-MX" sz="1200">
                          <a:effectLst/>
                        </a:rPr>
                        <a:t>3</a:t>
                      </a:r>
                      <a:endParaRPr lang="es-MX" sz="1400">
                        <a:effectLst/>
                        <a:latin typeface="Calibri"/>
                        <a:ea typeface="Calibri"/>
                        <a:cs typeface="Times New Roman"/>
                      </a:endParaRPr>
                    </a:p>
                  </a:txBody>
                  <a:tcPr marL="94294" marR="94294" marT="0" marB="0"/>
                </a:tc>
                <a:tc>
                  <a:txBody>
                    <a:bodyPr/>
                    <a:lstStyle/>
                    <a:p>
                      <a:pPr algn="ctr">
                        <a:lnSpc>
                          <a:spcPct val="115000"/>
                        </a:lnSpc>
                        <a:spcAft>
                          <a:spcPts val="0"/>
                        </a:spcAft>
                      </a:pPr>
                      <a:r>
                        <a:rPr lang="es-MX" sz="1200" dirty="0">
                          <a:effectLst/>
                        </a:rPr>
                        <a:t>4</a:t>
                      </a:r>
                      <a:endParaRPr lang="es-MX" sz="1400" dirty="0">
                        <a:effectLst/>
                        <a:latin typeface="Calibri"/>
                        <a:ea typeface="Calibri"/>
                        <a:cs typeface="Times New Roman"/>
                      </a:endParaRPr>
                    </a:p>
                  </a:txBody>
                  <a:tcPr marL="94294" marR="94294" marT="0" marB="0"/>
                </a:tc>
                <a:tc>
                  <a:txBody>
                    <a:bodyPr/>
                    <a:lstStyle/>
                    <a:p>
                      <a:pPr algn="ctr">
                        <a:lnSpc>
                          <a:spcPct val="115000"/>
                        </a:lnSpc>
                        <a:spcAft>
                          <a:spcPts val="0"/>
                        </a:spcAft>
                      </a:pPr>
                      <a:r>
                        <a:rPr lang="es-MX" sz="1200" dirty="0">
                          <a:effectLst/>
                        </a:rPr>
                        <a:t>5</a:t>
                      </a:r>
                      <a:endParaRPr lang="es-MX" sz="1400" dirty="0">
                        <a:effectLst/>
                        <a:latin typeface="Calibri"/>
                        <a:ea typeface="Calibri"/>
                        <a:cs typeface="Times New Roman"/>
                      </a:endParaRPr>
                    </a:p>
                  </a:txBody>
                  <a:tcPr marL="94294" marR="94294" marT="0" marB="0"/>
                </a:tc>
                <a:tc>
                  <a:txBody>
                    <a:bodyPr/>
                    <a:lstStyle/>
                    <a:p>
                      <a:pPr algn="ctr">
                        <a:lnSpc>
                          <a:spcPct val="115000"/>
                        </a:lnSpc>
                        <a:spcAft>
                          <a:spcPts val="0"/>
                        </a:spcAft>
                      </a:pPr>
                      <a:r>
                        <a:rPr lang="es-MX" sz="1200" dirty="0">
                          <a:effectLst/>
                        </a:rPr>
                        <a:t>6</a:t>
                      </a:r>
                      <a:endParaRPr lang="es-MX" sz="1400" dirty="0">
                        <a:effectLst/>
                        <a:latin typeface="Calibri"/>
                        <a:ea typeface="Calibri"/>
                        <a:cs typeface="Times New Roman"/>
                      </a:endParaRPr>
                    </a:p>
                  </a:txBody>
                  <a:tcPr marL="94294" marR="94294" marT="0" marB="0"/>
                </a:tc>
                <a:tc>
                  <a:txBody>
                    <a:bodyPr/>
                    <a:lstStyle/>
                    <a:p>
                      <a:pPr algn="ctr">
                        <a:lnSpc>
                          <a:spcPct val="115000"/>
                        </a:lnSpc>
                        <a:spcAft>
                          <a:spcPts val="0"/>
                        </a:spcAft>
                      </a:pPr>
                      <a:r>
                        <a:rPr lang="es-MX" sz="1200" dirty="0">
                          <a:effectLst/>
                        </a:rPr>
                        <a:t>7</a:t>
                      </a:r>
                      <a:endParaRPr lang="es-MX" sz="1400" dirty="0">
                        <a:effectLst/>
                        <a:latin typeface="Calibri"/>
                        <a:ea typeface="Calibri"/>
                        <a:cs typeface="Times New Roman"/>
                      </a:endParaRPr>
                    </a:p>
                  </a:txBody>
                  <a:tcPr marL="94294" marR="94294" marT="0" marB="0"/>
                </a:tc>
                <a:tc>
                  <a:txBody>
                    <a:bodyPr/>
                    <a:lstStyle/>
                    <a:p>
                      <a:pPr algn="ctr">
                        <a:lnSpc>
                          <a:spcPct val="115000"/>
                        </a:lnSpc>
                        <a:spcAft>
                          <a:spcPts val="0"/>
                        </a:spcAft>
                      </a:pPr>
                      <a:r>
                        <a:rPr lang="es-MX" sz="1200">
                          <a:effectLst/>
                        </a:rPr>
                        <a:t>8</a:t>
                      </a:r>
                      <a:endParaRPr lang="es-MX" sz="1400">
                        <a:effectLst/>
                        <a:latin typeface="Calibri"/>
                        <a:ea typeface="Calibri"/>
                        <a:cs typeface="Times New Roman"/>
                      </a:endParaRPr>
                    </a:p>
                  </a:txBody>
                  <a:tcPr marL="94294" marR="94294" marT="0" marB="0"/>
                </a:tc>
                <a:tc>
                  <a:txBody>
                    <a:bodyPr/>
                    <a:lstStyle/>
                    <a:p>
                      <a:pPr algn="ctr">
                        <a:lnSpc>
                          <a:spcPct val="115000"/>
                        </a:lnSpc>
                        <a:spcAft>
                          <a:spcPts val="0"/>
                        </a:spcAft>
                      </a:pPr>
                      <a:r>
                        <a:rPr lang="es-MX" sz="1200">
                          <a:effectLst/>
                        </a:rPr>
                        <a:t>9</a:t>
                      </a:r>
                      <a:endParaRPr lang="es-MX" sz="1400">
                        <a:effectLst/>
                        <a:latin typeface="Calibri"/>
                        <a:ea typeface="Calibri"/>
                        <a:cs typeface="Times New Roman"/>
                      </a:endParaRPr>
                    </a:p>
                  </a:txBody>
                  <a:tcPr marL="94294" marR="94294" marT="0" marB="0"/>
                </a:tc>
                <a:extLst>
                  <a:ext uri="{0D108BD9-81ED-4DB2-BD59-A6C34878D82A}">
                    <a16:rowId xmlns:a16="http://schemas.microsoft.com/office/drawing/2014/main" val="10000"/>
                  </a:ext>
                </a:extLst>
              </a:tr>
              <a:tr h="462218">
                <a:tc>
                  <a:txBody>
                    <a:bodyPr/>
                    <a:lstStyle/>
                    <a:p>
                      <a:pPr algn="ctr">
                        <a:lnSpc>
                          <a:spcPct val="115000"/>
                        </a:lnSpc>
                        <a:spcAft>
                          <a:spcPts val="0"/>
                        </a:spcAft>
                      </a:pPr>
                      <a:r>
                        <a:rPr lang="es-MX" sz="900" dirty="0">
                          <a:effectLst/>
                        </a:rPr>
                        <a:t>Porcentaje de ventas</a:t>
                      </a:r>
                      <a:endParaRPr lang="es-MX" sz="12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200">
                          <a:effectLst/>
                        </a:rPr>
                        <a:t>27</a:t>
                      </a:r>
                      <a:endParaRPr lang="es-MX" sz="140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200">
                          <a:effectLst/>
                        </a:rPr>
                        <a:t>23</a:t>
                      </a:r>
                      <a:endParaRPr lang="es-MX" sz="140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200" dirty="0">
                          <a:effectLst/>
                        </a:rPr>
                        <a:t>10</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200">
                          <a:effectLst/>
                        </a:rPr>
                        <a:t>13</a:t>
                      </a:r>
                      <a:endParaRPr lang="es-MX" sz="140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200">
                          <a:effectLst/>
                        </a:rPr>
                        <a:t>7</a:t>
                      </a:r>
                      <a:endParaRPr lang="es-MX" sz="140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200">
                          <a:effectLst/>
                        </a:rPr>
                        <a:t>4</a:t>
                      </a:r>
                      <a:endParaRPr lang="es-MX" sz="140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200">
                          <a:effectLst/>
                        </a:rPr>
                        <a:t>5</a:t>
                      </a:r>
                      <a:endParaRPr lang="es-MX" sz="140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200">
                          <a:effectLst/>
                        </a:rPr>
                        <a:t>8</a:t>
                      </a:r>
                      <a:endParaRPr lang="es-MX" sz="140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200" dirty="0">
                          <a:effectLst/>
                        </a:rPr>
                        <a:t>3</a:t>
                      </a:r>
                      <a:endParaRPr lang="es-MX" sz="1400" dirty="0">
                        <a:effectLst/>
                        <a:latin typeface="Calibri"/>
                        <a:ea typeface="Calibri"/>
                        <a:cs typeface="Times New Roman"/>
                      </a:endParaRPr>
                    </a:p>
                  </a:txBody>
                  <a:tcPr marL="94294" marR="94294" marT="0" marB="0"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26621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59394"/>
                                        </p:tgtEl>
                                        <p:attrNameLst>
                                          <p:attrName>style.visibility</p:attrName>
                                        </p:attrNameLst>
                                      </p:cBhvr>
                                      <p:to>
                                        <p:strVal val="visible"/>
                                      </p:to>
                                    </p:set>
                                    <p:anim calcmode="lin" valueType="num">
                                      <p:cBhvr additive="base">
                                        <p:cTn id="7" dur="500" fill="hold"/>
                                        <p:tgtEl>
                                          <p:spTgt spid="59394"/>
                                        </p:tgtEl>
                                        <p:attrNameLst>
                                          <p:attrName>ppt_x</p:attrName>
                                        </p:attrNameLst>
                                      </p:cBhvr>
                                      <p:tavLst>
                                        <p:tav tm="0">
                                          <p:val>
                                            <p:strVal val="1+#ppt_w/2"/>
                                          </p:val>
                                        </p:tav>
                                        <p:tav tm="100000">
                                          <p:val>
                                            <p:strVal val="#ppt_x"/>
                                          </p:val>
                                        </p:tav>
                                      </p:tavLst>
                                    </p:anim>
                                    <p:anim calcmode="lin" valueType="num">
                                      <p:cBhvr additive="base">
                                        <p:cTn id="8" dur="500" fill="hold"/>
                                        <p:tgtEl>
                                          <p:spTgt spid="5939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bg/>
                                          </p:spTgt>
                                        </p:tgtEl>
                                        <p:attrNameLst>
                                          <p:attrName>style.visibility</p:attrName>
                                        </p:attrNameLst>
                                      </p:cBhvr>
                                      <p:to>
                                        <p:strVal val="visible"/>
                                      </p:to>
                                    </p:set>
                                    <p:animEffect transition="in" filter="fade">
                                      <p:cBhvr>
                                        <p:cTn id="13" dur="500"/>
                                        <p:tgtEl>
                                          <p:spTgt spid="3">
                                            <p:bg/>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500"/>
                                        <p:tgtEl>
                                          <p:spTgt spid="3">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sz="half" idx="1"/>
          </p:nvPr>
        </p:nvSpPr>
        <p:spPr/>
        <p:txBody>
          <a:bodyPr>
            <a:normAutofit fontScale="85000" lnSpcReduction="10000"/>
          </a:bodyPr>
          <a:lstStyle/>
          <a:p>
            <a:r>
              <a:rPr lang="es-MX" dirty="0" smtClean="0"/>
              <a:t>Los conjuntos se representan por letras mayúsculas:</a:t>
            </a:r>
          </a:p>
          <a:p>
            <a:pPr lvl="1"/>
            <a:r>
              <a:rPr lang="es-MX" dirty="0" smtClean="0"/>
              <a:t>A, B, C,…</a:t>
            </a:r>
          </a:p>
          <a:p>
            <a:r>
              <a:rPr lang="es-MX" dirty="0" smtClean="0"/>
              <a:t>Cuando sea necesario o conveniente, se puede agregar un subíndice:</a:t>
            </a:r>
          </a:p>
          <a:p>
            <a:pPr lvl="1"/>
            <a:r>
              <a:rPr lang="es-MX" dirty="0" smtClean="0"/>
              <a:t>A</a:t>
            </a:r>
            <a:r>
              <a:rPr lang="es-MX" baseline="-25000" dirty="0" smtClean="0"/>
              <a:t>1</a:t>
            </a:r>
            <a:r>
              <a:rPr lang="es-MX" dirty="0" smtClean="0"/>
              <a:t>, A</a:t>
            </a:r>
            <a:r>
              <a:rPr lang="es-MX" baseline="-25000" dirty="0" smtClean="0"/>
              <a:t>2</a:t>
            </a:r>
            <a:r>
              <a:rPr lang="es-MX" dirty="0" smtClean="0"/>
              <a:t>, A</a:t>
            </a:r>
            <a:r>
              <a:rPr lang="es-MX" baseline="-25000" dirty="0" smtClean="0"/>
              <a:t>3</a:t>
            </a:r>
            <a:r>
              <a:rPr lang="es-MX" dirty="0" smtClean="0"/>
              <a:t>,… , B</a:t>
            </a:r>
            <a:r>
              <a:rPr lang="es-MX" baseline="-25000" dirty="0" smtClean="0"/>
              <a:t>1</a:t>
            </a:r>
            <a:r>
              <a:rPr lang="es-MX" dirty="0" smtClean="0"/>
              <a:t>, B</a:t>
            </a:r>
            <a:r>
              <a:rPr lang="es-MX" baseline="-25000" dirty="0" smtClean="0"/>
              <a:t>2</a:t>
            </a:r>
            <a:r>
              <a:rPr lang="es-MX" dirty="0" smtClean="0"/>
              <a:t>, B</a:t>
            </a:r>
            <a:r>
              <a:rPr lang="es-MX" baseline="-25000" dirty="0" smtClean="0"/>
              <a:t>3</a:t>
            </a:r>
            <a:r>
              <a:rPr lang="es-MX" dirty="0" smtClean="0"/>
              <a:t>,… , C</a:t>
            </a:r>
            <a:r>
              <a:rPr lang="es-MX" baseline="-25000" dirty="0" smtClean="0"/>
              <a:t>1</a:t>
            </a:r>
            <a:r>
              <a:rPr lang="es-MX" dirty="0" smtClean="0"/>
              <a:t>, C</a:t>
            </a:r>
            <a:r>
              <a:rPr lang="es-MX" baseline="-25000" dirty="0" smtClean="0"/>
              <a:t>2</a:t>
            </a:r>
            <a:r>
              <a:rPr lang="es-MX" dirty="0" smtClean="0"/>
              <a:t>, C</a:t>
            </a:r>
            <a:r>
              <a:rPr lang="es-MX" baseline="-25000" dirty="0" smtClean="0"/>
              <a:t>3</a:t>
            </a:r>
            <a:r>
              <a:rPr lang="es-MX" dirty="0" smtClean="0"/>
              <a:t>,…</a:t>
            </a:r>
          </a:p>
        </p:txBody>
      </p:sp>
      <p:sp>
        <p:nvSpPr>
          <p:cNvPr id="3" name="2 Marcador de fecha"/>
          <p:cNvSpPr>
            <a:spLocks noGrp="1"/>
          </p:cNvSpPr>
          <p:nvPr>
            <p:ph type="dt" sz="half" idx="10"/>
          </p:nvPr>
        </p:nvSpPr>
        <p:spPr/>
        <p:txBody>
          <a:bodyPr/>
          <a:lstStyle/>
          <a:p>
            <a:pPr>
              <a:defRPr/>
            </a:pPr>
            <a:fld id="{6E6BEDDE-22C0-47D0-B1AD-7156CC52A757}"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13</a:t>
            </a:fld>
            <a:endParaRPr lang="es-ES"/>
          </a:p>
        </p:txBody>
      </p:sp>
      <p:sp>
        <p:nvSpPr>
          <p:cNvPr id="6" name="5 Título"/>
          <p:cNvSpPr>
            <a:spLocks noGrp="1"/>
          </p:cNvSpPr>
          <p:nvPr>
            <p:ph type="title"/>
          </p:nvPr>
        </p:nvSpPr>
        <p:spPr>
          <a:xfrm>
            <a:off x="457200" y="195486"/>
            <a:ext cx="8229600" cy="857250"/>
          </a:xfrm>
        </p:spPr>
        <p:txBody>
          <a:bodyPr/>
          <a:lstStyle/>
          <a:p>
            <a:r>
              <a:rPr lang="es-MX" dirty="0" smtClean="0"/>
              <a:t>Conjuntos y elementos</a:t>
            </a:r>
            <a:endParaRPr lang="es-MX" dirty="0"/>
          </a:p>
        </p:txBody>
      </p:sp>
      <p:grpSp>
        <p:nvGrpSpPr>
          <p:cNvPr id="14" name="13 Grupo"/>
          <p:cNvGrpSpPr/>
          <p:nvPr/>
        </p:nvGrpSpPr>
        <p:grpSpPr>
          <a:xfrm>
            <a:off x="4788024" y="858266"/>
            <a:ext cx="3600400" cy="1857500"/>
            <a:chOff x="4716016" y="1672414"/>
            <a:chExt cx="3600400" cy="2476666"/>
          </a:xfrm>
        </p:grpSpPr>
        <p:sp>
          <p:nvSpPr>
            <p:cNvPr id="7" name="6 Rectángulo"/>
            <p:cNvSpPr/>
            <p:nvPr/>
          </p:nvSpPr>
          <p:spPr>
            <a:xfrm>
              <a:off x="4716016" y="1672414"/>
              <a:ext cx="3600400" cy="2476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8 Elipse"/>
            <p:cNvSpPr/>
            <p:nvPr/>
          </p:nvSpPr>
          <p:spPr>
            <a:xfrm>
              <a:off x="5076056" y="2334683"/>
              <a:ext cx="1152128" cy="1152128"/>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MX"/>
            </a:p>
          </p:txBody>
        </p:sp>
        <p:sp>
          <p:nvSpPr>
            <p:cNvPr id="10" name="9 Elipse"/>
            <p:cNvSpPr/>
            <p:nvPr/>
          </p:nvSpPr>
          <p:spPr>
            <a:xfrm>
              <a:off x="5936199" y="2514703"/>
              <a:ext cx="1872208" cy="792088"/>
            </a:xfrm>
            <a:prstGeom prst="ellipse">
              <a:avLst/>
            </a:prstGeom>
            <a:solidFill>
              <a:schemeClr val="lt1">
                <a:alpha val="3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s-MX"/>
            </a:p>
          </p:txBody>
        </p:sp>
        <p:sp>
          <p:nvSpPr>
            <p:cNvPr id="11" name="10 CuadroTexto"/>
            <p:cNvSpPr txBox="1"/>
            <p:nvPr/>
          </p:nvSpPr>
          <p:spPr>
            <a:xfrm>
              <a:off x="7621259" y="1708767"/>
              <a:ext cx="695157" cy="615553"/>
            </a:xfrm>
            <a:prstGeom prst="rect">
              <a:avLst/>
            </a:prstGeom>
            <a:noFill/>
          </p:spPr>
          <p:txBody>
            <a:bodyPr wrap="square" rtlCol="0">
              <a:spAutoFit/>
            </a:bodyPr>
            <a:lstStyle/>
            <a:p>
              <a:pPr algn="ctr"/>
              <a:r>
                <a:rPr lang="es-MX" dirty="0" smtClean="0"/>
                <a:t>U</a:t>
              </a:r>
              <a:endParaRPr lang="es-MX" dirty="0"/>
            </a:p>
          </p:txBody>
        </p:sp>
        <p:sp>
          <p:nvSpPr>
            <p:cNvPr id="12" name="11 CuadroTexto"/>
            <p:cNvSpPr txBox="1"/>
            <p:nvPr/>
          </p:nvSpPr>
          <p:spPr>
            <a:xfrm>
              <a:off x="4788024" y="2012843"/>
              <a:ext cx="695157" cy="615553"/>
            </a:xfrm>
            <a:prstGeom prst="rect">
              <a:avLst/>
            </a:prstGeom>
            <a:noFill/>
          </p:spPr>
          <p:txBody>
            <a:bodyPr wrap="square" rtlCol="0">
              <a:spAutoFit/>
            </a:bodyPr>
            <a:lstStyle/>
            <a:p>
              <a:pPr algn="ctr"/>
              <a:r>
                <a:rPr lang="es-MX" dirty="0" smtClean="0"/>
                <a:t>A</a:t>
              </a:r>
              <a:endParaRPr lang="es-MX" dirty="0"/>
            </a:p>
          </p:txBody>
        </p:sp>
        <p:sp>
          <p:nvSpPr>
            <p:cNvPr id="13" name="12 CuadroTexto"/>
            <p:cNvSpPr txBox="1"/>
            <p:nvPr/>
          </p:nvSpPr>
          <p:spPr>
            <a:xfrm>
              <a:off x="7405235" y="3029471"/>
              <a:ext cx="695157" cy="615553"/>
            </a:xfrm>
            <a:prstGeom prst="rect">
              <a:avLst/>
            </a:prstGeom>
            <a:noFill/>
          </p:spPr>
          <p:txBody>
            <a:bodyPr wrap="square" rtlCol="0">
              <a:spAutoFit/>
            </a:bodyPr>
            <a:lstStyle/>
            <a:p>
              <a:pPr algn="ctr"/>
              <a:r>
                <a:rPr lang="es-MX" dirty="0" smtClean="0"/>
                <a:t>B</a:t>
              </a:r>
              <a:endParaRPr lang="es-MX" dirty="0"/>
            </a:p>
          </p:txBody>
        </p:sp>
      </p:grpSp>
      <p:grpSp>
        <p:nvGrpSpPr>
          <p:cNvPr id="8" name="7 Grupo"/>
          <p:cNvGrpSpPr/>
          <p:nvPr/>
        </p:nvGrpSpPr>
        <p:grpSpPr>
          <a:xfrm>
            <a:off x="4788024" y="2787774"/>
            <a:ext cx="3600400" cy="1857500"/>
            <a:chOff x="4788024" y="2962378"/>
            <a:chExt cx="3600400" cy="1857500"/>
          </a:xfrm>
        </p:grpSpPr>
        <p:grpSp>
          <p:nvGrpSpPr>
            <p:cNvPr id="15" name="14 Grupo"/>
            <p:cNvGrpSpPr/>
            <p:nvPr/>
          </p:nvGrpSpPr>
          <p:grpSpPr>
            <a:xfrm>
              <a:off x="4788024" y="2962378"/>
              <a:ext cx="3600400" cy="1857500"/>
              <a:chOff x="4716016" y="1672414"/>
              <a:chExt cx="3600400" cy="2476666"/>
            </a:xfrm>
          </p:grpSpPr>
          <p:sp>
            <p:nvSpPr>
              <p:cNvPr id="16" name="15 Rectángulo"/>
              <p:cNvSpPr/>
              <p:nvPr/>
            </p:nvSpPr>
            <p:spPr>
              <a:xfrm>
                <a:off x="4716016" y="1672414"/>
                <a:ext cx="3600400" cy="2476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16 Elipse"/>
              <p:cNvSpPr/>
              <p:nvPr/>
            </p:nvSpPr>
            <p:spPr>
              <a:xfrm>
                <a:off x="5076056" y="2334683"/>
                <a:ext cx="1152128" cy="1152128"/>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MX"/>
              </a:p>
            </p:txBody>
          </p:sp>
          <p:sp>
            <p:nvSpPr>
              <p:cNvPr id="18" name="17 Elipse"/>
              <p:cNvSpPr/>
              <p:nvPr/>
            </p:nvSpPr>
            <p:spPr>
              <a:xfrm>
                <a:off x="5936199" y="2514703"/>
                <a:ext cx="1872208" cy="792088"/>
              </a:xfrm>
              <a:prstGeom prst="ellipse">
                <a:avLst/>
              </a:prstGeom>
              <a:solidFill>
                <a:schemeClr val="lt1">
                  <a:alpha val="3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s-MX"/>
              </a:p>
            </p:txBody>
          </p:sp>
          <p:sp>
            <p:nvSpPr>
              <p:cNvPr id="19" name="18 CuadroTexto"/>
              <p:cNvSpPr txBox="1"/>
              <p:nvPr/>
            </p:nvSpPr>
            <p:spPr>
              <a:xfrm>
                <a:off x="7621259" y="1708767"/>
                <a:ext cx="695157" cy="615553"/>
              </a:xfrm>
              <a:prstGeom prst="rect">
                <a:avLst/>
              </a:prstGeom>
              <a:noFill/>
            </p:spPr>
            <p:txBody>
              <a:bodyPr wrap="square" rtlCol="0">
                <a:spAutoFit/>
              </a:bodyPr>
              <a:lstStyle/>
              <a:p>
                <a:pPr algn="ctr"/>
                <a:r>
                  <a:rPr lang="es-MX" dirty="0" smtClean="0"/>
                  <a:t>U</a:t>
                </a:r>
                <a:endParaRPr lang="es-MX" dirty="0"/>
              </a:p>
            </p:txBody>
          </p:sp>
          <p:sp>
            <p:nvSpPr>
              <p:cNvPr id="20" name="19 CuadroTexto"/>
              <p:cNvSpPr txBox="1"/>
              <p:nvPr/>
            </p:nvSpPr>
            <p:spPr>
              <a:xfrm>
                <a:off x="4788024" y="1823651"/>
                <a:ext cx="695157" cy="615553"/>
              </a:xfrm>
              <a:prstGeom prst="rect">
                <a:avLst/>
              </a:prstGeom>
              <a:noFill/>
            </p:spPr>
            <p:txBody>
              <a:bodyPr wrap="square" rtlCol="0">
                <a:spAutoFit/>
              </a:bodyPr>
              <a:lstStyle/>
              <a:p>
                <a:pPr algn="ctr"/>
                <a:r>
                  <a:rPr lang="es-MX" dirty="0" smtClean="0"/>
                  <a:t>A</a:t>
                </a:r>
                <a:r>
                  <a:rPr lang="es-MX" baseline="-25000" dirty="0" smtClean="0"/>
                  <a:t>1</a:t>
                </a:r>
                <a:endParaRPr lang="es-MX" baseline="-25000" dirty="0"/>
              </a:p>
            </p:txBody>
          </p:sp>
          <p:sp>
            <p:nvSpPr>
              <p:cNvPr id="21" name="20 CuadroTexto"/>
              <p:cNvSpPr txBox="1"/>
              <p:nvPr/>
            </p:nvSpPr>
            <p:spPr>
              <a:xfrm>
                <a:off x="6516216" y="2015673"/>
                <a:ext cx="695157" cy="615553"/>
              </a:xfrm>
              <a:prstGeom prst="rect">
                <a:avLst/>
              </a:prstGeom>
              <a:noFill/>
            </p:spPr>
            <p:txBody>
              <a:bodyPr wrap="square" rtlCol="0">
                <a:spAutoFit/>
              </a:bodyPr>
              <a:lstStyle/>
              <a:p>
                <a:pPr algn="ctr"/>
                <a:r>
                  <a:rPr lang="es-MX" dirty="0" smtClean="0"/>
                  <a:t>A</a:t>
                </a:r>
                <a:r>
                  <a:rPr lang="es-MX" baseline="-25000" dirty="0" smtClean="0"/>
                  <a:t>2</a:t>
                </a:r>
                <a:endParaRPr lang="es-MX" baseline="-25000" dirty="0"/>
              </a:p>
            </p:txBody>
          </p:sp>
        </p:grpSp>
        <p:sp>
          <p:nvSpPr>
            <p:cNvPr id="22" name="21 Elipse"/>
            <p:cNvSpPr/>
            <p:nvPr/>
          </p:nvSpPr>
          <p:spPr>
            <a:xfrm>
              <a:off x="6444208" y="4035144"/>
              <a:ext cx="678770" cy="576064"/>
            </a:xfrm>
            <a:prstGeom prst="ellipse">
              <a:avLst/>
            </a:prstGeom>
            <a:solidFill>
              <a:schemeClr val="lt1">
                <a:alpha val="6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s-MX"/>
            </a:p>
          </p:txBody>
        </p:sp>
        <p:sp>
          <p:nvSpPr>
            <p:cNvPr id="23" name="22 CuadroTexto"/>
            <p:cNvSpPr txBox="1"/>
            <p:nvPr/>
          </p:nvSpPr>
          <p:spPr>
            <a:xfrm>
              <a:off x="6876256" y="4299942"/>
              <a:ext cx="695157" cy="461665"/>
            </a:xfrm>
            <a:prstGeom prst="rect">
              <a:avLst/>
            </a:prstGeom>
            <a:noFill/>
          </p:spPr>
          <p:txBody>
            <a:bodyPr wrap="square" rtlCol="0">
              <a:spAutoFit/>
            </a:bodyPr>
            <a:lstStyle/>
            <a:p>
              <a:pPr algn="ctr"/>
              <a:r>
                <a:rPr lang="es-MX" dirty="0" smtClean="0"/>
                <a:t>A</a:t>
              </a:r>
              <a:r>
                <a:rPr lang="es-MX" baseline="-25000" dirty="0" smtClean="0"/>
                <a:t>3</a:t>
              </a:r>
              <a:endParaRPr lang="es-MX" baseline="-25000" dirty="0"/>
            </a:p>
          </p:txBody>
        </p:sp>
      </p:grpSp>
    </p:spTree>
    <p:extLst>
      <p:ext uri="{BB962C8B-B14F-4D97-AF65-F5344CB8AC3E}">
        <p14:creationId xmlns:p14="http://schemas.microsoft.com/office/powerpoint/2010/main" val="227071103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6" name="Picture 6" descr="http://stat.homeshop18.com/homeshop18/images/productImages/194/western-digital-1tb-desktop-sata-hard-disk-drive-medium_ff86dd0831b8aa77826d4a3dbf810e6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82" y="3705877"/>
            <a:ext cx="942975" cy="707231"/>
          </a:xfrm>
          <a:prstGeom prst="rect">
            <a:avLst/>
          </a:prstGeom>
          <a:noFill/>
          <a:extLst>
            <a:ext uri="{909E8E84-426E-40DD-AFC4-6F175D3DCCD1}">
              <a14:hiddenFill xmlns:a14="http://schemas.microsoft.com/office/drawing/2010/main">
                <a:solidFill>
                  <a:srgbClr val="FFFFFF"/>
                </a:solidFill>
              </a14:hiddenFill>
            </a:ext>
          </a:extLst>
        </p:spPr>
      </p:pic>
      <p:pic>
        <p:nvPicPr>
          <p:cNvPr id="61444" name="Picture 4" descr="http://www.bitslab.net/wp-content/uploads/2006/12/liteon-blu-ra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536" y="2787775"/>
            <a:ext cx="1190625" cy="517922"/>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fecha"/>
          <p:cNvSpPr>
            <a:spLocks noGrp="1"/>
          </p:cNvSpPr>
          <p:nvPr>
            <p:ph type="dt" sz="half" idx="10"/>
          </p:nvPr>
        </p:nvSpPr>
        <p:spPr/>
        <p:txBody>
          <a:bodyPr/>
          <a:lstStyle/>
          <a:p>
            <a:pPr>
              <a:defRPr/>
            </a:pPr>
            <a:fld id="{B950C0BB-C79E-41E4-8481-B008431820D0}" type="datetime1">
              <a:rPr lang="es-MX" smtClean="0">
                <a:solidFill>
                  <a:prstClr val="black"/>
                </a:solidFill>
              </a:rPr>
              <a:t>09/04/2021</a:t>
            </a:fld>
            <a:endParaRPr lang="es-ES">
              <a:solidFill>
                <a:prstClr val="black"/>
              </a:solidFill>
            </a:endParaRPr>
          </a:p>
        </p:txBody>
      </p:sp>
      <p:sp>
        <p:nvSpPr>
          <p:cNvPr id="4" name="3 Marcador de pie de página"/>
          <p:cNvSpPr>
            <a:spLocks noGrp="1"/>
          </p:cNvSpPr>
          <p:nvPr>
            <p:ph type="ftr" sz="quarter" idx="11"/>
          </p:nvPr>
        </p:nvSpPr>
        <p:spPr/>
        <p:txBody>
          <a:bodyPr/>
          <a:lstStyle/>
          <a:p>
            <a:pPr>
              <a:defRPr/>
            </a:pPr>
            <a:r>
              <a:rPr lang="es-ES" smtClean="0">
                <a:solidFill>
                  <a:prstClr val="black"/>
                </a:solidFill>
              </a:rPr>
              <a:t>Introducción a la Probabilidad</a:t>
            </a:r>
            <a:endParaRPr lang="es-ES">
              <a:solidFill>
                <a:prstClr val="black"/>
              </a:solidFill>
            </a:endParaRPr>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solidFill>
                  <a:prstClr val="black"/>
                </a:solidFill>
              </a:rPr>
              <a:pPr>
                <a:defRPr/>
              </a:pPr>
              <a:t>130</a:t>
            </a:fld>
            <a:endParaRPr lang="es-ES">
              <a:solidFill>
                <a:prstClr val="black"/>
              </a:solidFill>
            </a:endParaRPr>
          </a:p>
        </p:txBody>
      </p:sp>
      <p:sp>
        <p:nvSpPr>
          <p:cNvPr id="2" name="1 Título"/>
          <p:cNvSpPr>
            <a:spLocks noGrp="1"/>
          </p:cNvSpPr>
          <p:nvPr>
            <p:ph type="title"/>
          </p:nvPr>
        </p:nvSpPr>
        <p:spPr/>
        <p:txBody>
          <a:bodyPr/>
          <a:lstStyle/>
          <a:p>
            <a:r>
              <a:rPr lang="es-MX" dirty="0" smtClean="0"/>
              <a:t>Ejemplo</a:t>
            </a:r>
            <a:endParaRPr lang="es-MX" dirty="0"/>
          </a:p>
        </p:txBody>
      </p:sp>
      <p:pic>
        <p:nvPicPr>
          <p:cNvPr id="61442" name="Picture 2" descr="http://image.made-in-china.com/2f0j00wMRQVkWcbeuP/DDR2-Laptop-RAM-Memory.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6872" y="1737096"/>
            <a:ext cx="1300480" cy="7315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7 Tabla"/>
          <p:cNvGraphicFramePr>
            <a:graphicFrameLocks noGrp="1"/>
          </p:cNvGraphicFramePr>
          <p:nvPr>
            <p:extLst>
              <p:ext uri="{D42A27DB-BD31-4B8C-83A1-F6EECF244321}">
                <p14:modId xmlns:p14="http://schemas.microsoft.com/office/powerpoint/2010/main" val="3757184855"/>
              </p:ext>
            </p:extLst>
          </p:nvPr>
        </p:nvGraphicFramePr>
        <p:xfrm>
          <a:off x="539551" y="897564"/>
          <a:ext cx="8496945" cy="3605980"/>
        </p:xfrm>
        <a:graphic>
          <a:graphicData uri="http://schemas.openxmlformats.org/drawingml/2006/table">
            <a:tbl>
              <a:tblPr firstRow="1" firstCol="1" bandRow="1">
                <a:tableStyleId>{5C22544A-7EE6-4342-B048-85BDC9FD1C3A}</a:tableStyleId>
              </a:tblPr>
              <a:tblGrid>
                <a:gridCol w="1080122">
                  <a:extLst>
                    <a:ext uri="{9D8B030D-6E8A-4147-A177-3AD203B41FA5}">
                      <a16:colId xmlns:a16="http://schemas.microsoft.com/office/drawing/2014/main" val="20000"/>
                    </a:ext>
                  </a:extLst>
                </a:gridCol>
                <a:gridCol w="794951">
                  <a:extLst>
                    <a:ext uri="{9D8B030D-6E8A-4147-A177-3AD203B41FA5}">
                      <a16:colId xmlns:a16="http://schemas.microsoft.com/office/drawing/2014/main" val="20001"/>
                    </a:ext>
                  </a:extLst>
                </a:gridCol>
                <a:gridCol w="827734">
                  <a:extLst>
                    <a:ext uri="{9D8B030D-6E8A-4147-A177-3AD203B41FA5}">
                      <a16:colId xmlns:a16="http://schemas.microsoft.com/office/drawing/2014/main" val="20002"/>
                    </a:ext>
                  </a:extLst>
                </a:gridCol>
                <a:gridCol w="827734">
                  <a:extLst>
                    <a:ext uri="{9D8B030D-6E8A-4147-A177-3AD203B41FA5}">
                      <a16:colId xmlns:a16="http://schemas.microsoft.com/office/drawing/2014/main" val="20003"/>
                    </a:ext>
                  </a:extLst>
                </a:gridCol>
                <a:gridCol w="827734">
                  <a:extLst>
                    <a:ext uri="{9D8B030D-6E8A-4147-A177-3AD203B41FA5}">
                      <a16:colId xmlns:a16="http://schemas.microsoft.com/office/drawing/2014/main" val="20004"/>
                    </a:ext>
                  </a:extLst>
                </a:gridCol>
                <a:gridCol w="827734">
                  <a:extLst>
                    <a:ext uri="{9D8B030D-6E8A-4147-A177-3AD203B41FA5}">
                      <a16:colId xmlns:a16="http://schemas.microsoft.com/office/drawing/2014/main" val="20005"/>
                    </a:ext>
                  </a:extLst>
                </a:gridCol>
                <a:gridCol w="827734">
                  <a:extLst>
                    <a:ext uri="{9D8B030D-6E8A-4147-A177-3AD203B41FA5}">
                      <a16:colId xmlns:a16="http://schemas.microsoft.com/office/drawing/2014/main" val="20006"/>
                    </a:ext>
                  </a:extLst>
                </a:gridCol>
                <a:gridCol w="827734">
                  <a:extLst>
                    <a:ext uri="{9D8B030D-6E8A-4147-A177-3AD203B41FA5}">
                      <a16:colId xmlns:a16="http://schemas.microsoft.com/office/drawing/2014/main" val="20007"/>
                    </a:ext>
                  </a:extLst>
                </a:gridCol>
                <a:gridCol w="827734">
                  <a:extLst>
                    <a:ext uri="{9D8B030D-6E8A-4147-A177-3AD203B41FA5}">
                      <a16:colId xmlns:a16="http://schemas.microsoft.com/office/drawing/2014/main" val="20008"/>
                    </a:ext>
                  </a:extLst>
                </a:gridCol>
                <a:gridCol w="827734">
                  <a:extLst>
                    <a:ext uri="{9D8B030D-6E8A-4147-A177-3AD203B41FA5}">
                      <a16:colId xmlns:a16="http://schemas.microsoft.com/office/drawing/2014/main" val="20009"/>
                    </a:ext>
                  </a:extLst>
                </a:gridCol>
              </a:tblGrid>
              <a:tr h="210312">
                <a:tc>
                  <a:txBody>
                    <a:bodyPr/>
                    <a:lstStyle/>
                    <a:p>
                      <a:pPr algn="ctr">
                        <a:lnSpc>
                          <a:spcPct val="115000"/>
                        </a:lnSpc>
                        <a:spcAft>
                          <a:spcPts val="0"/>
                        </a:spcAft>
                      </a:pPr>
                      <a:r>
                        <a:rPr lang="es-MX" sz="1100" dirty="0">
                          <a:effectLst/>
                        </a:rPr>
                        <a:t>Modelo</a:t>
                      </a:r>
                      <a:endParaRPr lang="es-MX" sz="1400" dirty="0">
                        <a:effectLst/>
                        <a:latin typeface="Calibri"/>
                        <a:ea typeface="Calibri"/>
                        <a:cs typeface="Times New Roman"/>
                      </a:endParaRPr>
                    </a:p>
                  </a:txBody>
                  <a:tcPr marL="94294" marR="94294" marT="0" marB="0"/>
                </a:tc>
                <a:tc>
                  <a:txBody>
                    <a:bodyPr/>
                    <a:lstStyle/>
                    <a:p>
                      <a:pPr algn="ctr">
                        <a:lnSpc>
                          <a:spcPct val="115000"/>
                        </a:lnSpc>
                        <a:spcAft>
                          <a:spcPts val="0"/>
                        </a:spcAft>
                      </a:pPr>
                      <a:r>
                        <a:rPr lang="es-MX" sz="1200" dirty="0">
                          <a:effectLst/>
                        </a:rPr>
                        <a:t>1</a:t>
                      </a:r>
                      <a:endParaRPr lang="es-MX" sz="1400" dirty="0">
                        <a:effectLst/>
                        <a:latin typeface="Calibri"/>
                        <a:ea typeface="Calibri"/>
                        <a:cs typeface="Times New Roman"/>
                      </a:endParaRPr>
                    </a:p>
                  </a:txBody>
                  <a:tcPr marL="94294" marR="94294" marT="0" marB="0"/>
                </a:tc>
                <a:tc>
                  <a:txBody>
                    <a:bodyPr/>
                    <a:lstStyle/>
                    <a:p>
                      <a:pPr algn="ctr">
                        <a:lnSpc>
                          <a:spcPct val="115000"/>
                        </a:lnSpc>
                        <a:spcAft>
                          <a:spcPts val="0"/>
                        </a:spcAft>
                      </a:pPr>
                      <a:r>
                        <a:rPr lang="es-MX" sz="1200" dirty="0">
                          <a:effectLst/>
                        </a:rPr>
                        <a:t>2</a:t>
                      </a:r>
                      <a:endParaRPr lang="es-MX" sz="1400" dirty="0">
                        <a:effectLst/>
                        <a:latin typeface="Calibri"/>
                        <a:ea typeface="Calibri"/>
                        <a:cs typeface="Times New Roman"/>
                      </a:endParaRPr>
                    </a:p>
                  </a:txBody>
                  <a:tcPr marL="94294" marR="94294" marT="0" marB="0"/>
                </a:tc>
                <a:tc>
                  <a:txBody>
                    <a:bodyPr/>
                    <a:lstStyle/>
                    <a:p>
                      <a:pPr algn="ctr">
                        <a:lnSpc>
                          <a:spcPct val="115000"/>
                        </a:lnSpc>
                        <a:spcAft>
                          <a:spcPts val="0"/>
                        </a:spcAft>
                      </a:pPr>
                      <a:r>
                        <a:rPr lang="es-MX" sz="1200">
                          <a:effectLst/>
                        </a:rPr>
                        <a:t>3</a:t>
                      </a:r>
                      <a:endParaRPr lang="es-MX" sz="1400">
                        <a:effectLst/>
                        <a:latin typeface="Calibri"/>
                        <a:ea typeface="Calibri"/>
                        <a:cs typeface="Times New Roman"/>
                      </a:endParaRPr>
                    </a:p>
                  </a:txBody>
                  <a:tcPr marL="94294" marR="94294" marT="0" marB="0"/>
                </a:tc>
                <a:tc>
                  <a:txBody>
                    <a:bodyPr/>
                    <a:lstStyle/>
                    <a:p>
                      <a:pPr algn="ctr">
                        <a:lnSpc>
                          <a:spcPct val="115000"/>
                        </a:lnSpc>
                        <a:spcAft>
                          <a:spcPts val="0"/>
                        </a:spcAft>
                      </a:pPr>
                      <a:r>
                        <a:rPr lang="es-MX" sz="1200" dirty="0">
                          <a:effectLst/>
                        </a:rPr>
                        <a:t>4</a:t>
                      </a:r>
                      <a:endParaRPr lang="es-MX" sz="1400" dirty="0">
                        <a:effectLst/>
                        <a:latin typeface="Calibri"/>
                        <a:ea typeface="Calibri"/>
                        <a:cs typeface="Times New Roman"/>
                      </a:endParaRPr>
                    </a:p>
                  </a:txBody>
                  <a:tcPr marL="94294" marR="94294" marT="0" marB="0"/>
                </a:tc>
                <a:tc>
                  <a:txBody>
                    <a:bodyPr/>
                    <a:lstStyle/>
                    <a:p>
                      <a:pPr algn="ctr">
                        <a:lnSpc>
                          <a:spcPct val="115000"/>
                        </a:lnSpc>
                        <a:spcAft>
                          <a:spcPts val="0"/>
                        </a:spcAft>
                      </a:pPr>
                      <a:r>
                        <a:rPr lang="es-MX" sz="1200">
                          <a:effectLst/>
                        </a:rPr>
                        <a:t>5</a:t>
                      </a:r>
                      <a:endParaRPr lang="es-MX" sz="1400">
                        <a:effectLst/>
                        <a:latin typeface="Calibri"/>
                        <a:ea typeface="Calibri"/>
                        <a:cs typeface="Times New Roman"/>
                      </a:endParaRPr>
                    </a:p>
                  </a:txBody>
                  <a:tcPr marL="94294" marR="94294" marT="0" marB="0"/>
                </a:tc>
                <a:tc>
                  <a:txBody>
                    <a:bodyPr/>
                    <a:lstStyle/>
                    <a:p>
                      <a:pPr algn="ctr">
                        <a:lnSpc>
                          <a:spcPct val="115000"/>
                        </a:lnSpc>
                        <a:spcAft>
                          <a:spcPts val="0"/>
                        </a:spcAft>
                      </a:pPr>
                      <a:r>
                        <a:rPr lang="es-MX" sz="1200" dirty="0">
                          <a:effectLst/>
                        </a:rPr>
                        <a:t>6</a:t>
                      </a:r>
                      <a:endParaRPr lang="es-MX" sz="1400" dirty="0">
                        <a:effectLst/>
                        <a:latin typeface="Calibri"/>
                        <a:ea typeface="Calibri"/>
                        <a:cs typeface="Times New Roman"/>
                      </a:endParaRPr>
                    </a:p>
                  </a:txBody>
                  <a:tcPr marL="94294" marR="94294" marT="0" marB="0"/>
                </a:tc>
                <a:tc>
                  <a:txBody>
                    <a:bodyPr/>
                    <a:lstStyle/>
                    <a:p>
                      <a:pPr algn="ctr">
                        <a:lnSpc>
                          <a:spcPct val="115000"/>
                        </a:lnSpc>
                        <a:spcAft>
                          <a:spcPts val="0"/>
                        </a:spcAft>
                      </a:pPr>
                      <a:r>
                        <a:rPr lang="es-MX" sz="1200">
                          <a:effectLst/>
                        </a:rPr>
                        <a:t>7</a:t>
                      </a:r>
                      <a:endParaRPr lang="es-MX" sz="1400">
                        <a:effectLst/>
                        <a:latin typeface="Calibri"/>
                        <a:ea typeface="Calibri"/>
                        <a:cs typeface="Times New Roman"/>
                      </a:endParaRPr>
                    </a:p>
                  </a:txBody>
                  <a:tcPr marL="94294" marR="94294" marT="0" marB="0"/>
                </a:tc>
                <a:tc>
                  <a:txBody>
                    <a:bodyPr/>
                    <a:lstStyle/>
                    <a:p>
                      <a:pPr algn="ctr">
                        <a:lnSpc>
                          <a:spcPct val="115000"/>
                        </a:lnSpc>
                        <a:spcAft>
                          <a:spcPts val="0"/>
                        </a:spcAft>
                      </a:pPr>
                      <a:r>
                        <a:rPr lang="es-MX" sz="1200">
                          <a:effectLst/>
                        </a:rPr>
                        <a:t>8</a:t>
                      </a:r>
                      <a:endParaRPr lang="es-MX" sz="1400">
                        <a:effectLst/>
                        <a:latin typeface="Calibri"/>
                        <a:ea typeface="Calibri"/>
                        <a:cs typeface="Times New Roman"/>
                      </a:endParaRPr>
                    </a:p>
                  </a:txBody>
                  <a:tcPr marL="94294" marR="94294" marT="0" marB="0"/>
                </a:tc>
                <a:tc>
                  <a:txBody>
                    <a:bodyPr/>
                    <a:lstStyle/>
                    <a:p>
                      <a:pPr algn="ctr">
                        <a:lnSpc>
                          <a:spcPct val="115000"/>
                        </a:lnSpc>
                        <a:spcAft>
                          <a:spcPts val="0"/>
                        </a:spcAft>
                      </a:pPr>
                      <a:r>
                        <a:rPr lang="es-MX" sz="1200">
                          <a:effectLst/>
                        </a:rPr>
                        <a:t>9</a:t>
                      </a:r>
                      <a:endParaRPr lang="es-MX" sz="1400">
                        <a:effectLst/>
                        <a:latin typeface="Calibri"/>
                        <a:ea typeface="Calibri"/>
                        <a:cs typeface="Times New Roman"/>
                      </a:endParaRPr>
                    </a:p>
                  </a:txBody>
                  <a:tcPr marL="94294" marR="94294" marT="0" marB="0"/>
                </a:tc>
                <a:extLst>
                  <a:ext uri="{0D108BD9-81ED-4DB2-BD59-A6C34878D82A}">
                    <a16:rowId xmlns:a16="http://schemas.microsoft.com/office/drawing/2014/main" val="10000"/>
                  </a:ext>
                </a:extLst>
              </a:tr>
              <a:tr h="315468">
                <a:tc>
                  <a:txBody>
                    <a:bodyPr/>
                    <a:lstStyle/>
                    <a:p>
                      <a:pPr algn="ctr">
                        <a:lnSpc>
                          <a:spcPct val="115000"/>
                        </a:lnSpc>
                        <a:spcAft>
                          <a:spcPts val="0"/>
                        </a:spcAft>
                      </a:pPr>
                      <a:r>
                        <a:rPr lang="es-MX" sz="900" dirty="0">
                          <a:effectLst/>
                        </a:rPr>
                        <a:t>Porcentaje de ventas</a:t>
                      </a:r>
                      <a:endParaRPr lang="es-MX" sz="12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200" dirty="0">
                          <a:effectLst/>
                        </a:rPr>
                        <a:t>27</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200">
                          <a:effectLst/>
                        </a:rPr>
                        <a:t>23</a:t>
                      </a:r>
                      <a:endParaRPr lang="es-MX" sz="140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200">
                          <a:effectLst/>
                        </a:rPr>
                        <a:t>10</a:t>
                      </a:r>
                      <a:endParaRPr lang="es-MX" sz="140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200">
                          <a:effectLst/>
                        </a:rPr>
                        <a:t>13</a:t>
                      </a:r>
                      <a:endParaRPr lang="es-MX" sz="140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200" dirty="0">
                          <a:effectLst/>
                        </a:rPr>
                        <a:t>7</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200" dirty="0">
                          <a:effectLst/>
                        </a:rPr>
                        <a:t>4</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200" dirty="0">
                          <a:effectLst/>
                        </a:rPr>
                        <a:t>5</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200" dirty="0">
                          <a:effectLst/>
                        </a:rPr>
                        <a:t>8</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200" dirty="0">
                          <a:effectLst/>
                        </a:rPr>
                        <a:t>3</a:t>
                      </a:r>
                      <a:endParaRPr lang="es-MX" sz="1400" dirty="0">
                        <a:effectLst/>
                        <a:latin typeface="Calibri"/>
                        <a:ea typeface="Calibri"/>
                        <a:cs typeface="Times New Roman"/>
                      </a:endParaRPr>
                    </a:p>
                  </a:txBody>
                  <a:tcPr marL="94294" marR="94294" marT="0" marB="0" anchor="ctr"/>
                </a:tc>
                <a:extLst>
                  <a:ext uri="{0D108BD9-81ED-4DB2-BD59-A6C34878D82A}">
                    <a16:rowId xmlns:a16="http://schemas.microsoft.com/office/drawing/2014/main" val="10001"/>
                  </a:ext>
                </a:extLst>
              </a:tr>
              <a:tr h="279869">
                <a:tc>
                  <a:txBody>
                    <a:bodyPr/>
                    <a:lstStyle/>
                    <a:p>
                      <a:pPr algn="ctr">
                        <a:lnSpc>
                          <a:spcPct val="115000"/>
                        </a:lnSpc>
                        <a:spcAft>
                          <a:spcPts val="0"/>
                        </a:spcAft>
                      </a:pPr>
                      <a:endParaRPr lang="es-MX" sz="1200" dirty="0">
                        <a:effectLst/>
                        <a:latin typeface="Calibri"/>
                        <a:ea typeface="Calibri"/>
                        <a:cs typeface="Times New Roman"/>
                      </a:endParaRPr>
                    </a:p>
                  </a:txBody>
                  <a:tcPr marL="94294" marR="94294" marT="0" marB="0" anchor="ctr">
                    <a:solidFill>
                      <a:schemeClr val="tx2">
                        <a:lumMod val="40000"/>
                        <a:lumOff val="60000"/>
                      </a:schemeClr>
                    </a:solidFill>
                  </a:tcP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solidFill>
                      <a:schemeClr val="tx2">
                        <a:lumMod val="40000"/>
                        <a:lumOff val="60000"/>
                      </a:schemeClr>
                    </a:solidFill>
                  </a:tcP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solidFill>
                      <a:schemeClr val="tx2">
                        <a:lumMod val="40000"/>
                        <a:lumOff val="60000"/>
                      </a:schemeClr>
                    </a:solidFill>
                  </a:tcP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solidFill>
                      <a:schemeClr val="tx2">
                        <a:lumMod val="40000"/>
                        <a:lumOff val="60000"/>
                      </a:schemeClr>
                    </a:solidFill>
                  </a:tcP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solidFill>
                      <a:schemeClr val="tx2">
                        <a:lumMod val="40000"/>
                        <a:lumOff val="60000"/>
                      </a:schemeClr>
                    </a:solidFill>
                  </a:tcP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solidFill>
                      <a:schemeClr val="tx2">
                        <a:lumMod val="40000"/>
                        <a:lumOff val="60000"/>
                      </a:schemeClr>
                    </a:solidFill>
                  </a:tcP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solidFill>
                      <a:schemeClr val="tx2">
                        <a:lumMod val="40000"/>
                        <a:lumOff val="60000"/>
                      </a:schemeClr>
                    </a:solidFill>
                  </a:tcP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solidFill>
                      <a:schemeClr val="tx2">
                        <a:lumMod val="40000"/>
                        <a:lumOff val="60000"/>
                      </a:schemeClr>
                    </a:solidFill>
                  </a:tcP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solidFill>
                      <a:schemeClr val="tx2">
                        <a:lumMod val="40000"/>
                        <a:lumOff val="60000"/>
                      </a:schemeClr>
                    </a:solidFill>
                  </a:tcP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solidFill>
                      <a:schemeClr val="tx2">
                        <a:lumMod val="40000"/>
                        <a:lumOff val="60000"/>
                      </a:schemeClr>
                    </a:solidFill>
                  </a:tcPr>
                </a:tc>
                <a:extLst>
                  <a:ext uri="{0D108BD9-81ED-4DB2-BD59-A6C34878D82A}">
                    <a16:rowId xmlns:a16="http://schemas.microsoft.com/office/drawing/2014/main" val="10002"/>
                  </a:ext>
                </a:extLst>
              </a:tr>
              <a:tr h="420624">
                <a:tc>
                  <a:txBody>
                    <a:bodyPr/>
                    <a:lstStyle/>
                    <a:p>
                      <a:pPr algn="ctr">
                        <a:lnSpc>
                          <a:spcPct val="115000"/>
                        </a:lnSpc>
                        <a:spcAft>
                          <a:spcPts val="0"/>
                        </a:spcAft>
                      </a:pPr>
                      <a:r>
                        <a:rPr lang="es-MX" sz="1200" dirty="0" smtClean="0">
                          <a:effectLst/>
                          <a:latin typeface="Calibri"/>
                          <a:ea typeface="Calibri"/>
                          <a:cs typeface="Times New Roman"/>
                        </a:rPr>
                        <a:t>Memoria estándar</a:t>
                      </a:r>
                      <a:endParaRPr lang="es-MX" sz="12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400" smtClean="0">
                          <a:effectLst/>
                          <a:latin typeface="Calibri"/>
                          <a:ea typeface="Calibri"/>
                          <a:cs typeface="Times New Roman"/>
                          <a:sym typeface="Wingdings"/>
                        </a:rPr>
                        <a:t></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400" smtClean="0">
                          <a:effectLst/>
                          <a:latin typeface="Calibri"/>
                          <a:ea typeface="Calibri"/>
                          <a:cs typeface="Times New Roman"/>
                          <a:sym typeface="Wingdings"/>
                        </a:rPr>
                        <a:t></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400" dirty="0" smtClean="0">
                          <a:effectLst/>
                          <a:latin typeface="Calibri"/>
                          <a:ea typeface="Calibri"/>
                          <a:cs typeface="Times New Roman"/>
                          <a:sym typeface="Wingdings"/>
                        </a:rPr>
                        <a:t></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400" smtClean="0">
                          <a:effectLst/>
                          <a:latin typeface="Calibri"/>
                          <a:ea typeface="Calibri"/>
                          <a:cs typeface="Times New Roman"/>
                          <a:sym typeface="Wingdings"/>
                        </a:rPr>
                        <a:t></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400" smtClean="0">
                          <a:effectLst/>
                          <a:latin typeface="Calibri"/>
                          <a:ea typeface="Calibri"/>
                          <a:cs typeface="Times New Roman"/>
                          <a:sym typeface="Wingdings"/>
                        </a:rPr>
                        <a:t></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400" dirty="0" smtClean="0">
                          <a:effectLst/>
                          <a:latin typeface="Calibri"/>
                          <a:ea typeface="Calibri"/>
                          <a:cs typeface="Times New Roman"/>
                          <a:sym typeface="Wingdings"/>
                        </a:rPr>
                        <a:t></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extLst>
                  <a:ext uri="{0D108BD9-81ED-4DB2-BD59-A6C34878D82A}">
                    <a16:rowId xmlns:a16="http://schemas.microsoft.com/office/drawing/2014/main" val="10003"/>
                  </a:ext>
                </a:extLst>
              </a:tr>
              <a:tr h="420624">
                <a:tc>
                  <a:txBody>
                    <a:bodyPr/>
                    <a:lstStyle/>
                    <a:p>
                      <a:pPr algn="ctr">
                        <a:lnSpc>
                          <a:spcPct val="115000"/>
                        </a:lnSpc>
                        <a:spcAft>
                          <a:spcPts val="0"/>
                        </a:spcAft>
                      </a:pPr>
                      <a:r>
                        <a:rPr lang="es-MX" sz="1200" dirty="0" smtClean="0">
                          <a:effectLst/>
                          <a:latin typeface="Calibri"/>
                          <a:ea typeface="Calibri"/>
                          <a:cs typeface="Times New Roman"/>
                        </a:rPr>
                        <a:t>Memoria expandida</a:t>
                      </a:r>
                      <a:endParaRPr lang="es-MX" sz="12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400" smtClean="0">
                          <a:effectLst/>
                          <a:latin typeface="Calibri"/>
                          <a:ea typeface="Calibri"/>
                          <a:cs typeface="Times New Roman"/>
                          <a:sym typeface="Wingdings"/>
                        </a:rPr>
                        <a:t></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400" smtClean="0">
                          <a:effectLst/>
                          <a:latin typeface="Calibri"/>
                          <a:ea typeface="Calibri"/>
                          <a:cs typeface="Times New Roman"/>
                          <a:sym typeface="Wingdings"/>
                        </a:rPr>
                        <a:t></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400" smtClean="0">
                          <a:effectLst/>
                          <a:latin typeface="Calibri"/>
                          <a:ea typeface="Calibri"/>
                          <a:cs typeface="Times New Roman"/>
                          <a:sym typeface="Wingdings"/>
                        </a:rPr>
                        <a:t></a:t>
                      </a:r>
                      <a:endParaRPr lang="es-MX" sz="1400" dirty="0">
                        <a:effectLst/>
                        <a:latin typeface="Calibri"/>
                        <a:ea typeface="Calibri"/>
                        <a:cs typeface="Times New Roman"/>
                      </a:endParaRPr>
                    </a:p>
                  </a:txBody>
                  <a:tcPr marL="94294" marR="94294" marT="0" marB="0" anchor="ctr"/>
                </a:tc>
                <a:extLst>
                  <a:ext uri="{0D108BD9-81ED-4DB2-BD59-A6C34878D82A}">
                    <a16:rowId xmlns:a16="http://schemas.microsoft.com/office/drawing/2014/main" val="10004"/>
                  </a:ext>
                </a:extLst>
              </a:tr>
              <a:tr h="279869">
                <a:tc>
                  <a:txBody>
                    <a:bodyPr/>
                    <a:lstStyle/>
                    <a:p>
                      <a:pPr algn="ctr">
                        <a:lnSpc>
                          <a:spcPct val="115000"/>
                        </a:lnSpc>
                        <a:spcAft>
                          <a:spcPts val="0"/>
                        </a:spcAft>
                      </a:pPr>
                      <a:endParaRPr lang="es-MX" sz="1200" dirty="0">
                        <a:effectLst/>
                        <a:latin typeface="Calibri"/>
                        <a:ea typeface="Calibri"/>
                        <a:cs typeface="Times New Roman"/>
                      </a:endParaRPr>
                    </a:p>
                  </a:txBody>
                  <a:tcPr marL="94294" marR="94294" marT="0" marB="0" anchor="ctr">
                    <a:solidFill>
                      <a:schemeClr val="bg1">
                        <a:lumMod val="75000"/>
                      </a:schemeClr>
                    </a:solidFill>
                  </a:tcP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solidFill>
                      <a:schemeClr val="bg1">
                        <a:lumMod val="75000"/>
                      </a:schemeClr>
                    </a:solidFill>
                  </a:tcP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solidFill>
                      <a:schemeClr val="bg1">
                        <a:lumMod val="75000"/>
                      </a:schemeClr>
                    </a:solidFill>
                  </a:tcP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solidFill>
                      <a:schemeClr val="bg1">
                        <a:lumMod val="75000"/>
                      </a:schemeClr>
                    </a:solidFill>
                  </a:tcP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solidFill>
                      <a:schemeClr val="bg1">
                        <a:lumMod val="75000"/>
                      </a:schemeClr>
                    </a:solidFill>
                  </a:tcP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solidFill>
                      <a:schemeClr val="bg1">
                        <a:lumMod val="75000"/>
                      </a:schemeClr>
                    </a:solidFill>
                  </a:tcP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solidFill>
                      <a:schemeClr val="bg1">
                        <a:lumMod val="75000"/>
                      </a:schemeClr>
                    </a:solidFill>
                  </a:tcP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solidFill>
                      <a:schemeClr val="bg1">
                        <a:lumMod val="75000"/>
                      </a:schemeClr>
                    </a:solidFill>
                  </a:tcP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solidFill>
                      <a:schemeClr val="bg1">
                        <a:lumMod val="75000"/>
                      </a:schemeClr>
                    </a:solidFill>
                  </a:tcP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solidFill>
                      <a:schemeClr val="bg1">
                        <a:lumMod val="75000"/>
                      </a:schemeClr>
                    </a:solidFill>
                  </a:tcPr>
                </a:tc>
                <a:extLst>
                  <a:ext uri="{0D108BD9-81ED-4DB2-BD59-A6C34878D82A}">
                    <a16:rowId xmlns:a16="http://schemas.microsoft.com/office/drawing/2014/main" val="10005"/>
                  </a:ext>
                </a:extLst>
              </a:tr>
              <a:tr h="279869">
                <a:tc>
                  <a:txBody>
                    <a:bodyPr/>
                    <a:lstStyle/>
                    <a:p>
                      <a:pPr algn="ctr">
                        <a:lnSpc>
                          <a:spcPct val="115000"/>
                        </a:lnSpc>
                        <a:spcAft>
                          <a:spcPts val="0"/>
                        </a:spcAft>
                      </a:pPr>
                      <a:r>
                        <a:rPr lang="es-MX" sz="1200" dirty="0" smtClean="0">
                          <a:effectLst/>
                          <a:latin typeface="Calibri"/>
                          <a:ea typeface="Calibri"/>
                          <a:cs typeface="Times New Roman"/>
                        </a:rPr>
                        <a:t>DVD</a:t>
                      </a:r>
                      <a:endParaRPr lang="es-MX" sz="12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400" smtClean="0">
                          <a:effectLst/>
                          <a:latin typeface="Calibri"/>
                          <a:ea typeface="Calibri"/>
                          <a:cs typeface="Times New Roman"/>
                          <a:sym typeface="Wingdings"/>
                        </a:rPr>
                        <a:t></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400" smtClean="0">
                          <a:effectLst/>
                          <a:latin typeface="Calibri"/>
                          <a:ea typeface="Calibri"/>
                          <a:cs typeface="Times New Roman"/>
                          <a:sym typeface="Wingdings"/>
                        </a:rPr>
                        <a:t></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400" dirty="0" smtClean="0">
                          <a:effectLst/>
                          <a:latin typeface="Calibri"/>
                          <a:ea typeface="Calibri"/>
                          <a:cs typeface="Times New Roman"/>
                          <a:sym typeface="Wingdings"/>
                        </a:rPr>
                        <a:t></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extLst>
                  <a:ext uri="{0D108BD9-81ED-4DB2-BD59-A6C34878D82A}">
                    <a16:rowId xmlns:a16="http://schemas.microsoft.com/office/drawing/2014/main" val="10006"/>
                  </a:ext>
                </a:extLst>
              </a:tr>
              <a:tr h="279869">
                <a:tc>
                  <a:txBody>
                    <a:bodyPr/>
                    <a:lstStyle/>
                    <a:p>
                      <a:pPr algn="ctr">
                        <a:lnSpc>
                          <a:spcPct val="115000"/>
                        </a:lnSpc>
                        <a:spcAft>
                          <a:spcPts val="0"/>
                        </a:spcAft>
                      </a:pPr>
                      <a:r>
                        <a:rPr lang="es-MX" sz="1200" dirty="0" smtClean="0">
                          <a:effectLst/>
                          <a:latin typeface="Calibri"/>
                          <a:ea typeface="Calibri"/>
                          <a:cs typeface="Times New Roman"/>
                        </a:rPr>
                        <a:t>Blu-Ray</a:t>
                      </a:r>
                      <a:endParaRPr lang="es-MX" sz="12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400" smtClean="0">
                          <a:effectLst/>
                          <a:latin typeface="Calibri"/>
                          <a:ea typeface="Calibri"/>
                          <a:cs typeface="Times New Roman"/>
                          <a:sym typeface="Wingdings"/>
                        </a:rPr>
                        <a:t></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400" smtClean="0">
                          <a:effectLst/>
                          <a:latin typeface="Calibri"/>
                          <a:ea typeface="Calibri"/>
                          <a:cs typeface="Times New Roman"/>
                          <a:sym typeface="Wingdings"/>
                        </a:rPr>
                        <a:t></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400" dirty="0" smtClean="0">
                          <a:effectLst/>
                          <a:latin typeface="Calibri"/>
                          <a:ea typeface="Calibri"/>
                          <a:cs typeface="Times New Roman"/>
                          <a:sym typeface="Wingdings"/>
                        </a:rPr>
                        <a:t></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400" dirty="0" smtClean="0">
                          <a:effectLst/>
                          <a:latin typeface="Calibri"/>
                          <a:ea typeface="Calibri"/>
                          <a:cs typeface="Times New Roman"/>
                          <a:sym typeface="Wingdings"/>
                        </a:rPr>
                        <a:t></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400" dirty="0" smtClean="0">
                          <a:effectLst/>
                          <a:latin typeface="Calibri"/>
                          <a:ea typeface="Calibri"/>
                          <a:cs typeface="Times New Roman"/>
                          <a:sym typeface="Wingdings"/>
                        </a:rPr>
                        <a:t></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400" dirty="0" smtClean="0">
                          <a:effectLst/>
                          <a:latin typeface="Calibri"/>
                          <a:ea typeface="Calibri"/>
                          <a:cs typeface="Times New Roman"/>
                          <a:sym typeface="Wingdings"/>
                        </a:rPr>
                        <a:t></a:t>
                      </a:r>
                      <a:endParaRPr lang="es-MX" sz="1400" dirty="0">
                        <a:effectLst/>
                        <a:latin typeface="Calibri"/>
                        <a:ea typeface="Calibri"/>
                        <a:cs typeface="Times New Roman"/>
                      </a:endParaRPr>
                    </a:p>
                  </a:txBody>
                  <a:tcPr marL="94294" marR="94294" marT="0" marB="0" anchor="ctr"/>
                </a:tc>
                <a:extLst>
                  <a:ext uri="{0D108BD9-81ED-4DB2-BD59-A6C34878D82A}">
                    <a16:rowId xmlns:a16="http://schemas.microsoft.com/office/drawing/2014/main" val="10007"/>
                  </a:ext>
                </a:extLst>
              </a:tr>
              <a:tr h="279869">
                <a:tc>
                  <a:txBody>
                    <a:bodyPr/>
                    <a:lstStyle/>
                    <a:p>
                      <a:pPr algn="ctr">
                        <a:lnSpc>
                          <a:spcPct val="115000"/>
                        </a:lnSpc>
                        <a:spcAft>
                          <a:spcPts val="0"/>
                        </a:spcAft>
                      </a:pPr>
                      <a:endParaRPr lang="es-MX" sz="1200" dirty="0">
                        <a:effectLst/>
                        <a:latin typeface="Calibri"/>
                        <a:ea typeface="Calibri"/>
                        <a:cs typeface="Times New Roman"/>
                      </a:endParaRPr>
                    </a:p>
                  </a:txBody>
                  <a:tcPr marL="94294" marR="94294" marT="0" marB="0" anchor="ctr">
                    <a:solidFill>
                      <a:schemeClr val="bg1">
                        <a:lumMod val="75000"/>
                      </a:schemeClr>
                    </a:solidFill>
                  </a:tcP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solidFill>
                      <a:schemeClr val="bg1">
                        <a:lumMod val="75000"/>
                      </a:schemeClr>
                    </a:solidFill>
                  </a:tcP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solidFill>
                      <a:schemeClr val="bg1">
                        <a:lumMod val="75000"/>
                      </a:schemeClr>
                    </a:solidFill>
                  </a:tcP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solidFill>
                      <a:schemeClr val="bg1">
                        <a:lumMod val="75000"/>
                      </a:schemeClr>
                    </a:solidFill>
                  </a:tcP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solidFill>
                      <a:schemeClr val="bg1">
                        <a:lumMod val="75000"/>
                      </a:schemeClr>
                    </a:solidFill>
                  </a:tcP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solidFill>
                      <a:schemeClr val="bg1">
                        <a:lumMod val="75000"/>
                      </a:schemeClr>
                    </a:solidFill>
                  </a:tcP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solidFill>
                      <a:schemeClr val="bg1">
                        <a:lumMod val="75000"/>
                      </a:schemeClr>
                    </a:solidFill>
                  </a:tcP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solidFill>
                      <a:schemeClr val="bg1">
                        <a:lumMod val="75000"/>
                      </a:schemeClr>
                    </a:solidFill>
                  </a:tcP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solidFill>
                      <a:schemeClr val="bg1">
                        <a:lumMod val="75000"/>
                      </a:schemeClr>
                    </a:solidFill>
                  </a:tcP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solidFill>
                      <a:schemeClr val="bg1">
                        <a:lumMod val="75000"/>
                      </a:schemeClr>
                    </a:solidFill>
                  </a:tcPr>
                </a:tc>
                <a:extLst>
                  <a:ext uri="{0D108BD9-81ED-4DB2-BD59-A6C34878D82A}">
                    <a16:rowId xmlns:a16="http://schemas.microsoft.com/office/drawing/2014/main" val="10008"/>
                  </a:ext>
                </a:extLst>
              </a:tr>
              <a:tr h="279869">
                <a:tc>
                  <a:txBody>
                    <a:bodyPr/>
                    <a:lstStyle/>
                    <a:p>
                      <a:pPr algn="ctr">
                        <a:lnSpc>
                          <a:spcPct val="115000"/>
                        </a:lnSpc>
                        <a:spcAft>
                          <a:spcPts val="0"/>
                        </a:spcAft>
                      </a:pPr>
                      <a:r>
                        <a:rPr lang="es-MX" sz="1200" dirty="0" smtClean="0">
                          <a:effectLst/>
                          <a:latin typeface="Calibri"/>
                          <a:ea typeface="Calibri"/>
                          <a:cs typeface="Times New Roman"/>
                        </a:rPr>
                        <a:t>DD 160GB</a:t>
                      </a:r>
                      <a:endParaRPr lang="es-MX" sz="12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400" smtClean="0">
                          <a:effectLst/>
                          <a:latin typeface="Calibri"/>
                          <a:ea typeface="Calibri"/>
                          <a:cs typeface="Times New Roman"/>
                          <a:sym typeface="Wingdings"/>
                        </a:rPr>
                        <a:t></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400" smtClean="0">
                          <a:effectLst/>
                          <a:latin typeface="Calibri"/>
                          <a:ea typeface="Calibri"/>
                          <a:cs typeface="Times New Roman"/>
                          <a:sym typeface="Wingdings"/>
                        </a:rPr>
                        <a:t></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400" smtClean="0">
                          <a:effectLst/>
                          <a:latin typeface="Calibri"/>
                          <a:ea typeface="Calibri"/>
                          <a:cs typeface="Times New Roman"/>
                          <a:sym typeface="Wingdings"/>
                        </a:rPr>
                        <a:t></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extLst>
                  <a:ext uri="{0D108BD9-81ED-4DB2-BD59-A6C34878D82A}">
                    <a16:rowId xmlns:a16="http://schemas.microsoft.com/office/drawing/2014/main" val="10009"/>
                  </a:ext>
                </a:extLst>
              </a:tr>
              <a:tr h="279869">
                <a:tc>
                  <a:txBody>
                    <a:bodyPr/>
                    <a:lstStyle/>
                    <a:p>
                      <a:pPr algn="ctr">
                        <a:lnSpc>
                          <a:spcPct val="115000"/>
                        </a:lnSpc>
                        <a:spcAft>
                          <a:spcPts val="0"/>
                        </a:spcAft>
                      </a:pPr>
                      <a:r>
                        <a:rPr lang="es-MX" sz="1200" dirty="0" smtClean="0">
                          <a:effectLst/>
                          <a:latin typeface="Calibri"/>
                          <a:ea typeface="Calibri"/>
                          <a:cs typeface="Times New Roman"/>
                        </a:rPr>
                        <a:t>DD</a:t>
                      </a:r>
                      <a:r>
                        <a:rPr lang="es-MX" sz="1200" baseline="0" dirty="0" smtClean="0">
                          <a:effectLst/>
                          <a:latin typeface="Calibri"/>
                          <a:ea typeface="Calibri"/>
                          <a:cs typeface="Times New Roman"/>
                        </a:rPr>
                        <a:t> 250GB</a:t>
                      </a:r>
                      <a:endParaRPr lang="es-MX" sz="12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400" dirty="0" smtClean="0">
                          <a:effectLst/>
                          <a:latin typeface="Calibri"/>
                          <a:ea typeface="Calibri"/>
                          <a:cs typeface="Times New Roman"/>
                          <a:sym typeface="Wingdings"/>
                        </a:rPr>
                        <a:t></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400" dirty="0" smtClean="0">
                          <a:effectLst/>
                          <a:latin typeface="Calibri"/>
                          <a:ea typeface="Calibri"/>
                          <a:cs typeface="Times New Roman"/>
                          <a:sym typeface="Wingdings"/>
                        </a:rPr>
                        <a:t></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400" dirty="0" smtClean="0">
                          <a:effectLst/>
                          <a:latin typeface="Calibri"/>
                          <a:ea typeface="Calibri"/>
                          <a:cs typeface="Times New Roman"/>
                          <a:sym typeface="Wingdings"/>
                        </a:rPr>
                        <a:t></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extLst>
                  <a:ext uri="{0D108BD9-81ED-4DB2-BD59-A6C34878D82A}">
                    <a16:rowId xmlns:a16="http://schemas.microsoft.com/office/drawing/2014/main" val="10010"/>
                  </a:ext>
                </a:extLst>
              </a:tr>
              <a:tr h="279869">
                <a:tc>
                  <a:txBody>
                    <a:bodyPr/>
                    <a:lstStyle/>
                    <a:p>
                      <a:pPr algn="ctr">
                        <a:lnSpc>
                          <a:spcPct val="115000"/>
                        </a:lnSpc>
                        <a:spcAft>
                          <a:spcPts val="0"/>
                        </a:spcAft>
                      </a:pPr>
                      <a:r>
                        <a:rPr lang="es-MX" sz="1200" dirty="0" smtClean="0">
                          <a:effectLst/>
                          <a:latin typeface="Calibri"/>
                          <a:ea typeface="Calibri"/>
                          <a:cs typeface="Times New Roman"/>
                        </a:rPr>
                        <a:t>DD 320GB</a:t>
                      </a:r>
                      <a:endParaRPr lang="es-MX" sz="12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400" dirty="0" smtClean="0">
                          <a:effectLst/>
                          <a:latin typeface="Calibri"/>
                          <a:ea typeface="Calibri"/>
                          <a:cs typeface="Times New Roman"/>
                          <a:sym typeface="Wingdings"/>
                        </a:rPr>
                        <a:t></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400" dirty="0" smtClean="0">
                          <a:effectLst/>
                          <a:latin typeface="Calibri"/>
                          <a:ea typeface="Calibri"/>
                          <a:cs typeface="Times New Roman"/>
                          <a:sym typeface="Wingdings"/>
                        </a:rPr>
                        <a:t></a:t>
                      </a: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endParaRPr lang="es-MX" sz="1400" dirty="0">
                        <a:effectLst/>
                        <a:latin typeface="Calibri"/>
                        <a:ea typeface="Calibri"/>
                        <a:cs typeface="Times New Roman"/>
                      </a:endParaRPr>
                    </a:p>
                  </a:txBody>
                  <a:tcPr marL="94294" marR="94294" marT="0" marB="0" anchor="ctr"/>
                </a:tc>
                <a:tc>
                  <a:txBody>
                    <a:bodyPr/>
                    <a:lstStyle/>
                    <a:p>
                      <a:pPr algn="ctr">
                        <a:lnSpc>
                          <a:spcPct val="115000"/>
                        </a:lnSpc>
                        <a:spcAft>
                          <a:spcPts val="0"/>
                        </a:spcAft>
                      </a:pPr>
                      <a:r>
                        <a:rPr lang="es-MX" sz="1400" dirty="0" smtClean="0">
                          <a:effectLst/>
                          <a:latin typeface="Calibri"/>
                          <a:ea typeface="Calibri"/>
                          <a:cs typeface="Times New Roman"/>
                          <a:sym typeface="Wingdings"/>
                        </a:rPr>
                        <a:t></a:t>
                      </a:r>
                      <a:endParaRPr lang="es-MX" sz="1400" dirty="0">
                        <a:effectLst/>
                        <a:latin typeface="Calibri"/>
                        <a:ea typeface="Calibri"/>
                        <a:cs typeface="Times New Roman"/>
                      </a:endParaRPr>
                    </a:p>
                  </a:txBody>
                  <a:tcPr marL="94294" marR="94294" marT="0" marB="0"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2526526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alker33.files.wordpress.com/2012/04/buero2.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5730"/>
            <a:ext cx="4876800" cy="3657600"/>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p:cNvSpPr>
            <a:spLocks noGrp="1"/>
          </p:cNvSpPr>
          <p:nvPr>
            <p:ph idx="1"/>
          </p:nvPr>
        </p:nvSpPr>
        <p:spPr>
          <a:solidFill>
            <a:schemeClr val="bg1">
              <a:alpha val="80000"/>
            </a:schemeClr>
          </a:solidFill>
        </p:spPr>
        <p:txBody>
          <a:bodyPr>
            <a:noAutofit/>
          </a:bodyPr>
          <a:lstStyle/>
          <a:p>
            <a:r>
              <a:rPr lang="es-MX" sz="2800" dirty="0" smtClean="0"/>
              <a:t>Observe que se puede definir el espacio </a:t>
            </a:r>
            <a:r>
              <a:rPr lang="es-MX" sz="2800" dirty="0" err="1" smtClean="0"/>
              <a:t>muestral</a:t>
            </a:r>
            <a:r>
              <a:rPr lang="es-MX" sz="2800" dirty="0" smtClean="0"/>
              <a:t> de las ventas como</a:t>
            </a:r>
            <a:br>
              <a:rPr lang="es-MX" sz="2800" dirty="0" smtClean="0"/>
            </a:br>
            <a:r>
              <a:rPr lang="es-MX" sz="2800" dirty="0" smtClean="0"/>
              <a:t>Ω = {1,2,3,4,5,6,7,8,9}.</a:t>
            </a:r>
          </a:p>
          <a:p>
            <a:pPr marL="566928" indent="-457200">
              <a:buFont typeface="+mj-lt"/>
              <a:buAutoNum type="alphaLcParenR"/>
            </a:pPr>
            <a:r>
              <a:rPr lang="es-MX" sz="2800" dirty="0" smtClean="0"/>
              <a:t>¿Deberían tener todos los eventos simples la misma probabilidad? Explique</a:t>
            </a:r>
          </a:p>
          <a:p>
            <a:pPr marL="566928" indent="-457200">
              <a:buFont typeface="+mj-lt"/>
              <a:buAutoNum type="alphaLcParenR"/>
            </a:pPr>
            <a:r>
              <a:rPr lang="es-MX" sz="2800" dirty="0"/>
              <a:t>¿Cuál es la probabilidad de que una computadora vendida tenga memoria estándar</a:t>
            </a:r>
            <a:r>
              <a:rPr lang="es-MX" sz="2800" dirty="0" smtClean="0"/>
              <a:t>?</a:t>
            </a:r>
            <a:endParaRPr lang="es-MX" sz="2800" dirty="0"/>
          </a:p>
        </p:txBody>
      </p:sp>
      <p:sp>
        <p:nvSpPr>
          <p:cNvPr id="4" name="3 Marcador de fecha"/>
          <p:cNvSpPr>
            <a:spLocks noGrp="1"/>
          </p:cNvSpPr>
          <p:nvPr>
            <p:ph type="dt" sz="half" idx="10"/>
          </p:nvPr>
        </p:nvSpPr>
        <p:spPr/>
        <p:txBody>
          <a:bodyPr/>
          <a:lstStyle/>
          <a:p>
            <a:pPr>
              <a:defRPr/>
            </a:pPr>
            <a:fld id="{D48EC791-1267-4889-BF46-096131723719}"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131</a:t>
            </a:fld>
            <a:endParaRPr lang="es-ES"/>
          </a:p>
        </p:txBody>
      </p:sp>
      <p:sp>
        <p:nvSpPr>
          <p:cNvPr id="2" name="1 Título"/>
          <p:cNvSpPr>
            <a:spLocks noGrp="1"/>
          </p:cNvSpPr>
          <p:nvPr>
            <p:ph type="title"/>
          </p:nvPr>
        </p:nvSpPr>
        <p:spPr/>
        <p:txBody>
          <a:bodyPr/>
          <a:lstStyle/>
          <a:p>
            <a:r>
              <a:rPr lang="es-MX" dirty="0" smtClean="0"/>
              <a:t>Ejemplo</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2544503231"/>
      </p:ext>
    </p:extLst>
  </p:cSld>
  <p:clrMapOvr>
    <a:masterClrMapping/>
  </p:clrMapOvr>
  <p:transition spd="slow">
    <p:push dir="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alker33.files.wordpress.com/2012/04/buero2.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5730"/>
            <a:ext cx="4876800" cy="3657600"/>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p:cNvSpPr>
            <a:spLocks noGrp="1"/>
          </p:cNvSpPr>
          <p:nvPr>
            <p:ph idx="1"/>
          </p:nvPr>
        </p:nvSpPr>
        <p:spPr>
          <a:solidFill>
            <a:schemeClr val="bg1">
              <a:alpha val="80000"/>
            </a:schemeClr>
          </a:solidFill>
        </p:spPr>
        <p:txBody>
          <a:bodyPr>
            <a:noAutofit/>
          </a:bodyPr>
          <a:lstStyle/>
          <a:p>
            <a:pPr marL="566928" indent="-457200">
              <a:buFont typeface="+mj-lt"/>
              <a:buAutoNum type="alphaLcParenR"/>
            </a:pPr>
            <a:r>
              <a:rPr lang="es-MX" sz="2800" dirty="0" smtClean="0"/>
              <a:t>¿Deberían tener todos los eventos simples la misma probabilidad? Explique</a:t>
            </a:r>
          </a:p>
          <a:p>
            <a:pPr marL="109728" indent="0">
              <a:buNone/>
            </a:pPr>
            <a:r>
              <a:rPr lang="es-MX" sz="2800" dirty="0" smtClean="0">
                <a:solidFill>
                  <a:srgbClr val="FF0000"/>
                </a:solidFill>
              </a:rPr>
              <a:t>No, porque no todos los modelos se venden con la misma probabilidad.</a:t>
            </a:r>
          </a:p>
          <a:p>
            <a:pPr marL="109728" indent="0">
              <a:buNone/>
            </a:pPr>
            <a:r>
              <a:rPr lang="es-MX" sz="2800" dirty="0" smtClean="0">
                <a:solidFill>
                  <a:srgbClr val="FF0000"/>
                </a:solidFill>
              </a:rPr>
              <a:t>Las probabilidades de ventas las podemos obtener de los porcentajes de venta de la tabla previa</a:t>
            </a:r>
          </a:p>
        </p:txBody>
      </p:sp>
      <p:sp>
        <p:nvSpPr>
          <p:cNvPr id="4" name="3 Marcador de fecha"/>
          <p:cNvSpPr>
            <a:spLocks noGrp="1"/>
          </p:cNvSpPr>
          <p:nvPr>
            <p:ph type="dt" sz="half" idx="10"/>
          </p:nvPr>
        </p:nvSpPr>
        <p:spPr/>
        <p:txBody>
          <a:bodyPr/>
          <a:lstStyle/>
          <a:p>
            <a:pPr>
              <a:defRPr/>
            </a:pPr>
            <a:fld id="{5AD0997A-1129-4D5E-BF42-550E3C988784}"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132</a:t>
            </a:fld>
            <a:endParaRPr lang="es-ES"/>
          </a:p>
        </p:txBody>
      </p:sp>
      <p:sp>
        <p:nvSpPr>
          <p:cNvPr id="2" name="1 Título"/>
          <p:cNvSpPr>
            <a:spLocks noGrp="1"/>
          </p:cNvSpPr>
          <p:nvPr>
            <p:ph type="title"/>
          </p:nvPr>
        </p:nvSpPr>
        <p:spPr/>
        <p:txBody>
          <a:bodyPr/>
          <a:lstStyle/>
          <a:p>
            <a:r>
              <a:rPr lang="es-MX" dirty="0" smtClean="0"/>
              <a:t>Ejemplo</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1135844663"/>
      </p:ext>
    </p:extLst>
  </p:cSld>
  <p:clrMapOvr>
    <a:masterClrMapping/>
  </p:clrMapOvr>
  <p:transition spd="slow">
    <p:push dir="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alker33.files.wordpress.com/2012/04/buero2.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5730"/>
            <a:ext cx="4876800" cy="3657600"/>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p:cNvSpPr>
            <a:spLocks noGrp="1"/>
          </p:cNvSpPr>
          <p:nvPr>
            <p:ph idx="1"/>
          </p:nvPr>
        </p:nvSpPr>
        <p:spPr>
          <a:solidFill>
            <a:schemeClr val="bg1">
              <a:alpha val="80000"/>
            </a:schemeClr>
          </a:solidFill>
        </p:spPr>
        <p:txBody>
          <a:bodyPr>
            <a:noAutofit/>
          </a:bodyPr>
          <a:lstStyle/>
          <a:p>
            <a:pPr marL="624078" indent="-514350">
              <a:buFont typeface="+mj-lt"/>
              <a:buAutoNum type="alphaLcParenR" startAt="2"/>
            </a:pPr>
            <a:r>
              <a:rPr lang="es-MX" sz="2800" dirty="0" smtClean="0"/>
              <a:t>¿Cuál es la probabilidad de que una computadora vendida tenga memoria estándar?</a:t>
            </a:r>
          </a:p>
          <a:p>
            <a:pPr marL="109728" indent="0">
              <a:buNone/>
            </a:pPr>
            <a:r>
              <a:rPr lang="es-MX" sz="2800" dirty="0" smtClean="0">
                <a:solidFill>
                  <a:srgbClr val="FF0000"/>
                </a:solidFill>
              </a:rPr>
              <a:t>P({Memoria estándar}) = P({1, 2, 3, 4, 5, 6}) = P({1}) + P({2}) + P({3}) + P({4}) + P({5}) + P({6}) =0.27 + 0.23 + 0.10 + 0.13 + 0.07 +0.04 =0.84</a:t>
            </a:r>
          </a:p>
        </p:txBody>
      </p:sp>
      <p:sp>
        <p:nvSpPr>
          <p:cNvPr id="4" name="3 Marcador de fecha"/>
          <p:cNvSpPr>
            <a:spLocks noGrp="1"/>
          </p:cNvSpPr>
          <p:nvPr>
            <p:ph type="dt" sz="half" idx="10"/>
          </p:nvPr>
        </p:nvSpPr>
        <p:spPr/>
        <p:txBody>
          <a:bodyPr/>
          <a:lstStyle/>
          <a:p>
            <a:pPr>
              <a:defRPr/>
            </a:pPr>
            <a:fld id="{020D42AD-618B-43C6-8002-738A94874462}"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133</a:t>
            </a:fld>
            <a:endParaRPr lang="es-ES"/>
          </a:p>
        </p:txBody>
      </p:sp>
      <p:sp>
        <p:nvSpPr>
          <p:cNvPr id="2" name="1 Título"/>
          <p:cNvSpPr>
            <a:spLocks noGrp="1"/>
          </p:cNvSpPr>
          <p:nvPr>
            <p:ph type="title"/>
          </p:nvPr>
        </p:nvSpPr>
        <p:spPr/>
        <p:txBody>
          <a:bodyPr/>
          <a:lstStyle/>
          <a:p>
            <a:r>
              <a:rPr lang="es-MX" dirty="0" smtClean="0"/>
              <a:t>Ejemplo</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2290288287"/>
      </p:ext>
    </p:extLst>
  </p:cSld>
  <p:clrMapOvr>
    <a:masterClrMapping/>
  </p:clrMapOvr>
  <p:transition spd="slow">
    <p:push dir="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alker33.files.wordpress.com/2012/04/buero2.jp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5730"/>
            <a:ext cx="4876800" cy="3657600"/>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p:cNvSpPr>
            <a:spLocks noGrp="1"/>
          </p:cNvSpPr>
          <p:nvPr>
            <p:ph idx="1"/>
          </p:nvPr>
        </p:nvSpPr>
        <p:spPr>
          <a:solidFill>
            <a:schemeClr val="bg1">
              <a:alpha val="80000"/>
            </a:schemeClr>
          </a:solidFill>
        </p:spPr>
        <p:txBody>
          <a:bodyPr>
            <a:normAutofit/>
          </a:bodyPr>
          <a:lstStyle/>
          <a:p>
            <a:pPr marL="566928" indent="-457200">
              <a:buFont typeface="+mj-lt"/>
              <a:buAutoNum type="alphaLcParenR" startAt="3"/>
            </a:pPr>
            <a:r>
              <a:rPr lang="es-MX" sz="2400" dirty="0" smtClean="0"/>
              <a:t>¿Cuál es la probabilidad de que una computadora vendida tenga unidad de Blu-Ray? </a:t>
            </a:r>
            <a:r>
              <a:rPr lang="es-MX" sz="2400" dirty="0" smtClean="0">
                <a:solidFill>
                  <a:srgbClr val="FF0000"/>
                </a:solidFill>
              </a:rPr>
              <a:t>R = 0.40</a:t>
            </a:r>
          </a:p>
          <a:p>
            <a:pPr marL="566928" indent="-457200">
              <a:buFont typeface="+mj-lt"/>
              <a:buAutoNum type="alphaLcParenR" startAt="3"/>
            </a:pPr>
            <a:r>
              <a:rPr lang="es-MX" sz="2400" dirty="0" smtClean="0"/>
              <a:t>¿Cuál es la probabilidad de que una computadora vendida tenga memoria estándar y unidad de Blu-Ray?</a:t>
            </a:r>
            <a:r>
              <a:rPr lang="es-MX" sz="2400" dirty="0">
                <a:solidFill>
                  <a:srgbClr val="FF0000"/>
                </a:solidFill>
              </a:rPr>
              <a:t> R = </a:t>
            </a:r>
            <a:r>
              <a:rPr lang="es-MX" sz="2400" dirty="0" smtClean="0">
                <a:solidFill>
                  <a:srgbClr val="FF0000"/>
                </a:solidFill>
              </a:rPr>
              <a:t>0.24</a:t>
            </a:r>
            <a:endParaRPr lang="es-MX" sz="2400" dirty="0" smtClean="0"/>
          </a:p>
          <a:p>
            <a:pPr marL="566928" indent="-457200">
              <a:buFont typeface="+mj-lt"/>
              <a:buAutoNum type="alphaLcParenR" startAt="3"/>
            </a:pPr>
            <a:r>
              <a:rPr lang="es-MX" sz="2400" dirty="0" smtClean="0"/>
              <a:t>¿Cuál es la probabilidad de que una computadora vendida tenga disco duro de más de 160 GB o unidad de DVD?</a:t>
            </a:r>
            <a:r>
              <a:rPr lang="es-MX" sz="2400" dirty="0">
                <a:solidFill>
                  <a:srgbClr val="FF0000"/>
                </a:solidFill>
              </a:rPr>
              <a:t> R = </a:t>
            </a:r>
            <a:r>
              <a:rPr lang="es-MX" sz="2400" dirty="0" smtClean="0">
                <a:solidFill>
                  <a:srgbClr val="FF0000"/>
                </a:solidFill>
              </a:rPr>
              <a:t>0.82</a:t>
            </a:r>
            <a:endParaRPr lang="es-MX" sz="2400" dirty="0" smtClean="0"/>
          </a:p>
          <a:p>
            <a:endParaRPr lang="es-MX" sz="2400" dirty="0"/>
          </a:p>
        </p:txBody>
      </p:sp>
      <p:sp>
        <p:nvSpPr>
          <p:cNvPr id="4" name="3 Marcador de fecha"/>
          <p:cNvSpPr>
            <a:spLocks noGrp="1"/>
          </p:cNvSpPr>
          <p:nvPr>
            <p:ph type="dt" sz="half" idx="10"/>
          </p:nvPr>
        </p:nvSpPr>
        <p:spPr/>
        <p:txBody>
          <a:bodyPr/>
          <a:lstStyle/>
          <a:p>
            <a:pPr>
              <a:defRPr/>
            </a:pPr>
            <a:fld id="{B408F5AA-6ADD-4F8E-B6EE-31AE909A909B}"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134</a:t>
            </a:fld>
            <a:endParaRPr lang="es-ES"/>
          </a:p>
        </p:txBody>
      </p:sp>
      <p:sp>
        <p:nvSpPr>
          <p:cNvPr id="2" name="1 Título"/>
          <p:cNvSpPr>
            <a:spLocks noGrp="1"/>
          </p:cNvSpPr>
          <p:nvPr>
            <p:ph type="title"/>
          </p:nvPr>
        </p:nvSpPr>
        <p:spPr/>
        <p:txBody>
          <a:bodyPr/>
          <a:lstStyle/>
          <a:p>
            <a:r>
              <a:rPr lang="es-MX" dirty="0" smtClean="0"/>
              <a:t>Ejemplo</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2544503231"/>
      </p:ext>
    </p:extLst>
  </p:cSld>
  <p:clrMapOvr>
    <a:masterClrMapping/>
  </p:clrMapOvr>
  <p:transition spd="slow">
    <p:push dir="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alker33.files.wordpress.com/2012/04/buero2.jp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5730"/>
            <a:ext cx="4876800" cy="3657600"/>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p:cNvSpPr>
            <a:spLocks noGrp="1"/>
          </p:cNvSpPr>
          <p:nvPr>
            <p:ph idx="1"/>
          </p:nvPr>
        </p:nvSpPr>
        <p:spPr>
          <a:solidFill>
            <a:schemeClr val="bg1">
              <a:alpha val="80000"/>
            </a:schemeClr>
          </a:solidFill>
        </p:spPr>
        <p:txBody>
          <a:bodyPr>
            <a:normAutofit/>
          </a:bodyPr>
          <a:lstStyle/>
          <a:p>
            <a:pPr marL="566928" indent="-457200">
              <a:buFont typeface="+mj-lt"/>
              <a:buAutoNum type="alphaLcParenR" startAt="3"/>
            </a:pPr>
            <a:r>
              <a:rPr lang="es-MX" sz="3200" dirty="0" smtClean="0"/>
              <a:t>¿Cuál es la probabilidad de que una computadora vendida tenga unidad de Blu-Ray? </a:t>
            </a:r>
            <a:r>
              <a:rPr lang="es-MX" sz="3200" dirty="0" smtClean="0">
                <a:solidFill>
                  <a:srgbClr val="FF0000"/>
                </a:solidFill>
              </a:rPr>
              <a:t>R = 0.40</a:t>
            </a:r>
          </a:p>
          <a:p>
            <a:pPr marL="109728" indent="0">
              <a:buNone/>
            </a:pPr>
            <a:r>
              <a:rPr lang="es-MX" sz="3200" dirty="0" smtClean="0">
                <a:solidFill>
                  <a:srgbClr val="FF0000"/>
                </a:solidFill>
              </a:rPr>
              <a:t>P({Blu-Ray}) = P({4, 5, 6, 7, 8, 9}) = 0.13 + 0.07 + 0.04 + 0.05 + 0.08 +0.03 = 0.40</a:t>
            </a:r>
            <a:endParaRPr lang="es-MX" sz="3200" dirty="0">
              <a:solidFill>
                <a:srgbClr val="FF0000"/>
              </a:solidFill>
            </a:endParaRPr>
          </a:p>
        </p:txBody>
      </p:sp>
      <p:sp>
        <p:nvSpPr>
          <p:cNvPr id="4" name="3 Marcador de fecha"/>
          <p:cNvSpPr>
            <a:spLocks noGrp="1"/>
          </p:cNvSpPr>
          <p:nvPr>
            <p:ph type="dt" sz="half" idx="10"/>
          </p:nvPr>
        </p:nvSpPr>
        <p:spPr/>
        <p:txBody>
          <a:bodyPr/>
          <a:lstStyle/>
          <a:p>
            <a:pPr>
              <a:defRPr/>
            </a:pPr>
            <a:fld id="{5801C9CC-EACC-456D-941D-5A38E21F22E9}"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135</a:t>
            </a:fld>
            <a:endParaRPr lang="es-ES"/>
          </a:p>
        </p:txBody>
      </p:sp>
      <p:sp>
        <p:nvSpPr>
          <p:cNvPr id="2" name="1 Título"/>
          <p:cNvSpPr>
            <a:spLocks noGrp="1"/>
          </p:cNvSpPr>
          <p:nvPr>
            <p:ph type="title"/>
          </p:nvPr>
        </p:nvSpPr>
        <p:spPr/>
        <p:txBody>
          <a:bodyPr/>
          <a:lstStyle/>
          <a:p>
            <a:r>
              <a:rPr lang="es-MX" dirty="0" smtClean="0"/>
              <a:t>Ejemplo</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1940772771"/>
      </p:ext>
    </p:extLst>
  </p:cSld>
  <p:clrMapOvr>
    <a:masterClrMapping/>
  </p:clrMapOvr>
  <p:transition spd="slow">
    <p:push dir="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alker33.files.wordpress.com/2012/04/buero2.jp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5730"/>
            <a:ext cx="4876800" cy="3657600"/>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p:cNvSpPr>
            <a:spLocks noGrp="1"/>
          </p:cNvSpPr>
          <p:nvPr>
            <p:ph idx="1"/>
          </p:nvPr>
        </p:nvSpPr>
        <p:spPr>
          <a:solidFill>
            <a:schemeClr val="bg1">
              <a:alpha val="80000"/>
            </a:schemeClr>
          </a:solidFill>
        </p:spPr>
        <p:txBody>
          <a:bodyPr>
            <a:normAutofit/>
          </a:bodyPr>
          <a:lstStyle/>
          <a:p>
            <a:pPr marL="566928" indent="-457200">
              <a:buFont typeface="+mj-lt"/>
              <a:buAutoNum type="alphaLcParenR" startAt="4"/>
            </a:pPr>
            <a:r>
              <a:rPr lang="es-MX" sz="2400" dirty="0" smtClean="0"/>
              <a:t>¿Cuál es la probabilidad de que una computadora vendida tenga memoria estándar y unidad de Blu-Ray?</a:t>
            </a:r>
            <a:r>
              <a:rPr lang="es-MX" sz="2400" dirty="0">
                <a:solidFill>
                  <a:srgbClr val="FF0000"/>
                </a:solidFill>
              </a:rPr>
              <a:t> R = </a:t>
            </a:r>
            <a:r>
              <a:rPr lang="es-MX" sz="2400" dirty="0" smtClean="0">
                <a:solidFill>
                  <a:srgbClr val="FF0000"/>
                </a:solidFill>
              </a:rPr>
              <a:t>0.24</a:t>
            </a:r>
            <a:endParaRPr lang="es-MX" sz="2400" dirty="0" smtClean="0"/>
          </a:p>
          <a:p>
            <a:pPr marL="109728" indent="0">
              <a:buNone/>
            </a:pPr>
            <a:r>
              <a:rPr lang="es-MX" sz="2400" dirty="0" smtClean="0">
                <a:solidFill>
                  <a:srgbClr val="FF0000"/>
                </a:solidFill>
              </a:rPr>
              <a:t>P({Memoria estándar y Blu-Ray}) = P({1, 2, 3, 4, 5, 6} y {4, 5, 6, 7, 8, 9}) = P({</a:t>
            </a:r>
            <a:r>
              <a:rPr lang="es-MX" sz="2400" dirty="0">
                <a:solidFill>
                  <a:srgbClr val="FF0000"/>
                </a:solidFill>
              </a:rPr>
              <a:t>1, 2, 3, 4, 5, 6</a:t>
            </a:r>
            <a:r>
              <a:rPr lang="es-MX" sz="2400" dirty="0" smtClean="0">
                <a:solidFill>
                  <a:srgbClr val="FF0000"/>
                </a:solidFill>
              </a:rPr>
              <a:t>}</a:t>
            </a:r>
            <a:r>
              <a:rPr lang="es-MX" sz="2400" dirty="0" smtClean="0">
                <a:solidFill>
                  <a:srgbClr val="FF0000"/>
                </a:solidFill>
                <a:sym typeface="Symbol" panose="05050102010706020507" pitchFamily="18" charset="2"/>
              </a:rPr>
              <a:t></a:t>
            </a:r>
            <a:r>
              <a:rPr lang="es-MX" sz="2400" dirty="0" smtClean="0">
                <a:solidFill>
                  <a:srgbClr val="FF0000"/>
                </a:solidFill>
              </a:rPr>
              <a:t>{</a:t>
            </a:r>
            <a:r>
              <a:rPr lang="es-MX" sz="2400" dirty="0">
                <a:solidFill>
                  <a:srgbClr val="FF0000"/>
                </a:solidFill>
              </a:rPr>
              <a:t>4, 5, 6, 7, 8, 9</a:t>
            </a:r>
            <a:r>
              <a:rPr lang="es-MX" sz="2400" dirty="0" smtClean="0">
                <a:solidFill>
                  <a:srgbClr val="FF0000"/>
                </a:solidFill>
              </a:rPr>
              <a:t>}) = P({4, 5, 6}) = 0.13 + 0.07 + 0.04 = 0.24</a:t>
            </a:r>
            <a:endParaRPr lang="es-MX" sz="2400" dirty="0">
              <a:solidFill>
                <a:srgbClr val="FF0000"/>
              </a:solidFill>
            </a:endParaRPr>
          </a:p>
        </p:txBody>
      </p:sp>
      <p:sp>
        <p:nvSpPr>
          <p:cNvPr id="4" name="3 Marcador de fecha"/>
          <p:cNvSpPr>
            <a:spLocks noGrp="1"/>
          </p:cNvSpPr>
          <p:nvPr>
            <p:ph type="dt" sz="half" idx="10"/>
          </p:nvPr>
        </p:nvSpPr>
        <p:spPr/>
        <p:txBody>
          <a:bodyPr/>
          <a:lstStyle/>
          <a:p>
            <a:pPr>
              <a:defRPr/>
            </a:pPr>
            <a:fld id="{8374973B-ADAE-4F38-83B0-E5B9A1DF06D2}"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136</a:t>
            </a:fld>
            <a:endParaRPr lang="es-ES"/>
          </a:p>
        </p:txBody>
      </p:sp>
      <p:sp>
        <p:nvSpPr>
          <p:cNvPr id="2" name="1 Título"/>
          <p:cNvSpPr>
            <a:spLocks noGrp="1"/>
          </p:cNvSpPr>
          <p:nvPr>
            <p:ph type="title"/>
          </p:nvPr>
        </p:nvSpPr>
        <p:spPr/>
        <p:txBody>
          <a:bodyPr/>
          <a:lstStyle/>
          <a:p>
            <a:r>
              <a:rPr lang="es-MX" dirty="0" smtClean="0"/>
              <a:t>Ejemplo</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2985844474"/>
      </p:ext>
    </p:extLst>
  </p:cSld>
  <p:clrMapOvr>
    <a:masterClrMapping/>
  </p:clrMapOvr>
  <p:transition spd="slow">
    <p:push dir="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alker33.files.wordpress.com/2012/04/buero2.jp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5730"/>
            <a:ext cx="4876800" cy="3657600"/>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p:cNvSpPr>
            <a:spLocks noGrp="1"/>
          </p:cNvSpPr>
          <p:nvPr>
            <p:ph idx="1"/>
          </p:nvPr>
        </p:nvSpPr>
        <p:spPr>
          <a:solidFill>
            <a:schemeClr val="bg1">
              <a:alpha val="80000"/>
            </a:schemeClr>
          </a:solidFill>
        </p:spPr>
        <p:txBody>
          <a:bodyPr>
            <a:normAutofit/>
          </a:bodyPr>
          <a:lstStyle/>
          <a:p>
            <a:pPr marL="566928" indent="-457200">
              <a:buFont typeface="+mj-lt"/>
              <a:buAutoNum type="alphaLcParenR" startAt="5"/>
            </a:pPr>
            <a:r>
              <a:rPr lang="es-MX" sz="2800" dirty="0" smtClean="0"/>
              <a:t>¿Cuál es la probabilidad de que una computadora vendida tenga disco duro de más de 160 GB o unidad de DVD?</a:t>
            </a:r>
            <a:r>
              <a:rPr lang="es-MX" sz="2800" dirty="0">
                <a:solidFill>
                  <a:srgbClr val="FF0000"/>
                </a:solidFill>
              </a:rPr>
              <a:t> R = </a:t>
            </a:r>
            <a:r>
              <a:rPr lang="es-MX" sz="2800" dirty="0" smtClean="0">
                <a:solidFill>
                  <a:srgbClr val="FF0000"/>
                </a:solidFill>
              </a:rPr>
              <a:t>0.82</a:t>
            </a:r>
            <a:endParaRPr lang="es-MX" sz="2800" dirty="0" smtClean="0"/>
          </a:p>
          <a:p>
            <a:pPr marL="109728" indent="0">
              <a:buNone/>
            </a:pPr>
            <a:r>
              <a:rPr lang="es-MX" sz="2800" dirty="0" smtClean="0">
                <a:solidFill>
                  <a:srgbClr val="FF0000"/>
                </a:solidFill>
              </a:rPr>
              <a:t>P({DD&gt;160GB o DVD}) = P({2, 3, 5, 6, 8, 9}</a:t>
            </a:r>
            <a:r>
              <a:rPr lang="es-MX" sz="2800" dirty="0" smtClean="0">
                <a:solidFill>
                  <a:srgbClr val="FF0000"/>
                </a:solidFill>
                <a:sym typeface="Symbol" panose="05050102010706020507" pitchFamily="18" charset="2"/>
              </a:rPr>
              <a:t>{1, 2, 3}) = P({1, 2, 3, 5, 6, 8, 9}) = P({4, 7}’) = 1 – P({4, 7}) = 1 – (0.13 + 0.05) = 0.82</a:t>
            </a:r>
            <a:endParaRPr lang="es-MX" sz="2800" dirty="0" smtClean="0">
              <a:solidFill>
                <a:srgbClr val="FF0000"/>
              </a:solidFill>
            </a:endParaRPr>
          </a:p>
        </p:txBody>
      </p:sp>
      <p:sp>
        <p:nvSpPr>
          <p:cNvPr id="4" name="3 Marcador de fecha"/>
          <p:cNvSpPr>
            <a:spLocks noGrp="1"/>
          </p:cNvSpPr>
          <p:nvPr>
            <p:ph type="dt" sz="half" idx="10"/>
          </p:nvPr>
        </p:nvSpPr>
        <p:spPr/>
        <p:txBody>
          <a:bodyPr/>
          <a:lstStyle/>
          <a:p>
            <a:pPr>
              <a:defRPr/>
            </a:pPr>
            <a:fld id="{A50DEFEF-F7EA-42EC-8FEA-CC89F80D2D1C}"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137</a:t>
            </a:fld>
            <a:endParaRPr lang="es-ES"/>
          </a:p>
        </p:txBody>
      </p:sp>
      <p:sp>
        <p:nvSpPr>
          <p:cNvPr id="2" name="1 Título"/>
          <p:cNvSpPr>
            <a:spLocks noGrp="1"/>
          </p:cNvSpPr>
          <p:nvPr>
            <p:ph type="title"/>
          </p:nvPr>
        </p:nvSpPr>
        <p:spPr/>
        <p:txBody>
          <a:bodyPr/>
          <a:lstStyle/>
          <a:p>
            <a:r>
              <a:rPr lang="es-MX" dirty="0" smtClean="0"/>
              <a:t>Ejemplo</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2981049885"/>
      </p:ext>
    </p:extLst>
  </p:cSld>
  <p:clrMapOvr>
    <a:masterClrMapping/>
  </p:clrMapOvr>
  <p:transition spd="slow">
    <p:push dir="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lnSpcReduction="10000"/>
          </a:bodyPr>
          <a:lstStyle/>
          <a:p>
            <a:r>
              <a:rPr lang="es-MX" dirty="0" smtClean="0"/>
              <a:t>Considerando el planteamiento del ejemplo previo, calcule la probabilidad de que una computadora vendida tenga</a:t>
            </a:r>
          </a:p>
          <a:p>
            <a:pPr marL="624078" indent="-514350">
              <a:buFont typeface="+mj-lt"/>
              <a:buAutoNum type="alphaLcParenR"/>
            </a:pPr>
            <a:r>
              <a:rPr lang="es-MX" dirty="0" smtClean="0"/>
              <a:t>Memoria estándar o disco duro de 160GB</a:t>
            </a:r>
            <a:br>
              <a:rPr lang="es-MX" dirty="0" smtClean="0"/>
            </a:br>
            <a:r>
              <a:rPr lang="es-MX" dirty="0" smtClean="0">
                <a:solidFill>
                  <a:srgbClr val="FF0000"/>
                </a:solidFill>
              </a:rPr>
              <a:t>R = 0.89</a:t>
            </a:r>
          </a:p>
          <a:p>
            <a:pPr marL="624078" indent="-514350">
              <a:buFont typeface="+mj-lt"/>
              <a:buAutoNum type="alphaLcParenR"/>
            </a:pPr>
            <a:r>
              <a:rPr lang="es-MX" dirty="0" smtClean="0"/>
              <a:t>DVD y disco duro de 320GB </a:t>
            </a:r>
            <a:r>
              <a:rPr lang="es-MX" dirty="0" smtClean="0">
                <a:solidFill>
                  <a:srgbClr val="FF0000"/>
                </a:solidFill>
              </a:rPr>
              <a:t>R = 0.10</a:t>
            </a:r>
          </a:p>
          <a:p>
            <a:pPr marL="624078" indent="-514350">
              <a:buFont typeface="+mj-lt"/>
              <a:buAutoNum type="alphaLcParenR"/>
            </a:pPr>
            <a:r>
              <a:rPr lang="es-MX" dirty="0" smtClean="0"/>
              <a:t>Disco duro menor de 320GB y memoria estándar y </a:t>
            </a:r>
            <a:r>
              <a:rPr lang="es-MX" dirty="0"/>
              <a:t>Blu-Ray </a:t>
            </a:r>
            <a:r>
              <a:rPr lang="es-MX" dirty="0">
                <a:solidFill>
                  <a:srgbClr val="FF0000"/>
                </a:solidFill>
              </a:rPr>
              <a:t>R = </a:t>
            </a:r>
            <a:r>
              <a:rPr lang="es-MX" dirty="0" smtClean="0">
                <a:solidFill>
                  <a:srgbClr val="FF0000"/>
                </a:solidFill>
              </a:rPr>
              <a:t>0.20</a:t>
            </a:r>
            <a:endParaRPr lang="es-MX" dirty="0"/>
          </a:p>
        </p:txBody>
      </p:sp>
      <p:sp>
        <p:nvSpPr>
          <p:cNvPr id="3" name="2 Marcador de fecha"/>
          <p:cNvSpPr>
            <a:spLocks noGrp="1"/>
          </p:cNvSpPr>
          <p:nvPr>
            <p:ph type="dt" sz="half" idx="10"/>
          </p:nvPr>
        </p:nvSpPr>
        <p:spPr/>
        <p:txBody>
          <a:bodyPr/>
          <a:lstStyle/>
          <a:p>
            <a:pPr>
              <a:defRPr/>
            </a:pPr>
            <a:fld id="{81161844-A06D-4570-839D-5EEEA09A6387}"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138</a:t>
            </a:fld>
            <a:endParaRPr lang="es-ES"/>
          </a:p>
        </p:txBody>
      </p:sp>
      <p:sp>
        <p:nvSpPr>
          <p:cNvPr id="6" name="5 Título"/>
          <p:cNvSpPr>
            <a:spLocks noGrp="1"/>
          </p:cNvSpPr>
          <p:nvPr>
            <p:ph type="title"/>
          </p:nvPr>
        </p:nvSpPr>
        <p:spPr/>
        <p:txBody>
          <a:bodyPr/>
          <a:lstStyle/>
          <a:p>
            <a:r>
              <a:rPr lang="es-MX" dirty="0" smtClean="0"/>
              <a:t>Ejercicio</a:t>
            </a:r>
            <a:endParaRPr lang="es-MX" dirty="0"/>
          </a:p>
        </p:txBody>
      </p:sp>
    </p:spTree>
    <p:extLst>
      <p:ext uri="{BB962C8B-B14F-4D97-AF65-F5344CB8AC3E}">
        <p14:creationId xmlns:p14="http://schemas.microsoft.com/office/powerpoint/2010/main" val="1501665275"/>
      </p:ext>
    </p:extLst>
  </p:cSld>
  <p:clrMapOvr>
    <a:masterClrMapping/>
  </p:clrMapOvr>
  <p:transition spd="slow">
    <p:push dir="u"/>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683568" y="1275607"/>
            <a:ext cx="8229600" cy="3394472"/>
          </a:xfrm>
        </p:spPr>
        <p:txBody>
          <a:bodyPr>
            <a:normAutofit fontScale="70000" lnSpcReduction="20000"/>
          </a:bodyPr>
          <a:lstStyle/>
          <a:p>
            <a:r>
              <a:rPr lang="es-MX" dirty="0" smtClean="0"/>
              <a:t>De la población de estudiantes de nivel medio de la Universidad Autónoma de Aguascalientes en el ciclo 2000-2001,</a:t>
            </a:r>
          </a:p>
          <a:p>
            <a:pPr lvl="1"/>
            <a:r>
              <a:rPr lang="es-MX" dirty="0" smtClean="0"/>
              <a:t>431 estudiaban secundaria,</a:t>
            </a:r>
          </a:p>
          <a:p>
            <a:pPr lvl="1"/>
            <a:r>
              <a:rPr lang="es-MX" dirty="0"/>
              <a:t>2</a:t>
            </a:r>
            <a:r>
              <a:rPr lang="es-MX" dirty="0" smtClean="0"/>
              <a:t>5 una carrera técnica y</a:t>
            </a:r>
          </a:p>
          <a:p>
            <a:pPr lvl="1"/>
            <a:r>
              <a:rPr lang="es-MX" dirty="0" smtClean="0"/>
              <a:t>1,133, bachillerato</a:t>
            </a:r>
          </a:p>
          <a:p>
            <a:r>
              <a:rPr lang="es-MX" dirty="0" smtClean="0"/>
              <a:t>Por otro lado,</a:t>
            </a:r>
          </a:p>
          <a:p>
            <a:pPr lvl="1"/>
            <a:r>
              <a:rPr lang="es-MX" dirty="0" smtClean="0"/>
              <a:t>742 eran hombres</a:t>
            </a:r>
          </a:p>
          <a:p>
            <a:r>
              <a:rPr lang="es-MX" dirty="0" smtClean="0"/>
              <a:t>De las mujeres,</a:t>
            </a:r>
          </a:p>
          <a:p>
            <a:pPr lvl="1"/>
            <a:r>
              <a:rPr lang="es-MX" dirty="0" smtClean="0"/>
              <a:t>24 estudiaban carrera técnica</a:t>
            </a:r>
          </a:p>
          <a:p>
            <a:pPr lvl="1"/>
            <a:r>
              <a:rPr lang="es-MX" dirty="0" smtClean="0"/>
              <a:t>211 estudiaban secundaria</a:t>
            </a:r>
          </a:p>
          <a:p>
            <a:r>
              <a:rPr lang="es-MX" dirty="0" smtClean="0"/>
              <a:t>Elabore una tabla para resumir la información anterior y luego resuelva lo siguiente:</a:t>
            </a:r>
            <a:endParaRPr lang="es-MX" dirty="0"/>
          </a:p>
        </p:txBody>
      </p:sp>
      <p:sp>
        <p:nvSpPr>
          <p:cNvPr id="3" name="2 Marcador de fecha"/>
          <p:cNvSpPr>
            <a:spLocks noGrp="1"/>
          </p:cNvSpPr>
          <p:nvPr>
            <p:ph type="dt" sz="half" idx="10"/>
          </p:nvPr>
        </p:nvSpPr>
        <p:spPr/>
        <p:txBody>
          <a:bodyPr/>
          <a:lstStyle/>
          <a:p>
            <a:pPr>
              <a:defRPr/>
            </a:pPr>
            <a:fld id="{AAB8CFE7-A53F-40D1-B5FD-D77493687530}"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139</a:t>
            </a:fld>
            <a:endParaRPr lang="es-ES"/>
          </a:p>
        </p:txBody>
      </p:sp>
      <p:sp>
        <p:nvSpPr>
          <p:cNvPr id="6" name="5 Título"/>
          <p:cNvSpPr>
            <a:spLocks noGrp="1"/>
          </p:cNvSpPr>
          <p:nvPr>
            <p:ph type="title"/>
          </p:nvPr>
        </p:nvSpPr>
        <p:spPr/>
        <p:txBody>
          <a:bodyPr/>
          <a:lstStyle/>
          <a:p>
            <a:r>
              <a:rPr lang="es-MX" dirty="0" smtClean="0"/>
              <a:t>Ejemplo</a:t>
            </a:r>
            <a:endParaRPr lang="es-MX" dirty="0"/>
          </a:p>
        </p:txBody>
      </p:sp>
      <p:pic>
        <p:nvPicPr>
          <p:cNvPr id="58370" name="Picture 2" descr="http://www.bucaramanga.gov.co/prensa/Boletines/Boletin_web/Retina2014/ESAP_estudiantes_jovene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1775352"/>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052091"/>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8370"/>
                                        </p:tgtEl>
                                        <p:attrNameLst>
                                          <p:attrName>style.visibility</p:attrName>
                                        </p:attrNameLst>
                                      </p:cBhvr>
                                      <p:to>
                                        <p:strVal val="visible"/>
                                      </p:to>
                                    </p:set>
                                    <p:animEffect transition="in" filter="fade">
                                      <p:cBhvr>
                                        <p:cTn id="7" dur="1000"/>
                                        <p:tgtEl>
                                          <p:spTgt spid="58370"/>
                                        </p:tgtEl>
                                      </p:cBhvr>
                                    </p:animEffect>
                                    <p:anim calcmode="lin" valueType="num">
                                      <p:cBhvr>
                                        <p:cTn id="8" dur="1000" fill="hold"/>
                                        <p:tgtEl>
                                          <p:spTgt spid="58370"/>
                                        </p:tgtEl>
                                        <p:attrNameLst>
                                          <p:attrName>ppt_x</p:attrName>
                                        </p:attrNameLst>
                                      </p:cBhvr>
                                      <p:tavLst>
                                        <p:tav tm="0">
                                          <p:val>
                                            <p:strVal val="#ppt_x"/>
                                          </p:val>
                                        </p:tav>
                                        <p:tav tm="100000">
                                          <p:val>
                                            <p:strVal val="#ppt_x"/>
                                          </p:val>
                                        </p:tav>
                                      </p:tavLst>
                                    </p:anim>
                                    <p:anim calcmode="lin" valueType="num">
                                      <p:cBhvr>
                                        <p:cTn id="9" dur="1000" fill="hold"/>
                                        <p:tgtEl>
                                          <p:spTgt spid="583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500"/>
                                        <p:tgtEl>
                                          <p:spTgt spid="2">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fade">
                                      <p:cBhvr>
                                        <p:cTn id="28" dur="500"/>
                                        <p:tgtEl>
                                          <p:spTgt spid="2">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fade">
                                      <p:cBhvr>
                                        <p:cTn id="31" dur="500"/>
                                        <p:tgtEl>
                                          <p:spTgt spid="2">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fade">
                                      <p:cBhvr>
                                        <p:cTn id="36" dur="500"/>
                                        <p:tgtEl>
                                          <p:spTgt spid="2">
                                            <p:txEl>
                                              <p:pRg st="6" end="6"/>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animEffect transition="in" filter="fade">
                                      <p:cBhvr>
                                        <p:cTn id="39" dur="500"/>
                                        <p:tgtEl>
                                          <p:spTgt spid="2">
                                            <p:txEl>
                                              <p:pRg st="7" end="7"/>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Effect transition="in" filter="fade">
                                      <p:cBhvr>
                                        <p:cTn id="42" dur="500"/>
                                        <p:tgtEl>
                                          <p:spTgt spid="2">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animEffect transition="in" filter="fade">
                                      <p:cBhvr>
                                        <p:cTn id="4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sz="half" idx="1"/>
          </p:nvPr>
        </p:nvSpPr>
        <p:spPr/>
        <p:txBody>
          <a:bodyPr>
            <a:noAutofit/>
          </a:bodyPr>
          <a:lstStyle/>
          <a:p>
            <a:r>
              <a:rPr lang="es-MX" sz="2000" dirty="0" smtClean="0"/>
              <a:t>Los elementos de los conjuntos, por su parte, se representan con letras minúsculas: a, b, c,…</a:t>
            </a:r>
          </a:p>
          <a:p>
            <a:r>
              <a:rPr lang="es-MX" sz="2000" dirty="0" smtClean="0"/>
              <a:t>También, cuando se requiera, se utilizan subíndices para distinguir los elementos:</a:t>
            </a:r>
          </a:p>
          <a:p>
            <a:pPr lvl="1"/>
            <a:r>
              <a:rPr lang="es-MX" sz="1800" dirty="0" smtClean="0"/>
              <a:t>a</a:t>
            </a:r>
            <a:r>
              <a:rPr lang="es-MX" sz="1800" baseline="-25000" dirty="0" smtClean="0"/>
              <a:t>1</a:t>
            </a:r>
            <a:r>
              <a:rPr lang="es-MX" sz="1800" dirty="0"/>
              <a:t>, </a:t>
            </a:r>
            <a:r>
              <a:rPr lang="es-MX" sz="1800" dirty="0" smtClean="0"/>
              <a:t>a</a:t>
            </a:r>
            <a:r>
              <a:rPr lang="es-MX" sz="1800" baseline="-25000" dirty="0" smtClean="0"/>
              <a:t>2</a:t>
            </a:r>
            <a:r>
              <a:rPr lang="es-MX" sz="1800" dirty="0"/>
              <a:t>, </a:t>
            </a:r>
            <a:r>
              <a:rPr lang="es-MX" sz="1800" dirty="0" smtClean="0"/>
              <a:t>a</a:t>
            </a:r>
            <a:r>
              <a:rPr lang="es-MX" sz="1800" baseline="-25000" dirty="0" smtClean="0"/>
              <a:t>3</a:t>
            </a:r>
            <a:r>
              <a:rPr lang="es-MX" sz="1800" dirty="0"/>
              <a:t>,… </a:t>
            </a:r>
            <a:r>
              <a:rPr lang="es-MX" sz="1800" dirty="0" smtClean="0"/>
              <a:t>,</a:t>
            </a:r>
          </a:p>
          <a:p>
            <a:pPr lvl="1"/>
            <a:r>
              <a:rPr lang="es-MX" sz="1800" dirty="0" smtClean="0"/>
              <a:t>b</a:t>
            </a:r>
            <a:r>
              <a:rPr lang="es-MX" sz="1800" baseline="-25000" dirty="0" smtClean="0"/>
              <a:t>1</a:t>
            </a:r>
            <a:r>
              <a:rPr lang="es-MX" sz="1800" dirty="0"/>
              <a:t>, </a:t>
            </a:r>
            <a:r>
              <a:rPr lang="es-MX" sz="1800" dirty="0" smtClean="0"/>
              <a:t>b</a:t>
            </a:r>
            <a:r>
              <a:rPr lang="es-MX" sz="1800" baseline="-25000" dirty="0" smtClean="0"/>
              <a:t>2</a:t>
            </a:r>
            <a:r>
              <a:rPr lang="es-MX" sz="1800" dirty="0"/>
              <a:t>, </a:t>
            </a:r>
            <a:r>
              <a:rPr lang="es-MX" sz="1800" dirty="0" smtClean="0"/>
              <a:t>b</a:t>
            </a:r>
            <a:r>
              <a:rPr lang="es-MX" sz="1800" baseline="-25000" dirty="0" smtClean="0"/>
              <a:t>3</a:t>
            </a:r>
            <a:r>
              <a:rPr lang="es-MX" sz="1800" dirty="0"/>
              <a:t>,… </a:t>
            </a:r>
            <a:r>
              <a:rPr lang="es-MX" sz="1800" dirty="0" smtClean="0"/>
              <a:t>,</a:t>
            </a:r>
          </a:p>
          <a:p>
            <a:pPr lvl="1"/>
            <a:r>
              <a:rPr lang="es-MX" sz="1800" dirty="0" smtClean="0"/>
              <a:t>c</a:t>
            </a:r>
            <a:r>
              <a:rPr lang="es-MX" sz="1800" baseline="-25000" dirty="0" smtClean="0"/>
              <a:t>1</a:t>
            </a:r>
            <a:r>
              <a:rPr lang="es-MX" sz="1800" dirty="0"/>
              <a:t>, </a:t>
            </a:r>
            <a:r>
              <a:rPr lang="es-MX" sz="1800" dirty="0" smtClean="0"/>
              <a:t>c</a:t>
            </a:r>
            <a:r>
              <a:rPr lang="es-MX" sz="1800" baseline="-25000" dirty="0" smtClean="0"/>
              <a:t>2</a:t>
            </a:r>
            <a:r>
              <a:rPr lang="es-MX" sz="1800" dirty="0"/>
              <a:t>, </a:t>
            </a:r>
            <a:r>
              <a:rPr lang="es-MX" sz="1800" dirty="0" smtClean="0"/>
              <a:t>c</a:t>
            </a:r>
            <a:r>
              <a:rPr lang="es-MX" sz="1800" baseline="-25000" dirty="0" smtClean="0"/>
              <a:t>3</a:t>
            </a:r>
            <a:r>
              <a:rPr lang="es-MX" sz="1800" dirty="0"/>
              <a:t>,…</a:t>
            </a:r>
          </a:p>
        </p:txBody>
      </p:sp>
      <p:sp>
        <p:nvSpPr>
          <p:cNvPr id="3" name="2 Marcador de fecha"/>
          <p:cNvSpPr>
            <a:spLocks noGrp="1"/>
          </p:cNvSpPr>
          <p:nvPr>
            <p:ph type="dt" sz="half" idx="10"/>
          </p:nvPr>
        </p:nvSpPr>
        <p:spPr/>
        <p:txBody>
          <a:bodyPr/>
          <a:lstStyle/>
          <a:p>
            <a:pPr>
              <a:defRPr/>
            </a:pPr>
            <a:fld id="{BA7D50DE-4ED4-4948-B792-599B4DA6BBB6}"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14</a:t>
            </a:fld>
            <a:endParaRPr lang="es-ES"/>
          </a:p>
        </p:txBody>
      </p:sp>
      <p:sp>
        <p:nvSpPr>
          <p:cNvPr id="6" name="5 Título"/>
          <p:cNvSpPr>
            <a:spLocks noGrp="1"/>
          </p:cNvSpPr>
          <p:nvPr>
            <p:ph type="title"/>
          </p:nvPr>
        </p:nvSpPr>
        <p:spPr/>
        <p:txBody>
          <a:bodyPr/>
          <a:lstStyle/>
          <a:p>
            <a:r>
              <a:rPr lang="es-MX" dirty="0" smtClean="0"/>
              <a:t>Conjuntos y elementos</a:t>
            </a:r>
            <a:endParaRPr lang="es-MX" dirty="0"/>
          </a:p>
        </p:txBody>
      </p:sp>
      <p:grpSp>
        <p:nvGrpSpPr>
          <p:cNvPr id="18" name="17 Grupo"/>
          <p:cNvGrpSpPr/>
          <p:nvPr/>
        </p:nvGrpSpPr>
        <p:grpSpPr>
          <a:xfrm>
            <a:off x="4716016" y="915566"/>
            <a:ext cx="3600400" cy="1857500"/>
            <a:chOff x="4716016" y="2320486"/>
            <a:chExt cx="3600400" cy="2476666"/>
          </a:xfrm>
        </p:grpSpPr>
        <p:grpSp>
          <p:nvGrpSpPr>
            <p:cNvPr id="8" name="7 Grupo"/>
            <p:cNvGrpSpPr/>
            <p:nvPr/>
          </p:nvGrpSpPr>
          <p:grpSpPr>
            <a:xfrm>
              <a:off x="4716016" y="2320486"/>
              <a:ext cx="3600400" cy="2476666"/>
              <a:chOff x="4716016" y="1672414"/>
              <a:chExt cx="3600400" cy="2476666"/>
            </a:xfrm>
          </p:grpSpPr>
          <p:sp>
            <p:nvSpPr>
              <p:cNvPr id="9" name="8 Rectángulo"/>
              <p:cNvSpPr/>
              <p:nvPr/>
            </p:nvSpPr>
            <p:spPr>
              <a:xfrm>
                <a:off x="4716016" y="1672414"/>
                <a:ext cx="3600400" cy="2476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9 Elipse"/>
              <p:cNvSpPr/>
              <p:nvPr/>
            </p:nvSpPr>
            <p:spPr>
              <a:xfrm>
                <a:off x="5076056" y="2334683"/>
                <a:ext cx="1152128" cy="1152128"/>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MX"/>
              </a:p>
            </p:txBody>
          </p:sp>
          <p:sp>
            <p:nvSpPr>
              <p:cNvPr id="11" name="10 Elipse"/>
              <p:cNvSpPr/>
              <p:nvPr/>
            </p:nvSpPr>
            <p:spPr>
              <a:xfrm>
                <a:off x="5936199" y="2514703"/>
                <a:ext cx="1872208" cy="792088"/>
              </a:xfrm>
              <a:prstGeom prst="ellipse">
                <a:avLst/>
              </a:prstGeom>
              <a:solidFill>
                <a:schemeClr val="lt1">
                  <a:alpha val="3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s-MX"/>
              </a:p>
            </p:txBody>
          </p:sp>
          <p:sp>
            <p:nvSpPr>
              <p:cNvPr id="12" name="11 CuadroTexto"/>
              <p:cNvSpPr txBox="1"/>
              <p:nvPr/>
            </p:nvSpPr>
            <p:spPr>
              <a:xfrm>
                <a:off x="7621259" y="1708767"/>
                <a:ext cx="695157" cy="615553"/>
              </a:xfrm>
              <a:prstGeom prst="rect">
                <a:avLst/>
              </a:prstGeom>
              <a:noFill/>
            </p:spPr>
            <p:txBody>
              <a:bodyPr wrap="square" rtlCol="0">
                <a:spAutoFit/>
              </a:bodyPr>
              <a:lstStyle/>
              <a:p>
                <a:pPr algn="ctr"/>
                <a:r>
                  <a:rPr lang="es-MX" dirty="0" smtClean="0"/>
                  <a:t>U</a:t>
                </a:r>
                <a:endParaRPr lang="es-MX" dirty="0"/>
              </a:p>
            </p:txBody>
          </p:sp>
          <p:sp>
            <p:nvSpPr>
              <p:cNvPr id="13" name="12 CuadroTexto"/>
              <p:cNvSpPr txBox="1"/>
              <p:nvPr/>
            </p:nvSpPr>
            <p:spPr>
              <a:xfrm>
                <a:off x="5028971" y="2300875"/>
                <a:ext cx="695157" cy="615553"/>
              </a:xfrm>
              <a:prstGeom prst="rect">
                <a:avLst/>
              </a:prstGeom>
              <a:noFill/>
            </p:spPr>
            <p:txBody>
              <a:bodyPr wrap="square" rtlCol="0">
                <a:spAutoFit/>
              </a:bodyPr>
              <a:lstStyle/>
              <a:p>
                <a:pPr algn="ctr"/>
                <a:r>
                  <a:rPr lang="es-MX" dirty="0" smtClean="0">
                    <a:solidFill>
                      <a:schemeClr val="bg1"/>
                    </a:solidFill>
                  </a:rPr>
                  <a:t>a</a:t>
                </a:r>
                <a:endParaRPr lang="es-MX" dirty="0">
                  <a:solidFill>
                    <a:schemeClr val="bg1"/>
                  </a:solidFill>
                </a:endParaRPr>
              </a:p>
            </p:txBody>
          </p:sp>
        </p:grpSp>
        <p:sp>
          <p:nvSpPr>
            <p:cNvPr id="15" name="14 CuadroTexto"/>
            <p:cNvSpPr txBox="1"/>
            <p:nvPr/>
          </p:nvSpPr>
          <p:spPr>
            <a:xfrm>
              <a:off x="5278302" y="3544835"/>
              <a:ext cx="695157" cy="615553"/>
            </a:xfrm>
            <a:prstGeom prst="rect">
              <a:avLst/>
            </a:prstGeom>
            <a:noFill/>
          </p:spPr>
          <p:txBody>
            <a:bodyPr wrap="square" rtlCol="0">
              <a:spAutoFit/>
            </a:bodyPr>
            <a:lstStyle/>
            <a:p>
              <a:pPr algn="ctr"/>
              <a:r>
                <a:rPr lang="es-MX" dirty="0" smtClean="0">
                  <a:solidFill>
                    <a:schemeClr val="bg1"/>
                  </a:solidFill>
                </a:rPr>
                <a:t>b</a:t>
              </a:r>
              <a:endParaRPr lang="es-MX" dirty="0">
                <a:solidFill>
                  <a:schemeClr val="bg1"/>
                </a:solidFill>
              </a:endParaRPr>
            </a:p>
          </p:txBody>
        </p:sp>
        <p:sp>
          <p:nvSpPr>
            <p:cNvPr id="16" name="15 CuadroTexto"/>
            <p:cNvSpPr txBox="1"/>
            <p:nvPr/>
          </p:nvSpPr>
          <p:spPr>
            <a:xfrm>
              <a:off x="5773974" y="3184795"/>
              <a:ext cx="695157" cy="615553"/>
            </a:xfrm>
            <a:prstGeom prst="rect">
              <a:avLst/>
            </a:prstGeom>
            <a:noFill/>
          </p:spPr>
          <p:txBody>
            <a:bodyPr wrap="square" rtlCol="0">
              <a:spAutoFit/>
            </a:bodyPr>
            <a:lstStyle/>
            <a:p>
              <a:pPr algn="ctr"/>
              <a:r>
                <a:rPr lang="es-MX" dirty="0" smtClean="0">
                  <a:solidFill>
                    <a:schemeClr val="bg1"/>
                  </a:solidFill>
                </a:rPr>
                <a:t>c</a:t>
              </a:r>
              <a:endParaRPr lang="es-MX" dirty="0">
                <a:solidFill>
                  <a:schemeClr val="bg1"/>
                </a:solidFill>
              </a:endParaRPr>
            </a:p>
          </p:txBody>
        </p:sp>
        <p:sp>
          <p:nvSpPr>
            <p:cNvPr id="17" name="16 CuadroTexto"/>
            <p:cNvSpPr txBox="1"/>
            <p:nvPr/>
          </p:nvSpPr>
          <p:spPr>
            <a:xfrm>
              <a:off x="6469131" y="3071216"/>
              <a:ext cx="695157" cy="615553"/>
            </a:xfrm>
            <a:prstGeom prst="rect">
              <a:avLst/>
            </a:prstGeom>
            <a:noFill/>
          </p:spPr>
          <p:txBody>
            <a:bodyPr wrap="square" rtlCol="0">
              <a:spAutoFit/>
            </a:bodyPr>
            <a:lstStyle/>
            <a:p>
              <a:pPr algn="ctr"/>
              <a:r>
                <a:rPr lang="es-MX" dirty="0">
                  <a:solidFill>
                    <a:schemeClr val="bg1"/>
                  </a:solidFill>
                </a:rPr>
                <a:t>d</a:t>
              </a:r>
            </a:p>
          </p:txBody>
        </p:sp>
      </p:grpSp>
      <p:grpSp>
        <p:nvGrpSpPr>
          <p:cNvPr id="7" name="6 Grupo"/>
          <p:cNvGrpSpPr/>
          <p:nvPr/>
        </p:nvGrpSpPr>
        <p:grpSpPr>
          <a:xfrm>
            <a:off x="4716016" y="2925466"/>
            <a:ext cx="3600400" cy="1857500"/>
            <a:chOff x="4716016" y="2925466"/>
            <a:chExt cx="3600400" cy="1857500"/>
          </a:xfrm>
        </p:grpSpPr>
        <p:grpSp>
          <p:nvGrpSpPr>
            <p:cNvPr id="19" name="18 Grupo"/>
            <p:cNvGrpSpPr/>
            <p:nvPr/>
          </p:nvGrpSpPr>
          <p:grpSpPr>
            <a:xfrm>
              <a:off x="4716016" y="2925466"/>
              <a:ext cx="3600400" cy="1857500"/>
              <a:chOff x="4716016" y="2320486"/>
              <a:chExt cx="3600400" cy="2476666"/>
            </a:xfrm>
          </p:grpSpPr>
          <p:grpSp>
            <p:nvGrpSpPr>
              <p:cNvPr id="20" name="19 Grupo"/>
              <p:cNvGrpSpPr/>
              <p:nvPr/>
            </p:nvGrpSpPr>
            <p:grpSpPr>
              <a:xfrm>
                <a:off x="4716016" y="2320486"/>
                <a:ext cx="3600400" cy="2476666"/>
                <a:chOff x="4716016" y="1672414"/>
                <a:chExt cx="3600400" cy="2476666"/>
              </a:xfrm>
            </p:grpSpPr>
            <p:sp>
              <p:nvSpPr>
                <p:cNvPr id="24" name="23 Rectángulo"/>
                <p:cNvSpPr/>
                <p:nvPr/>
              </p:nvSpPr>
              <p:spPr>
                <a:xfrm>
                  <a:off x="4716016" y="1672414"/>
                  <a:ext cx="3600400" cy="2476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24 Elipse"/>
                <p:cNvSpPr/>
                <p:nvPr/>
              </p:nvSpPr>
              <p:spPr>
                <a:xfrm>
                  <a:off x="5148064" y="2334683"/>
                  <a:ext cx="1152128" cy="1152128"/>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MX"/>
                </a:p>
              </p:txBody>
            </p:sp>
            <p:sp>
              <p:nvSpPr>
                <p:cNvPr id="26" name="25 Elipse"/>
                <p:cNvSpPr/>
                <p:nvPr/>
              </p:nvSpPr>
              <p:spPr>
                <a:xfrm>
                  <a:off x="5936199" y="2514703"/>
                  <a:ext cx="1872208" cy="792088"/>
                </a:xfrm>
                <a:prstGeom prst="ellipse">
                  <a:avLst/>
                </a:prstGeom>
                <a:solidFill>
                  <a:schemeClr val="lt1">
                    <a:alpha val="3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s-MX"/>
                </a:p>
              </p:txBody>
            </p:sp>
            <p:sp>
              <p:nvSpPr>
                <p:cNvPr id="27" name="26 CuadroTexto"/>
                <p:cNvSpPr txBox="1"/>
                <p:nvPr/>
              </p:nvSpPr>
              <p:spPr>
                <a:xfrm>
                  <a:off x="7621259" y="1708767"/>
                  <a:ext cx="695157" cy="615553"/>
                </a:xfrm>
                <a:prstGeom prst="rect">
                  <a:avLst/>
                </a:prstGeom>
                <a:noFill/>
              </p:spPr>
              <p:txBody>
                <a:bodyPr wrap="square" rtlCol="0">
                  <a:spAutoFit/>
                </a:bodyPr>
                <a:lstStyle/>
                <a:p>
                  <a:pPr algn="ctr"/>
                  <a:r>
                    <a:rPr lang="es-MX" dirty="0" smtClean="0"/>
                    <a:t>U</a:t>
                  </a:r>
                  <a:endParaRPr lang="es-MX" dirty="0"/>
                </a:p>
              </p:txBody>
            </p:sp>
            <p:sp>
              <p:nvSpPr>
                <p:cNvPr id="28" name="27 CuadroTexto"/>
                <p:cNvSpPr txBox="1"/>
                <p:nvPr/>
              </p:nvSpPr>
              <p:spPr>
                <a:xfrm>
                  <a:off x="5100979" y="2300875"/>
                  <a:ext cx="695157" cy="615553"/>
                </a:xfrm>
                <a:prstGeom prst="rect">
                  <a:avLst/>
                </a:prstGeom>
                <a:noFill/>
              </p:spPr>
              <p:txBody>
                <a:bodyPr wrap="square" rtlCol="0">
                  <a:spAutoFit/>
                </a:bodyPr>
                <a:lstStyle/>
                <a:p>
                  <a:pPr algn="ctr"/>
                  <a:r>
                    <a:rPr lang="es-MX" dirty="0" smtClean="0">
                      <a:solidFill>
                        <a:schemeClr val="bg1"/>
                      </a:solidFill>
                    </a:rPr>
                    <a:t>a</a:t>
                  </a:r>
                  <a:r>
                    <a:rPr lang="es-MX" baseline="-25000" dirty="0" smtClean="0">
                      <a:solidFill>
                        <a:schemeClr val="bg1"/>
                      </a:solidFill>
                    </a:rPr>
                    <a:t>1</a:t>
                  </a:r>
                  <a:endParaRPr lang="es-MX" baseline="-25000" dirty="0">
                    <a:solidFill>
                      <a:schemeClr val="bg1"/>
                    </a:solidFill>
                  </a:endParaRPr>
                </a:p>
              </p:txBody>
            </p:sp>
          </p:grpSp>
          <p:sp>
            <p:nvSpPr>
              <p:cNvPr id="21" name="20 CuadroTexto"/>
              <p:cNvSpPr txBox="1"/>
              <p:nvPr/>
            </p:nvSpPr>
            <p:spPr>
              <a:xfrm>
                <a:off x="5350310" y="3544835"/>
                <a:ext cx="695157" cy="615553"/>
              </a:xfrm>
              <a:prstGeom prst="rect">
                <a:avLst/>
              </a:prstGeom>
              <a:noFill/>
            </p:spPr>
            <p:txBody>
              <a:bodyPr wrap="square" rtlCol="0">
                <a:spAutoFit/>
              </a:bodyPr>
              <a:lstStyle/>
              <a:p>
                <a:pPr algn="ctr"/>
                <a:r>
                  <a:rPr lang="es-MX" dirty="0" smtClean="0">
                    <a:solidFill>
                      <a:schemeClr val="bg1"/>
                    </a:solidFill>
                  </a:rPr>
                  <a:t>a</a:t>
                </a:r>
                <a:r>
                  <a:rPr lang="es-MX" baseline="-25000" dirty="0" smtClean="0">
                    <a:solidFill>
                      <a:schemeClr val="bg1"/>
                    </a:solidFill>
                  </a:rPr>
                  <a:t>2</a:t>
                </a:r>
                <a:endParaRPr lang="es-MX" baseline="-25000" dirty="0">
                  <a:solidFill>
                    <a:schemeClr val="bg1"/>
                  </a:solidFill>
                </a:endParaRPr>
              </a:p>
            </p:txBody>
          </p:sp>
          <p:sp>
            <p:nvSpPr>
              <p:cNvPr id="22" name="21 CuadroTexto"/>
              <p:cNvSpPr txBox="1"/>
              <p:nvPr/>
            </p:nvSpPr>
            <p:spPr>
              <a:xfrm>
                <a:off x="5773974" y="3184795"/>
                <a:ext cx="695157" cy="615553"/>
              </a:xfrm>
              <a:prstGeom prst="rect">
                <a:avLst/>
              </a:prstGeom>
              <a:noFill/>
            </p:spPr>
            <p:txBody>
              <a:bodyPr wrap="square" rtlCol="0">
                <a:spAutoFit/>
              </a:bodyPr>
              <a:lstStyle/>
              <a:p>
                <a:pPr algn="ctr"/>
                <a:r>
                  <a:rPr lang="es-MX" dirty="0" smtClean="0">
                    <a:solidFill>
                      <a:schemeClr val="bg1"/>
                    </a:solidFill>
                  </a:rPr>
                  <a:t>a</a:t>
                </a:r>
                <a:r>
                  <a:rPr lang="es-MX" baseline="-25000" dirty="0" smtClean="0">
                    <a:solidFill>
                      <a:schemeClr val="bg1"/>
                    </a:solidFill>
                  </a:rPr>
                  <a:t>3</a:t>
                </a:r>
                <a:endParaRPr lang="es-MX" baseline="-25000" dirty="0">
                  <a:solidFill>
                    <a:schemeClr val="bg1"/>
                  </a:solidFill>
                </a:endParaRPr>
              </a:p>
            </p:txBody>
          </p:sp>
          <p:sp>
            <p:nvSpPr>
              <p:cNvPr id="23" name="22 CuadroTexto"/>
              <p:cNvSpPr txBox="1"/>
              <p:nvPr/>
            </p:nvSpPr>
            <p:spPr>
              <a:xfrm>
                <a:off x="6469131" y="3071216"/>
                <a:ext cx="695157" cy="615553"/>
              </a:xfrm>
              <a:prstGeom prst="rect">
                <a:avLst/>
              </a:prstGeom>
              <a:noFill/>
            </p:spPr>
            <p:txBody>
              <a:bodyPr wrap="square" rtlCol="0">
                <a:spAutoFit/>
              </a:bodyPr>
              <a:lstStyle/>
              <a:p>
                <a:pPr algn="ctr"/>
                <a:r>
                  <a:rPr lang="es-MX" dirty="0" smtClean="0">
                    <a:solidFill>
                      <a:schemeClr val="bg1"/>
                    </a:solidFill>
                  </a:rPr>
                  <a:t>a</a:t>
                </a:r>
                <a:r>
                  <a:rPr lang="es-MX" baseline="-25000" dirty="0" smtClean="0">
                    <a:solidFill>
                      <a:schemeClr val="bg1"/>
                    </a:solidFill>
                  </a:rPr>
                  <a:t>5</a:t>
                </a:r>
                <a:endParaRPr lang="es-MX" baseline="-25000" dirty="0">
                  <a:solidFill>
                    <a:schemeClr val="bg1"/>
                  </a:solidFill>
                </a:endParaRPr>
              </a:p>
            </p:txBody>
          </p:sp>
        </p:grpSp>
        <p:sp>
          <p:nvSpPr>
            <p:cNvPr id="29" name="28 CuadroTexto"/>
            <p:cNvSpPr txBox="1"/>
            <p:nvPr/>
          </p:nvSpPr>
          <p:spPr>
            <a:xfrm>
              <a:off x="6901179" y="3435846"/>
              <a:ext cx="695157" cy="461665"/>
            </a:xfrm>
            <a:prstGeom prst="rect">
              <a:avLst/>
            </a:prstGeom>
            <a:noFill/>
          </p:spPr>
          <p:txBody>
            <a:bodyPr wrap="square" rtlCol="0">
              <a:spAutoFit/>
            </a:bodyPr>
            <a:lstStyle/>
            <a:p>
              <a:pPr algn="ctr"/>
              <a:r>
                <a:rPr lang="es-MX" dirty="0" smtClean="0">
                  <a:solidFill>
                    <a:schemeClr val="bg1"/>
                  </a:solidFill>
                </a:rPr>
                <a:t>b</a:t>
              </a:r>
              <a:r>
                <a:rPr lang="es-MX" baseline="-25000" dirty="0" smtClean="0">
                  <a:solidFill>
                    <a:schemeClr val="bg1"/>
                  </a:solidFill>
                </a:rPr>
                <a:t>2</a:t>
              </a:r>
              <a:endParaRPr lang="es-MX" baseline="-25000" dirty="0">
                <a:solidFill>
                  <a:schemeClr val="bg1"/>
                </a:solidFill>
              </a:endParaRPr>
            </a:p>
          </p:txBody>
        </p:sp>
        <p:sp>
          <p:nvSpPr>
            <p:cNvPr id="30" name="29 CuadroTexto"/>
            <p:cNvSpPr txBox="1"/>
            <p:nvPr/>
          </p:nvSpPr>
          <p:spPr>
            <a:xfrm>
              <a:off x="6181099" y="3651870"/>
              <a:ext cx="695157" cy="461665"/>
            </a:xfrm>
            <a:prstGeom prst="rect">
              <a:avLst/>
            </a:prstGeom>
            <a:noFill/>
          </p:spPr>
          <p:txBody>
            <a:bodyPr wrap="square" rtlCol="0">
              <a:spAutoFit/>
            </a:bodyPr>
            <a:lstStyle/>
            <a:p>
              <a:pPr algn="ctr"/>
              <a:r>
                <a:rPr lang="es-MX" dirty="0" smtClean="0">
                  <a:solidFill>
                    <a:schemeClr val="bg1"/>
                  </a:solidFill>
                </a:rPr>
                <a:t>b</a:t>
              </a:r>
              <a:r>
                <a:rPr lang="es-MX" baseline="-25000" dirty="0" smtClean="0">
                  <a:solidFill>
                    <a:schemeClr val="bg1"/>
                  </a:solidFill>
                </a:rPr>
                <a:t>1</a:t>
              </a:r>
              <a:endParaRPr lang="es-MX" baseline="-25000" dirty="0">
                <a:solidFill>
                  <a:schemeClr val="bg1"/>
                </a:solidFill>
              </a:endParaRPr>
            </a:p>
          </p:txBody>
        </p:sp>
      </p:grpSp>
    </p:spTree>
    <p:extLst>
      <p:ext uri="{BB962C8B-B14F-4D97-AF65-F5344CB8AC3E}">
        <p14:creationId xmlns:p14="http://schemas.microsoft.com/office/powerpoint/2010/main" val="227071103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righ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7 Marcador de contenido"/>
          <p:cNvGraphicFramePr>
            <a:graphicFrameLocks noGrp="1"/>
          </p:cNvGraphicFramePr>
          <p:nvPr>
            <p:ph idx="1"/>
            <p:extLst>
              <p:ext uri="{D42A27DB-BD31-4B8C-83A1-F6EECF244321}">
                <p14:modId xmlns:p14="http://schemas.microsoft.com/office/powerpoint/2010/main" val="4279425235"/>
              </p:ext>
            </p:extLst>
          </p:nvPr>
        </p:nvGraphicFramePr>
        <p:xfrm>
          <a:off x="457201" y="1200150"/>
          <a:ext cx="7931225" cy="2900905"/>
        </p:xfrm>
        <a:graphic>
          <a:graphicData uri="http://schemas.openxmlformats.org/drawingml/2006/table">
            <a:tbl>
              <a:tblPr firstRow="1" bandRow="1">
                <a:tableStyleId>{5C22544A-7EE6-4342-B048-85BDC9FD1C3A}</a:tableStyleId>
              </a:tblPr>
              <a:tblGrid>
                <a:gridCol w="1586245">
                  <a:extLst>
                    <a:ext uri="{9D8B030D-6E8A-4147-A177-3AD203B41FA5}">
                      <a16:colId xmlns:a16="http://schemas.microsoft.com/office/drawing/2014/main" val="20000"/>
                    </a:ext>
                  </a:extLst>
                </a:gridCol>
                <a:gridCol w="1586245">
                  <a:extLst>
                    <a:ext uri="{9D8B030D-6E8A-4147-A177-3AD203B41FA5}">
                      <a16:colId xmlns:a16="http://schemas.microsoft.com/office/drawing/2014/main" val="20001"/>
                    </a:ext>
                  </a:extLst>
                </a:gridCol>
                <a:gridCol w="1586245">
                  <a:extLst>
                    <a:ext uri="{9D8B030D-6E8A-4147-A177-3AD203B41FA5}">
                      <a16:colId xmlns:a16="http://schemas.microsoft.com/office/drawing/2014/main" val="20002"/>
                    </a:ext>
                  </a:extLst>
                </a:gridCol>
                <a:gridCol w="1586245">
                  <a:extLst>
                    <a:ext uri="{9D8B030D-6E8A-4147-A177-3AD203B41FA5}">
                      <a16:colId xmlns:a16="http://schemas.microsoft.com/office/drawing/2014/main" val="20003"/>
                    </a:ext>
                  </a:extLst>
                </a:gridCol>
                <a:gridCol w="1586245">
                  <a:extLst>
                    <a:ext uri="{9D8B030D-6E8A-4147-A177-3AD203B41FA5}">
                      <a16:colId xmlns:a16="http://schemas.microsoft.com/office/drawing/2014/main" val="20004"/>
                    </a:ext>
                  </a:extLst>
                </a:gridCol>
              </a:tblGrid>
              <a:tr h="384899">
                <a:tc>
                  <a:txBody>
                    <a:bodyPr/>
                    <a:lstStyle/>
                    <a:p>
                      <a:endParaRPr lang="es-MX" sz="2000" dirty="0"/>
                    </a:p>
                  </a:txBody>
                  <a:tcPr marL="89610" marR="89610" marT="34290" marB="34290"/>
                </a:tc>
                <a:tc gridSpan="4">
                  <a:txBody>
                    <a:bodyPr/>
                    <a:lstStyle/>
                    <a:p>
                      <a:pPr algn="ctr"/>
                      <a:r>
                        <a:rPr lang="es-MX" sz="2800" dirty="0" smtClean="0"/>
                        <a:t>Nivel de estudios que cursa</a:t>
                      </a:r>
                      <a:endParaRPr lang="es-MX" sz="2800" dirty="0"/>
                    </a:p>
                  </a:txBody>
                  <a:tcPr marL="89610" marR="89610" marT="34290" marB="34290"/>
                </a:tc>
                <a:tc hMerge="1">
                  <a:txBody>
                    <a:bodyPr/>
                    <a:lstStyle/>
                    <a:p>
                      <a:endParaRPr lang="es-MX" dirty="0"/>
                    </a:p>
                  </a:txBody>
                  <a:tcPr marL="89610" marR="89610"/>
                </a:tc>
                <a:tc hMerge="1">
                  <a:txBody>
                    <a:bodyPr/>
                    <a:lstStyle/>
                    <a:p>
                      <a:endParaRPr lang="es-MX" dirty="0"/>
                    </a:p>
                  </a:txBody>
                  <a:tcPr marL="89610" marR="89610"/>
                </a:tc>
                <a:tc hMerge="1">
                  <a:txBody>
                    <a:bodyPr/>
                    <a:lstStyle/>
                    <a:p>
                      <a:endParaRPr lang="es-MX" dirty="0"/>
                    </a:p>
                  </a:txBody>
                  <a:tcPr marL="89610" marR="89610"/>
                </a:tc>
                <a:extLst>
                  <a:ext uri="{0D108BD9-81ED-4DB2-BD59-A6C34878D82A}">
                    <a16:rowId xmlns:a16="http://schemas.microsoft.com/office/drawing/2014/main" val="10000"/>
                  </a:ext>
                </a:extLst>
              </a:tr>
              <a:tr h="623262">
                <a:tc>
                  <a:txBody>
                    <a:bodyPr/>
                    <a:lstStyle/>
                    <a:p>
                      <a:r>
                        <a:rPr lang="es-MX" sz="2000" b="1" dirty="0" smtClean="0"/>
                        <a:t>Sexo</a:t>
                      </a:r>
                      <a:endParaRPr lang="es-MX" sz="2000" b="1" dirty="0"/>
                    </a:p>
                  </a:txBody>
                  <a:tcPr marL="89610" marR="89610" marT="34290" marB="34290"/>
                </a:tc>
                <a:tc>
                  <a:txBody>
                    <a:bodyPr/>
                    <a:lstStyle/>
                    <a:p>
                      <a:pPr algn="ctr"/>
                      <a:r>
                        <a:rPr lang="es-MX" sz="2000" b="1" dirty="0" smtClean="0"/>
                        <a:t>Secundaria (S)</a:t>
                      </a:r>
                      <a:endParaRPr lang="es-MX" sz="2000" b="1" dirty="0"/>
                    </a:p>
                  </a:txBody>
                  <a:tcPr marL="89610" marR="89610" marT="34290" marB="34290"/>
                </a:tc>
                <a:tc>
                  <a:txBody>
                    <a:bodyPr/>
                    <a:lstStyle/>
                    <a:p>
                      <a:pPr algn="ctr"/>
                      <a:r>
                        <a:rPr lang="es-MX" sz="2000" b="1" dirty="0" smtClean="0"/>
                        <a:t>Carrera Técnica (T)</a:t>
                      </a:r>
                      <a:endParaRPr lang="es-MX" sz="2000" b="1" dirty="0"/>
                    </a:p>
                  </a:txBody>
                  <a:tcPr marL="89610" marR="89610" marT="34290" marB="34290"/>
                </a:tc>
                <a:tc>
                  <a:txBody>
                    <a:bodyPr/>
                    <a:lstStyle/>
                    <a:p>
                      <a:pPr algn="ctr"/>
                      <a:r>
                        <a:rPr lang="es-MX" sz="1800" b="1" dirty="0" smtClean="0"/>
                        <a:t>Bachillerato (B)</a:t>
                      </a:r>
                      <a:endParaRPr lang="es-MX" sz="1800" b="1" dirty="0"/>
                    </a:p>
                  </a:txBody>
                  <a:tcPr marL="89610" marR="89610" marT="34290" marB="34290"/>
                </a:tc>
                <a:tc>
                  <a:txBody>
                    <a:bodyPr/>
                    <a:lstStyle/>
                    <a:p>
                      <a:pPr algn="ctr"/>
                      <a:r>
                        <a:rPr lang="es-MX" sz="2000" b="1" dirty="0" smtClean="0"/>
                        <a:t>Total</a:t>
                      </a:r>
                      <a:endParaRPr lang="es-MX" sz="2000" b="1" dirty="0"/>
                    </a:p>
                  </a:txBody>
                  <a:tcPr marL="89610" marR="89610" marT="34290" marB="34290"/>
                </a:tc>
                <a:extLst>
                  <a:ext uri="{0D108BD9-81ED-4DB2-BD59-A6C34878D82A}">
                    <a16:rowId xmlns:a16="http://schemas.microsoft.com/office/drawing/2014/main" val="10001"/>
                  </a:ext>
                </a:extLst>
              </a:tr>
              <a:tr h="664346">
                <a:tc>
                  <a:txBody>
                    <a:bodyPr/>
                    <a:lstStyle/>
                    <a:p>
                      <a:r>
                        <a:rPr lang="es-MX" sz="2000" b="1" dirty="0" smtClean="0"/>
                        <a:t>Hombre (H)</a:t>
                      </a:r>
                      <a:endParaRPr lang="es-MX" sz="2000" b="1" dirty="0"/>
                    </a:p>
                  </a:txBody>
                  <a:tcPr marL="89610" marR="89610" marT="34290" marB="34290" anchor="ctr"/>
                </a:tc>
                <a:tc>
                  <a:txBody>
                    <a:bodyPr/>
                    <a:lstStyle/>
                    <a:p>
                      <a:pPr algn="ctr"/>
                      <a:r>
                        <a:rPr lang="es-MX" sz="2000" dirty="0" smtClean="0">
                          <a:solidFill>
                            <a:schemeClr val="accent2">
                              <a:lumMod val="75000"/>
                            </a:schemeClr>
                          </a:solidFill>
                        </a:rPr>
                        <a:t>220</a:t>
                      </a:r>
                      <a:endParaRPr lang="es-MX" sz="2000" dirty="0">
                        <a:solidFill>
                          <a:schemeClr val="accent2">
                            <a:lumMod val="75000"/>
                          </a:schemeClr>
                        </a:solidFill>
                      </a:endParaRPr>
                    </a:p>
                  </a:txBody>
                  <a:tcPr marL="89610" marR="89610" marT="34290" marB="34290" anchor="ctr"/>
                </a:tc>
                <a:tc>
                  <a:txBody>
                    <a:bodyPr/>
                    <a:lstStyle/>
                    <a:p>
                      <a:pPr algn="ctr"/>
                      <a:r>
                        <a:rPr lang="es-MX" sz="2000" dirty="0" smtClean="0">
                          <a:solidFill>
                            <a:schemeClr val="accent2">
                              <a:lumMod val="75000"/>
                            </a:schemeClr>
                          </a:solidFill>
                        </a:rPr>
                        <a:t>1</a:t>
                      </a:r>
                      <a:endParaRPr lang="es-MX" sz="2000" dirty="0">
                        <a:solidFill>
                          <a:schemeClr val="accent2">
                            <a:lumMod val="75000"/>
                          </a:schemeClr>
                        </a:solidFill>
                      </a:endParaRPr>
                    </a:p>
                  </a:txBody>
                  <a:tcPr marL="89610" marR="89610" marT="34290" marB="34290" anchor="ctr"/>
                </a:tc>
                <a:tc>
                  <a:txBody>
                    <a:bodyPr/>
                    <a:lstStyle/>
                    <a:p>
                      <a:pPr algn="ctr"/>
                      <a:r>
                        <a:rPr lang="es-MX" sz="2000" dirty="0" smtClean="0">
                          <a:solidFill>
                            <a:schemeClr val="accent2">
                              <a:lumMod val="75000"/>
                            </a:schemeClr>
                          </a:solidFill>
                        </a:rPr>
                        <a:t>521</a:t>
                      </a:r>
                      <a:endParaRPr lang="es-MX" sz="2000" dirty="0">
                        <a:solidFill>
                          <a:schemeClr val="accent2">
                            <a:lumMod val="75000"/>
                          </a:schemeClr>
                        </a:solidFill>
                      </a:endParaRPr>
                    </a:p>
                  </a:txBody>
                  <a:tcPr marL="89610" marR="89610" marT="34290" marB="34290" anchor="ctr"/>
                </a:tc>
                <a:tc>
                  <a:txBody>
                    <a:bodyPr/>
                    <a:lstStyle/>
                    <a:p>
                      <a:pPr algn="ctr"/>
                      <a:r>
                        <a:rPr lang="es-MX" sz="2000" dirty="0" smtClean="0">
                          <a:solidFill>
                            <a:schemeClr val="tx1"/>
                          </a:solidFill>
                        </a:rPr>
                        <a:t>742</a:t>
                      </a:r>
                      <a:endParaRPr lang="es-MX" sz="2000" dirty="0">
                        <a:solidFill>
                          <a:schemeClr val="tx1"/>
                        </a:solidFill>
                      </a:endParaRPr>
                    </a:p>
                  </a:txBody>
                  <a:tcPr marL="89610" marR="89610" marT="34290" marB="34290" anchor="ctr"/>
                </a:tc>
                <a:extLst>
                  <a:ext uri="{0D108BD9-81ED-4DB2-BD59-A6C34878D82A}">
                    <a16:rowId xmlns:a16="http://schemas.microsoft.com/office/drawing/2014/main" val="10002"/>
                  </a:ext>
                </a:extLst>
              </a:tr>
              <a:tr h="664346">
                <a:tc>
                  <a:txBody>
                    <a:bodyPr/>
                    <a:lstStyle/>
                    <a:p>
                      <a:r>
                        <a:rPr lang="es-MX" sz="2000" b="1" dirty="0" smtClean="0"/>
                        <a:t>Mujer (M)</a:t>
                      </a:r>
                      <a:endParaRPr lang="es-MX" sz="2000" b="1" dirty="0"/>
                    </a:p>
                  </a:txBody>
                  <a:tcPr marL="89610" marR="89610" marT="34290" marB="34290" anchor="ctr"/>
                </a:tc>
                <a:tc>
                  <a:txBody>
                    <a:bodyPr/>
                    <a:lstStyle/>
                    <a:p>
                      <a:pPr algn="ctr"/>
                      <a:r>
                        <a:rPr lang="es-MX" sz="2000" dirty="0" smtClean="0">
                          <a:solidFill>
                            <a:schemeClr val="tx1"/>
                          </a:solidFill>
                        </a:rPr>
                        <a:t>211</a:t>
                      </a:r>
                      <a:endParaRPr lang="es-MX" sz="2000" dirty="0">
                        <a:solidFill>
                          <a:schemeClr val="tx1"/>
                        </a:solidFill>
                      </a:endParaRPr>
                    </a:p>
                  </a:txBody>
                  <a:tcPr marL="89610" marR="89610" marT="34290" marB="34290" anchor="ctr"/>
                </a:tc>
                <a:tc>
                  <a:txBody>
                    <a:bodyPr/>
                    <a:lstStyle/>
                    <a:p>
                      <a:pPr algn="ctr"/>
                      <a:r>
                        <a:rPr lang="es-MX" sz="2000" dirty="0" smtClean="0">
                          <a:solidFill>
                            <a:schemeClr val="tx1"/>
                          </a:solidFill>
                        </a:rPr>
                        <a:t>24</a:t>
                      </a:r>
                      <a:endParaRPr lang="es-MX" sz="2000" dirty="0">
                        <a:solidFill>
                          <a:schemeClr val="tx1"/>
                        </a:solidFill>
                      </a:endParaRPr>
                    </a:p>
                  </a:txBody>
                  <a:tcPr marL="89610" marR="89610" marT="34290" marB="34290" anchor="ctr"/>
                </a:tc>
                <a:tc>
                  <a:txBody>
                    <a:bodyPr/>
                    <a:lstStyle/>
                    <a:p>
                      <a:pPr algn="ctr"/>
                      <a:r>
                        <a:rPr lang="es-MX" sz="2000" dirty="0" smtClean="0">
                          <a:solidFill>
                            <a:schemeClr val="accent2">
                              <a:lumMod val="75000"/>
                            </a:schemeClr>
                          </a:solidFill>
                        </a:rPr>
                        <a:t>612</a:t>
                      </a:r>
                      <a:endParaRPr lang="es-MX" sz="2000" dirty="0">
                        <a:solidFill>
                          <a:schemeClr val="accent2">
                            <a:lumMod val="75000"/>
                          </a:schemeClr>
                        </a:solidFill>
                      </a:endParaRPr>
                    </a:p>
                  </a:txBody>
                  <a:tcPr marL="89610" marR="89610" marT="34290" marB="34290" anchor="ctr"/>
                </a:tc>
                <a:tc>
                  <a:txBody>
                    <a:bodyPr/>
                    <a:lstStyle/>
                    <a:p>
                      <a:pPr algn="ctr"/>
                      <a:r>
                        <a:rPr lang="es-MX" sz="2000" dirty="0" smtClean="0">
                          <a:solidFill>
                            <a:schemeClr val="accent2">
                              <a:lumMod val="75000"/>
                            </a:schemeClr>
                          </a:solidFill>
                        </a:rPr>
                        <a:t>847</a:t>
                      </a:r>
                      <a:endParaRPr lang="es-MX" sz="2000" dirty="0">
                        <a:solidFill>
                          <a:schemeClr val="accent2">
                            <a:lumMod val="75000"/>
                          </a:schemeClr>
                        </a:solidFill>
                      </a:endParaRPr>
                    </a:p>
                  </a:txBody>
                  <a:tcPr marL="89610" marR="89610" marT="34290" marB="34290" anchor="ctr"/>
                </a:tc>
                <a:extLst>
                  <a:ext uri="{0D108BD9-81ED-4DB2-BD59-A6C34878D82A}">
                    <a16:rowId xmlns:a16="http://schemas.microsoft.com/office/drawing/2014/main" val="10003"/>
                  </a:ext>
                </a:extLst>
              </a:tr>
              <a:tr h="384899">
                <a:tc>
                  <a:txBody>
                    <a:bodyPr/>
                    <a:lstStyle/>
                    <a:p>
                      <a:r>
                        <a:rPr lang="es-MX" sz="2000" b="1" dirty="0" smtClean="0"/>
                        <a:t>Total </a:t>
                      </a:r>
                      <a:endParaRPr lang="es-MX" sz="2000" b="1" dirty="0"/>
                    </a:p>
                  </a:txBody>
                  <a:tcPr marL="89610" marR="89610" marT="34290" marB="34290" anchor="ctr"/>
                </a:tc>
                <a:tc>
                  <a:txBody>
                    <a:bodyPr/>
                    <a:lstStyle/>
                    <a:p>
                      <a:pPr algn="ctr"/>
                      <a:r>
                        <a:rPr lang="es-MX" sz="2000" dirty="0" smtClean="0">
                          <a:solidFill>
                            <a:schemeClr val="tx1"/>
                          </a:solidFill>
                        </a:rPr>
                        <a:t>431</a:t>
                      </a:r>
                      <a:endParaRPr lang="es-MX" sz="2000" dirty="0">
                        <a:solidFill>
                          <a:schemeClr val="tx1"/>
                        </a:solidFill>
                      </a:endParaRPr>
                    </a:p>
                  </a:txBody>
                  <a:tcPr marL="89610" marR="89610" marT="34290" marB="34290" anchor="ctr"/>
                </a:tc>
                <a:tc>
                  <a:txBody>
                    <a:bodyPr/>
                    <a:lstStyle/>
                    <a:p>
                      <a:pPr algn="ctr"/>
                      <a:r>
                        <a:rPr lang="es-MX" sz="2000" dirty="0" smtClean="0">
                          <a:solidFill>
                            <a:schemeClr val="tx1"/>
                          </a:solidFill>
                        </a:rPr>
                        <a:t>25</a:t>
                      </a:r>
                      <a:endParaRPr lang="es-MX" sz="2000" dirty="0">
                        <a:solidFill>
                          <a:schemeClr val="tx1"/>
                        </a:solidFill>
                      </a:endParaRPr>
                    </a:p>
                  </a:txBody>
                  <a:tcPr marL="89610" marR="89610" marT="34290" marB="34290" anchor="ctr"/>
                </a:tc>
                <a:tc>
                  <a:txBody>
                    <a:bodyPr/>
                    <a:lstStyle/>
                    <a:p>
                      <a:pPr algn="ctr"/>
                      <a:r>
                        <a:rPr lang="es-MX" sz="2000" dirty="0" smtClean="0">
                          <a:solidFill>
                            <a:schemeClr val="tx1"/>
                          </a:solidFill>
                        </a:rPr>
                        <a:t>1133</a:t>
                      </a:r>
                      <a:endParaRPr lang="es-MX" sz="2000" dirty="0">
                        <a:solidFill>
                          <a:schemeClr val="tx1"/>
                        </a:solidFill>
                      </a:endParaRPr>
                    </a:p>
                  </a:txBody>
                  <a:tcPr marL="89610" marR="89610" marT="34290" marB="34290" anchor="ctr"/>
                </a:tc>
                <a:tc>
                  <a:txBody>
                    <a:bodyPr/>
                    <a:lstStyle/>
                    <a:p>
                      <a:pPr algn="ctr"/>
                      <a:r>
                        <a:rPr lang="es-MX" sz="2000" dirty="0" smtClean="0">
                          <a:solidFill>
                            <a:schemeClr val="accent2">
                              <a:lumMod val="75000"/>
                            </a:schemeClr>
                          </a:solidFill>
                        </a:rPr>
                        <a:t>1589</a:t>
                      </a:r>
                      <a:endParaRPr lang="es-MX" sz="2000" dirty="0">
                        <a:solidFill>
                          <a:schemeClr val="accent2">
                            <a:lumMod val="75000"/>
                          </a:schemeClr>
                        </a:solidFill>
                      </a:endParaRPr>
                    </a:p>
                  </a:txBody>
                  <a:tcPr marL="89610" marR="89610" marT="34290" marB="34290" anchor="ctr"/>
                </a:tc>
                <a:extLst>
                  <a:ext uri="{0D108BD9-81ED-4DB2-BD59-A6C34878D82A}">
                    <a16:rowId xmlns:a16="http://schemas.microsoft.com/office/drawing/2014/main" val="10004"/>
                  </a:ext>
                </a:extLst>
              </a:tr>
            </a:tbl>
          </a:graphicData>
        </a:graphic>
      </p:graphicFrame>
      <p:sp>
        <p:nvSpPr>
          <p:cNvPr id="4" name="3 Marcador de fecha"/>
          <p:cNvSpPr>
            <a:spLocks noGrp="1"/>
          </p:cNvSpPr>
          <p:nvPr>
            <p:ph type="dt" sz="half" idx="10"/>
          </p:nvPr>
        </p:nvSpPr>
        <p:spPr/>
        <p:txBody>
          <a:bodyPr/>
          <a:lstStyle/>
          <a:p>
            <a:pPr>
              <a:defRPr/>
            </a:pPr>
            <a:fld id="{114CDEE1-137B-45B1-BEDC-1171830CC054}"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140</a:t>
            </a:fld>
            <a:endParaRPr lang="es-ES"/>
          </a:p>
        </p:txBody>
      </p:sp>
      <p:sp>
        <p:nvSpPr>
          <p:cNvPr id="2" name="1 Título"/>
          <p:cNvSpPr>
            <a:spLocks noGrp="1"/>
          </p:cNvSpPr>
          <p:nvPr>
            <p:ph type="title"/>
          </p:nvPr>
        </p:nvSpPr>
        <p:spPr/>
        <p:txBody>
          <a:bodyPr/>
          <a:lstStyle/>
          <a:p>
            <a:r>
              <a:rPr lang="es-MX" dirty="0" smtClean="0"/>
              <a:t>Ejemplo</a:t>
            </a:r>
            <a:endParaRPr lang="es-MX" dirty="0"/>
          </a:p>
        </p:txBody>
      </p:sp>
      <p:sp>
        <p:nvSpPr>
          <p:cNvPr id="3" name="2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2980164870"/>
      </p:ext>
    </p:extLst>
  </p:cSld>
  <p:clrMapOvr>
    <a:masterClrMapping/>
  </p:clrMapOvr>
  <p:transition spd="slow">
    <p:push/>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a:bodyPr>
          <a:lstStyle/>
          <a:p>
            <a:r>
              <a:rPr lang="es-MX" dirty="0" smtClean="0"/>
              <a:t>Calcule la probabilidad de que un estudiante seleccionado aleatoriamente</a:t>
            </a:r>
          </a:p>
          <a:p>
            <a:pPr marL="850392" lvl="1" indent="-457200">
              <a:buFont typeface="+mj-lt"/>
              <a:buAutoNum type="alphaLcParenR"/>
            </a:pPr>
            <a:r>
              <a:rPr lang="es-MX" dirty="0" smtClean="0"/>
              <a:t>Estudie Secundaria</a:t>
            </a:r>
            <a:r>
              <a:rPr lang="es-MX" dirty="0" smtClean="0">
                <a:solidFill>
                  <a:srgbClr val="FF0000"/>
                </a:solidFill>
              </a:rPr>
              <a:t> R = 0.271</a:t>
            </a:r>
          </a:p>
          <a:p>
            <a:pPr marL="393192" lvl="1" indent="0">
              <a:buNone/>
            </a:pPr>
            <a:r>
              <a:rPr lang="es-MX" dirty="0" smtClean="0">
                <a:solidFill>
                  <a:srgbClr val="FF0000"/>
                </a:solidFill>
              </a:rPr>
              <a:t>P({Secundaria}) = P(S) = No. Estudiantes en secundaria / No. Total de estudiantes = 431 / 1589 = 0.271</a:t>
            </a:r>
          </a:p>
        </p:txBody>
      </p:sp>
      <p:sp>
        <p:nvSpPr>
          <p:cNvPr id="3" name="2 Marcador de fecha"/>
          <p:cNvSpPr>
            <a:spLocks noGrp="1"/>
          </p:cNvSpPr>
          <p:nvPr>
            <p:ph type="dt" sz="half" idx="10"/>
          </p:nvPr>
        </p:nvSpPr>
        <p:spPr/>
        <p:txBody>
          <a:bodyPr/>
          <a:lstStyle/>
          <a:p>
            <a:pPr>
              <a:defRPr/>
            </a:pPr>
            <a:fld id="{A9843E82-5826-44C8-AAC2-8321D96ABC67}"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141</a:t>
            </a:fld>
            <a:endParaRPr lang="es-ES"/>
          </a:p>
        </p:txBody>
      </p:sp>
      <p:sp>
        <p:nvSpPr>
          <p:cNvPr id="6" name="5 Título"/>
          <p:cNvSpPr>
            <a:spLocks noGrp="1"/>
          </p:cNvSpPr>
          <p:nvPr>
            <p:ph type="title"/>
          </p:nvPr>
        </p:nvSpPr>
        <p:spPr/>
        <p:txBody>
          <a:bodyPr/>
          <a:lstStyle/>
          <a:p>
            <a:r>
              <a:rPr lang="es-MX" dirty="0" smtClean="0"/>
              <a:t>Ejemplo</a:t>
            </a:r>
            <a:endParaRPr lang="es-MX" dirty="0"/>
          </a:p>
        </p:txBody>
      </p:sp>
    </p:spTree>
    <p:extLst>
      <p:ext uri="{BB962C8B-B14F-4D97-AF65-F5344CB8AC3E}">
        <p14:creationId xmlns:p14="http://schemas.microsoft.com/office/powerpoint/2010/main" val="1318214489"/>
      </p:ext>
    </p:extLst>
  </p:cSld>
  <p:clrMapOvr>
    <a:masterClrMapping/>
  </p:clrMapOvr>
  <p:transition spd="slow">
    <p:pull dir="ld"/>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a:bodyPr>
          <a:lstStyle/>
          <a:p>
            <a:r>
              <a:rPr lang="es-MX" dirty="0" smtClean="0"/>
              <a:t>Calcule la probabilidad de que un estudiante seleccionado aleatoriamente</a:t>
            </a:r>
          </a:p>
          <a:p>
            <a:pPr marL="850392" lvl="1" indent="-457200">
              <a:buFont typeface="+mj-lt"/>
              <a:buAutoNum type="alphaLcParenR" startAt="2"/>
            </a:pPr>
            <a:r>
              <a:rPr lang="es-MX" dirty="0" smtClean="0"/>
              <a:t>Estudie una Carrera Técnica</a:t>
            </a:r>
            <a:r>
              <a:rPr lang="es-MX" dirty="0">
                <a:solidFill>
                  <a:srgbClr val="FF0000"/>
                </a:solidFill>
              </a:rPr>
              <a:t> R = </a:t>
            </a:r>
            <a:r>
              <a:rPr lang="es-MX" dirty="0" smtClean="0">
                <a:solidFill>
                  <a:srgbClr val="FF0000"/>
                </a:solidFill>
              </a:rPr>
              <a:t>0.016</a:t>
            </a:r>
          </a:p>
          <a:p>
            <a:pPr marL="393192" lvl="1" indent="0">
              <a:buNone/>
            </a:pPr>
            <a:r>
              <a:rPr lang="es-MX" dirty="0" smtClean="0">
                <a:solidFill>
                  <a:srgbClr val="FF0000"/>
                </a:solidFill>
              </a:rPr>
              <a:t>P({Carrera técnica}) = P(T) = No. Estudiantes en carrera técnica / No. Total de estudiantes = 25/1589 = 0.016</a:t>
            </a:r>
          </a:p>
        </p:txBody>
      </p:sp>
      <p:sp>
        <p:nvSpPr>
          <p:cNvPr id="3" name="2 Marcador de fecha"/>
          <p:cNvSpPr>
            <a:spLocks noGrp="1"/>
          </p:cNvSpPr>
          <p:nvPr>
            <p:ph type="dt" sz="half" idx="10"/>
          </p:nvPr>
        </p:nvSpPr>
        <p:spPr/>
        <p:txBody>
          <a:bodyPr/>
          <a:lstStyle/>
          <a:p>
            <a:pPr>
              <a:defRPr/>
            </a:pPr>
            <a:fld id="{E7A72A88-1818-4D72-8FEB-43A887EB8B94}"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142</a:t>
            </a:fld>
            <a:endParaRPr lang="es-ES"/>
          </a:p>
        </p:txBody>
      </p:sp>
      <p:sp>
        <p:nvSpPr>
          <p:cNvPr id="6" name="5 Título"/>
          <p:cNvSpPr>
            <a:spLocks noGrp="1"/>
          </p:cNvSpPr>
          <p:nvPr>
            <p:ph type="title"/>
          </p:nvPr>
        </p:nvSpPr>
        <p:spPr/>
        <p:txBody>
          <a:bodyPr/>
          <a:lstStyle/>
          <a:p>
            <a:r>
              <a:rPr lang="es-MX" dirty="0" smtClean="0"/>
              <a:t>Ejemplo</a:t>
            </a:r>
            <a:endParaRPr lang="es-MX" dirty="0"/>
          </a:p>
        </p:txBody>
      </p:sp>
    </p:spTree>
    <p:extLst>
      <p:ext uri="{BB962C8B-B14F-4D97-AF65-F5344CB8AC3E}">
        <p14:creationId xmlns:p14="http://schemas.microsoft.com/office/powerpoint/2010/main" val="2874413438"/>
      </p:ext>
    </p:extLst>
  </p:cSld>
  <p:clrMapOvr>
    <a:masterClrMapping/>
  </p:clrMapOvr>
  <p:transition spd="slow">
    <p:pull dir="ld"/>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a:bodyPr>
          <a:lstStyle/>
          <a:p>
            <a:r>
              <a:rPr lang="es-MX" sz="3200" dirty="0" smtClean="0"/>
              <a:t>Calcule la probabilidad de que un estudiante seleccionado aleatoriamente</a:t>
            </a:r>
          </a:p>
          <a:p>
            <a:pPr marL="907542" lvl="1" indent="-514350">
              <a:buFont typeface="+mj-lt"/>
              <a:buAutoNum type="alphaLcParenR" startAt="3"/>
            </a:pPr>
            <a:r>
              <a:rPr lang="es-MX" sz="2800" dirty="0" smtClean="0"/>
              <a:t>Estudie Bachillerato</a:t>
            </a:r>
            <a:r>
              <a:rPr lang="es-MX" sz="2800" dirty="0">
                <a:solidFill>
                  <a:srgbClr val="FF0000"/>
                </a:solidFill>
              </a:rPr>
              <a:t> R = </a:t>
            </a:r>
            <a:r>
              <a:rPr lang="es-MX" sz="2800" dirty="0" smtClean="0">
                <a:solidFill>
                  <a:srgbClr val="FF0000"/>
                </a:solidFill>
              </a:rPr>
              <a:t>0.713</a:t>
            </a:r>
          </a:p>
          <a:p>
            <a:pPr marL="393192" lvl="1" indent="0">
              <a:buNone/>
            </a:pPr>
            <a:r>
              <a:rPr lang="es-MX" sz="2800" dirty="0" smtClean="0">
                <a:solidFill>
                  <a:srgbClr val="FF0000"/>
                </a:solidFill>
              </a:rPr>
              <a:t>P({Bachillerato}) = P(B) = 1133/1589 = 0.713</a:t>
            </a:r>
            <a:endParaRPr lang="es-MX" sz="2800" dirty="0" smtClean="0"/>
          </a:p>
        </p:txBody>
      </p:sp>
      <p:sp>
        <p:nvSpPr>
          <p:cNvPr id="3" name="2 Marcador de fecha"/>
          <p:cNvSpPr>
            <a:spLocks noGrp="1"/>
          </p:cNvSpPr>
          <p:nvPr>
            <p:ph type="dt" sz="half" idx="10"/>
          </p:nvPr>
        </p:nvSpPr>
        <p:spPr/>
        <p:txBody>
          <a:bodyPr/>
          <a:lstStyle/>
          <a:p>
            <a:pPr>
              <a:defRPr/>
            </a:pPr>
            <a:fld id="{BF6637EE-B4B4-4489-B31D-54DF6BE69AFE}"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143</a:t>
            </a:fld>
            <a:endParaRPr lang="es-ES"/>
          </a:p>
        </p:txBody>
      </p:sp>
      <p:sp>
        <p:nvSpPr>
          <p:cNvPr id="6" name="5 Título"/>
          <p:cNvSpPr>
            <a:spLocks noGrp="1"/>
          </p:cNvSpPr>
          <p:nvPr>
            <p:ph type="title"/>
          </p:nvPr>
        </p:nvSpPr>
        <p:spPr/>
        <p:txBody>
          <a:bodyPr/>
          <a:lstStyle/>
          <a:p>
            <a:r>
              <a:rPr lang="es-MX" dirty="0" smtClean="0"/>
              <a:t>Ejemplo</a:t>
            </a:r>
            <a:endParaRPr lang="es-MX" dirty="0"/>
          </a:p>
        </p:txBody>
      </p:sp>
    </p:spTree>
    <p:extLst>
      <p:ext uri="{BB962C8B-B14F-4D97-AF65-F5344CB8AC3E}">
        <p14:creationId xmlns:p14="http://schemas.microsoft.com/office/powerpoint/2010/main" val="4260701945"/>
      </p:ext>
    </p:extLst>
  </p:cSld>
  <p:clrMapOvr>
    <a:masterClrMapping/>
  </p:clrMapOvr>
  <p:transition spd="slow">
    <p:pull dir="ld"/>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a:bodyPr>
          <a:lstStyle/>
          <a:p>
            <a:r>
              <a:rPr lang="es-MX" sz="3200" dirty="0" smtClean="0"/>
              <a:t>Calcule la probabilidad de que un estudiante seleccionado aleatoriamente</a:t>
            </a:r>
          </a:p>
          <a:p>
            <a:pPr marL="850392" lvl="1" indent="-457200">
              <a:buFont typeface="+mj-lt"/>
              <a:buAutoNum type="alphaLcParenR" startAt="4"/>
            </a:pPr>
            <a:r>
              <a:rPr lang="es-MX" sz="2800" dirty="0" smtClean="0"/>
              <a:t>Sea hombre</a:t>
            </a:r>
            <a:r>
              <a:rPr lang="es-MX" sz="2800" dirty="0">
                <a:solidFill>
                  <a:srgbClr val="FF0000"/>
                </a:solidFill>
              </a:rPr>
              <a:t> R = </a:t>
            </a:r>
            <a:r>
              <a:rPr lang="es-MX" sz="2800" dirty="0" smtClean="0">
                <a:solidFill>
                  <a:srgbClr val="FF0000"/>
                </a:solidFill>
              </a:rPr>
              <a:t>0.467</a:t>
            </a:r>
          </a:p>
          <a:p>
            <a:pPr marL="393192" lvl="1" indent="0">
              <a:buNone/>
            </a:pPr>
            <a:r>
              <a:rPr lang="es-MX" sz="2800" dirty="0" smtClean="0">
                <a:solidFill>
                  <a:srgbClr val="FF0000"/>
                </a:solidFill>
              </a:rPr>
              <a:t>P({Hombre}) = P(H) = 742/1589 = 0.467</a:t>
            </a:r>
          </a:p>
        </p:txBody>
      </p:sp>
      <p:sp>
        <p:nvSpPr>
          <p:cNvPr id="3" name="2 Marcador de fecha"/>
          <p:cNvSpPr>
            <a:spLocks noGrp="1"/>
          </p:cNvSpPr>
          <p:nvPr>
            <p:ph type="dt" sz="half" idx="10"/>
          </p:nvPr>
        </p:nvSpPr>
        <p:spPr/>
        <p:txBody>
          <a:bodyPr/>
          <a:lstStyle/>
          <a:p>
            <a:pPr>
              <a:defRPr/>
            </a:pPr>
            <a:fld id="{A74B5699-C511-472C-95D0-AC33AA57E301}"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144</a:t>
            </a:fld>
            <a:endParaRPr lang="es-ES"/>
          </a:p>
        </p:txBody>
      </p:sp>
      <p:sp>
        <p:nvSpPr>
          <p:cNvPr id="6" name="5 Título"/>
          <p:cNvSpPr>
            <a:spLocks noGrp="1"/>
          </p:cNvSpPr>
          <p:nvPr>
            <p:ph type="title"/>
          </p:nvPr>
        </p:nvSpPr>
        <p:spPr/>
        <p:txBody>
          <a:bodyPr/>
          <a:lstStyle/>
          <a:p>
            <a:r>
              <a:rPr lang="es-MX" dirty="0" smtClean="0"/>
              <a:t>Ejemplo</a:t>
            </a:r>
            <a:endParaRPr lang="es-MX" dirty="0"/>
          </a:p>
        </p:txBody>
      </p:sp>
    </p:spTree>
    <p:extLst>
      <p:ext uri="{BB962C8B-B14F-4D97-AF65-F5344CB8AC3E}">
        <p14:creationId xmlns:p14="http://schemas.microsoft.com/office/powerpoint/2010/main" val="525568037"/>
      </p:ext>
    </p:extLst>
  </p:cSld>
  <p:clrMapOvr>
    <a:masterClrMapping/>
  </p:clrMapOvr>
  <p:transition spd="slow">
    <p:pull dir="ld"/>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a:bodyPr>
          <a:lstStyle/>
          <a:p>
            <a:r>
              <a:rPr lang="es-MX" dirty="0" smtClean="0"/>
              <a:t>Calcule la probabilidad de que un estudiante seleccionado aleatoriamente</a:t>
            </a:r>
          </a:p>
          <a:p>
            <a:pPr marL="850392" lvl="1" indent="-457200">
              <a:buFont typeface="+mj-lt"/>
              <a:buAutoNum type="alphaLcParenR" startAt="5"/>
            </a:pPr>
            <a:r>
              <a:rPr lang="es-MX" dirty="0" smtClean="0"/>
              <a:t>Sea mujer</a:t>
            </a:r>
            <a:r>
              <a:rPr lang="es-MX" dirty="0">
                <a:solidFill>
                  <a:srgbClr val="FF0000"/>
                </a:solidFill>
              </a:rPr>
              <a:t> R = </a:t>
            </a:r>
            <a:r>
              <a:rPr lang="es-MX" dirty="0" smtClean="0">
                <a:solidFill>
                  <a:srgbClr val="FF0000"/>
                </a:solidFill>
              </a:rPr>
              <a:t>0.533</a:t>
            </a:r>
          </a:p>
          <a:p>
            <a:pPr marL="393192" lvl="1" indent="0">
              <a:buNone/>
            </a:pPr>
            <a:r>
              <a:rPr lang="es-MX" dirty="0" smtClean="0">
                <a:solidFill>
                  <a:srgbClr val="FF0000"/>
                </a:solidFill>
              </a:rPr>
              <a:t>Forma 1:</a:t>
            </a:r>
          </a:p>
          <a:p>
            <a:pPr marL="393192" lvl="1" indent="0">
              <a:buNone/>
            </a:pPr>
            <a:r>
              <a:rPr lang="es-MX" dirty="0" smtClean="0">
                <a:solidFill>
                  <a:srgbClr val="FF0000"/>
                </a:solidFill>
              </a:rPr>
              <a:t>P({Mujer}) = P(M) = 847/1589 = 0.533</a:t>
            </a:r>
          </a:p>
          <a:p>
            <a:pPr marL="393192" lvl="1" indent="0">
              <a:buNone/>
            </a:pPr>
            <a:r>
              <a:rPr lang="es-MX" dirty="0" smtClean="0">
                <a:solidFill>
                  <a:srgbClr val="FF0000"/>
                </a:solidFill>
              </a:rPr>
              <a:t>Forma 2:</a:t>
            </a:r>
          </a:p>
          <a:p>
            <a:pPr marL="393192" lvl="1" indent="0">
              <a:buNone/>
            </a:pPr>
            <a:r>
              <a:rPr lang="es-MX" dirty="0" smtClean="0">
                <a:solidFill>
                  <a:srgbClr val="FF0000"/>
                </a:solidFill>
              </a:rPr>
              <a:t>P({Mujer}) = P(M) = P(H’) = 1 – P(H) = 1 – 0.467 = 0.533</a:t>
            </a:r>
          </a:p>
        </p:txBody>
      </p:sp>
      <p:sp>
        <p:nvSpPr>
          <p:cNvPr id="3" name="2 Marcador de fecha"/>
          <p:cNvSpPr>
            <a:spLocks noGrp="1"/>
          </p:cNvSpPr>
          <p:nvPr>
            <p:ph type="dt" sz="half" idx="10"/>
          </p:nvPr>
        </p:nvSpPr>
        <p:spPr/>
        <p:txBody>
          <a:bodyPr/>
          <a:lstStyle/>
          <a:p>
            <a:pPr>
              <a:defRPr/>
            </a:pPr>
            <a:fld id="{990F2ACA-F325-4C80-B2FA-5893BAC3182A}"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145</a:t>
            </a:fld>
            <a:endParaRPr lang="es-ES"/>
          </a:p>
        </p:txBody>
      </p:sp>
      <p:sp>
        <p:nvSpPr>
          <p:cNvPr id="6" name="5 Título"/>
          <p:cNvSpPr>
            <a:spLocks noGrp="1"/>
          </p:cNvSpPr>
          <p:nvPr>
            <p:ph type="title"/>
          </p:nvPr>
        </p:nvSpPr>
        <p:spPr/>
        <p:txBody>
          <a:bodyPr/>
          <a:lstStyle/>
          <a:p>
            <a:r>
              <a:rPr lang="es-MX" dirty="0" smtClean="0"/>
              <a:t>Ejemplo</a:t>
            </a:r>
            <a:endParaRPr lang="es-MX" dirty="0"/>
          </a:p>
        </p:txBody>
      </p:sp>
    </p:spTree>
    <p:extLst>
      <p:ext uri="{BB962C8B-B14F-4D97-AF65-F5344CB8AC3E}">
        <p14:creationId xmlns:p14="http://schemas.microsoft.com/office/powerpoint/2010/main" val="180794486"/>
      </p:ext>
    </p:extLst>
  </p:cSld>
  <p:clrMapOvr>
    <a:masterClrMapping/>
  </p:clrMapOvr>
  <p:transition spd="slow">
    <p:pull dir="ld"/>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a:bodyPr>
          <a:lstStyle/>
          <a:p>
            <a:r>
              <a:rPr lang="es-MX" dirty="0" smtClean="0"/>
              <a:t>Calcule la probabilidad de que un estudiante seleccionado aleatoriamente</a:t>
            </a:r>
          </a:p>
          <a:p>
            <a:pPr marL="850392" lvl="1" indent="-457200">
              <a:buFont typeface="+mj-lt"/>
              <a:buAutoNum type="alphaLcParenR" startAt="6"/>
            </a:pPr>
            <a:r>
              <a:rPr lang="es-MX" dirty="0" smtClean="0"/>
              <a:t>No estudie Secundaria</a:t>
            </a:r>
            <a:r>
              <a:rPr lang="es-MX" dirty="0">
                <a:solidFill>
                  <a:srgbClr val="FF0000"/>
                </a:solidFill>
              </a:rPr>
              <a:t> R = </a:t>
            </a:r>
            <a:r>
              <a:rPr lang="es-MX" dirty="0" smtClean="0">
                <a:solidFill>
                  <a:srgbClr val="FF0000"/>
                </a:solidFill>
              </a:rPr>
              <a:t>0.729</a:t>
            </a:r>
          </a:p>
          <a:p>
            <a:pPr marL="393192" lvl="1" indent="0">
              <a:buNone/>
            </a:pPr>
            <a:r>
              <a:rPr lang="es-MX" dirty="0" smtClean="0">
                <a:solidFill>
                  <a:srgbClr val="FF0000"/>
                </a:solidFill>
              </a:rPr>
              <a:t>P({No estudie Secundaria}) = P(S’) = 1 – P(S) = 1 – 0.271 = 0.729</a:t>
            </a:r>
            <a:endParaRPr lang="es-MX" dirty="0" smtClean="0"/>
          </a:p>
        </p:txBody>
      </p:sp>
      <p:sp>
        <p:nvSpPr>
          <p:cNvPr id="3" name="2 Marcador de fecha"/>
          <p:cNvSpPr>
            <a:spLocks noGrp="1"/>
          </p:cNvSpPr>
          <p:nvPr>
            <p:ph type="dt" sz="half" idx="10"/>
          </p:nvPr>
        </p:nvSpPr>
        <p:spPr/>
        <p:txBody>
          <a:bodyPr/>
          <a:lstStyle/>
          <a:p>
            <a:pPr>
              <a:defRPr/>
            </a:pPr>
            <a:fld id="{42219D54-CB4E-4A93-9960-6CC41ADD8DBE}"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146</a:t>
            </a:fld>
            <a:endParaRPr lang="es-ES"/>
          </a:p>
        </p:txBody>
      </p:sp>
      <p:sp>
        <p:nvSpPr>
          <p:cNvPr id="6" name="5 Título"/>
          <p:cNvSpPr>
            <a:spLocks noGrp="1"/>
          </p:cNvSpPr>
          <p:nvPr>
            <p:ph type="title"/>
          </p:nvPr>
        </p:nvSpPr>
        <p:spPr/>
        <p:txBody>
          <a:bodyPr/>
          <a:lstStyle/>
          <a:p>
            <a:r>
              <a:rPr lang="es-MX" dirty="0" smtClean="0"/>
              <a:t>Ejemplo</a:t>
            </a:r>
            <a:endParaRPr lang="es-MX" dirty="0"/>
          </a:p>
        </p:txBody>
      </p:sp>
    </p:spTree>
    <p:extLst>
      <p:ext uri="{BB962C8B-B14F-4D97-AF65-F5344CB8AC3E}">
        <p14:creationId xmlns:p14="http://schemas.microsoft.com/office/powerpoint/2010/main" val="3666633541"/>
      </p:ext>
    </p:extLst>
  </p:cSld>
  <p:clrMapOvr>
    <a:masterClrMapping/>
  </p:clrMapOvr>
  <p:transition spd="slow">
    <p:pull dir="ld"/>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a:bodyPr>
          <a:lstStyle/>
          <a:p>
            <a:r>
              <a:rPr lang="es-MX" sz="3200" dirty="0" smtClean="0"/>
              <a:t>Calcule la probabilidad de que un estudiante seleccionado aleatoriamente</a:t>
            </a:r>
          </a:p>
          <a:p>
            <a:pPr marL="850392" lvl="1" indent="-457200">
              <a:buFont typeface="+mj-lt"/>
              <a:buAutoNum type="alphaLcParenR" startAt="7"/>
            </a:pPr>
            <a:r>
              <a:rPr lang="es-MX" sz="2800" dirty="0" smtClean="0"/>
              <a:t>Estudie Bachillerato y sea mujer</a:t>
            </a:r>
            <a:r>
              <a:rPr lang="es-MX" sz="2800" dirty="0">
                <a:solidFill>
                  <a:srgbClr val="FF0000"/>
                </a:solidFill>
              </a:rPr>
              <a:t> R = </a:t>
            </a:r>
            <a:r>
              <a:rPr lang="es-MX" sz="2800" dirty="0" smtClean="0">
                <a:solidFill>
                  <a:srgbClr val="FF0000"/>
                </a:solidFill>
              </a:rPr>
              <a:t>0.385</a:t>
            </a:r>
          </a:p>
          <a:p>
            <a:pPr marL="393192" lvl="1" indent="0">
              <a:buNone/>
            </a:pPr>
            <a:r>
              <a:rPr lang="es-MX" sz="2800" dirty="0" smtClean="0">
                <a:solidFill>
                  <a:srgbClr val="FF0000"/>
                </a:solidFill>
              </a:rPr>
              <a:t>P({Estudie bachillerato y sea mujer}) = P(B</a:t>
            </a:r>
            <a:r>
              <a:rPr lang="es-MX" sz="2800" dirty="0" smtClean="0">
                <a:solidFill>
                  <a:srgbClr val="FF0000"/>
                </a:solidFill>
                <a:sym typeface="Symbol" panose="05050102010706020507" pitchFamily="18" charset="2"/>
              </a:rPr>
              <a:t>M) = 612/1589 = 0.385</a:t>
            </a:r>
            <a:endParaRPr lang="es-MX" sz="2800" dirty="0" smtClean="0">
              <a:solidFill>
                <a:srgbClr val="FF0000"/>
              </a:solidFill>
            </a:endParaRPr>
          </a:p>
          <a:p>
            <a:pPr marL="393192" lvl="1" indent="0">
              <a:buNone/>
            </a:pPr>
            <a:endParaRPr lang="es-MX" sz="2800" dirty="0" smtClean="0"/>
          </a:p>
        </p:txBody>
      </p:sp>
      <p:sp>
        <p:nvSpPr>
          <p:cNvPr id="3" name="2 Marcador de fecha"/>
          <p:cNvSpPr>
            <a:spLocks noGrp="1"/>
          </p:cNvSpPr>
          <p:nvPr>
            <p:ph type="dt" sz="half" idx="10"/>
          </p:nvPr>
        </p:nvSpPr>
        <p:spPr/>
        <p:txBody>
          <a:bodyPr/>
          <a:lstStyle/>
          <a:p>
            <a:pPr>
              <a:defRPr/>
            </a:pPr>
            <a:fld id="{90C2D8EE-67BB-46B2-9DBA-758BB4159950}"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147</a:t>
            </a:fld>
            <a:endParaRPr lang="es-ES"/>
          </a:p>
        </p:txBody>
      </p:sp>
      <p:sp>
        <p:nvSpPr>
          <p:cNvPr id="6" name="5 Título"/>
          <p:cNvSpPr>
            <a:spLocks noGrp="1"/>
          </p:cNvSpPr>
          <p:nvPr>
            <p:ph type="title"/>
          </p:nvPr>
        </p:nvSpPr>
        <p:spPr/>
        <p:txBody>
          <a:bodyPr/>
          <a:lstStyle/>
          <a:p>
            <a:r>
              <a:rPr lang="es-MX" dirty="0" smtClean="0"/>
              <a:t>Ejemplo</a:t>
            </a:r>
            <a:endParaRPr lang="es-MX" dirty="0"/>
          </a:p>
        </p:txBody>
      </p:sp>
    </p:spTree>
    <p:extLst>
      <p:ext uri="{BB962C8B-B14F-4D97-AF65-F5344CB8AC3E}">
        <p14:creationId xmlns:p14="http://schemas.microsoft.com/office/powerpoint/2010/main" val="151243871"/>
      </p:ext>
    </p:extLst>
  </p:cSld>
  <p:clrMapOvr>
    <a:masterClrMapping/>
  </p:clrMapOvr>
  <p:transition spd="slow">
    <p:pull dir="ld"/>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fontScale="92500" lnSpcReduction="20000"/>
          </a:bodyPr>
          <a:lstStyle/>
          <a:p>
            <a:r>
              <a:rPr lang="es-MX" dirty="0" smtClean="0"/>
              <a:t>Calcule la probabilidad de que un estudiante seleccionado aleatoriamente</a:t>
            </a:r>
          </a:p>
          <a:p>
            <a:pPr marL="850392" lvl="1" indent="-457200">
              <a:buFont typeface="+mj-lt"/>
              <a:buAutoNum type="alphaLcParenR" startAt="8"/>
            </a:pPr>
            <a:r>
              <a:rPr lang="es-MX" dirty="0" smtClean="0"/>
              <a:t>Estudie Bachillerato o sea mujer</a:t>
            </a:r>
            <a:r>
              <a:rPr lang="es-MX" dirty="0">
                <a:solidFill>
                  <a:srgbClr val="FF0000"/>
                </a:solidFill>
              </a:rPr>
              <a:t> R = </a:t>
            </a:r>
            <a:r>
              <a:rPr lang="es-MX" dirty="0" smtClean="0">
                <a:solidFill>
                  <a:srgbClr val="FF0000"/>
                </a:solidFill>
              </a:rPr>
              <a:t>0.861</a:t>
            </a:r>
          </a:p>
          <a:p>
            <a:pPr marL="393192" lvl="1" indent="0">
              <a:buNone/>
            </a:pPr>
            <a:r>
              <a:rPr lang="es-MX" dirty="0" smtClean="0">
                <a:solidFill>
                  <a:srgbClr val="FF0000"/>
                </a:solidFill>
              </a:rPr>
              <a:t>Directamente de la tabla vemos que los estudiantes que son mujeres o estudian bachillerato son:</a:t>
            </a:r>
          </a:p>
          <a:p>
            <a:pPr marL="393192" lvl="1" indent="0">
              <a:buNone/>
            </a:pPr>
            <a:r>
              <a:rPr lang="es-MX" dirty="0" smtClean="0">
                <a:solidFill>
                  <a:srgbClr val="FF0000"/>
                </a:solidFill>
              </a:rPr>
              <a:t>P({Estudie Bachillerato o sea Mujer}) = P(B</a:t>
            </a:r>
            <a:r>
              <a:rPr lang="es-MX" dirty="0" smtClean="0">
                <a:solidFill>
                  <a:srgbClr val="FF0000"/>
                </a:solidFill>
                <a:sym typeface="Symbol" panose="05050102010706020507" pitchFamily="18" charset="2"/>
              </a:rPr>
              <a:t>M) = (211 + 24 + 612 + 521) / 1589 = 0.861</a:t>
            </a:r>
          </a:p>
          <a:p>
            <a:pPr marL="393192" lvl="1" indent="0">
              <a:buNone/>
            </a:pPr>
            <a:r>
              <a:rPr lang="es-MX" dirty="0" smtClean="0">
                <a:solidFill>
                  <a:srgbClr val="FF0000"/>
                </a:solidFill>
                <a:sym typeface="Symbol" panose="05050102010706020507" pitchFamily="18" charset="2"/>
              </a:rPr>
              <a:t>Ahora bien, observamos que se cumple la expresión</a:t>
            </a:r>
          </a:p>
          <a:p>
            <a:pPr marL="393192" lvl="1" indent="0">
              <a:buNone/>
            </a:pPr>
            <a:r>
              <a:rPr lang="es-MX" dirty="0" smtClean="0">
                <a:solidFill>
                  <a:srgbClr val="FF0000"/>
                </a:solidFill>
                <a:sym typeface="Symbol" panose="05050102010706020507" pitchFamily="18" charset="2"/>
              </a:rPr>
              <a:t>P(BM) = P(B) + P(M) – P(BM)</a:t>
            </a:r>
          </a:p>
          <a:p>
            <a:pPr marL="393192" lvl="1" indent="0">
              <a:buNone/>
            </a:pPr>
            <a:r>
              <a:rPr lang="es-MX" dirty="0" smtClean="0">
                <a:solidFill>
                  <a:srgbClr val="FF0000"/>
                </a:solidFill>
                <a:sym typeface="Symbol" panose="05050102010706020507" pitchFamily="18" charset="2"/>
              </a:rPr>
              <a:t>Entonces</a:t>
            </a:r>
          </a:p>
          <a:p>
            <a:pPr marL="393192" lvl="1" indent="0">
              <a:buNone/>
            </a:pPr>
            <a:r>
              <a:rPr lang="es-MX" dirty="0" smtClean="0">
                <a:solidFill>
                  <a:srgbClr val="FF0000"/>
                </a:solidFill>
                <a:sym typeface="Symbol" panose="05050102010706020507" pitchFamily="18" charset="2"/>
              </a:rPr>
              <a:t>P(BM) = 0.713 + 0.533 – 0.385 = 0.861</a:t>
            </a:r>
            <a:endParaRPr lang="es-MX" dirty="0" smtClean="0"/>
          </a:p>
        </p:txBody>
      </p:sp>
      <p:sp>
        <p:nvSpPr>
          <p:cNvPr id="3" name="2 Marcador de fecha"/>
          <p:cNvSpPr>
            <a:spLocks noGrp="1"/>
          </p:cNvSpPr>
          <p:nvPr>
            <p:ph type="dt" sz="half" idx="10"/>
          </p:nvPr>
        </p:nvSpPr>
        <p:spPr/>
        <p:txBody>
          <a:bodyPr/>
          <a:lstStyle/>
          <a:p>
            <a:pPr>
              <a:defRPr/>
            </a:pPr>
            <a:fld id="{90C2D8EE-67BB-46B2-9DBA-758BB4159950}"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148</a:t>
            </a:fld>
            <a:endParaRPr lang="es-ES"/>
          </a:p>
        </p:txBody>
      </p:sp>
      <p:sp>
        <p:nvSpPr>
          <p:cNvPr id="6" name="5 Título"/>
          <p:cNvSpPr>
            <a:spLocks noGrp="1"/>
          </p:cNvSpPr>
          <p:nvPr>
            <p:ph type="title"/>
          </p:nvPr>
        </p:nvSpPr>
        <p:spPr/>
        <p:txBody>
          <a:bodyPr/>
          <a:lstStyle/>
          <a:p>
            <a:r>
              <a:rPr lang="es-MX" dirty="0" smtClean="0"/>
              <a:t>Ejemplo</a:t>
            </a:r>
            <a:endParaRPr lang="es-MX" dirty="0"/>
          </a:p>
        </p:txBody>
      </p:sp>
    </p:spTree>
    <p:extLst>
      <p:ext uri="{BB962C8B-B14F-4D97-AF65-F5344CB8AC3E}">
        <p14:creationId xmlns:p14="http://schemas.microsoft.com/office/powerpoint/2010/main" val="1442466641"/>
      </p:ext>
    </p:extLst>
  </p:cSld>
  <p:clrMapOvr>
    <a:masterClrMapping/>
  </p:clrMapOvr>
  <p:transition spd="slow">
    <p:pull dir="ld"/>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7 Marcador de contenido"/>
          <p:cNvGraphicFramePr>
            <a:graphicFrameLocks noGrp="1"/>
          </p:cNvGraphicFramePr>
          <p:nvPr>
            <p:ph idx="1"/>
            <p:extLst>
              <p:ext uri="{D42A27DB-BD31-4B8C-83A1-F6EECF244321}">
                <p14:modId xmlns:p14="http://schemas.microsoft.com/office/powerpoint/2010/main" val="3951274512"/>
              </p:ext>
            </p:extLst>
          </p:nvPr>
        </p:nvGraphicFramePr>
        <p:xfrm>
          <a:off x="457201" y="1200150"/>
          <a:ext cx="7931225" cy="2721752"/>
        </p:xfrm>
        <a:graphic>
          <a:graphicData uri="http://schemas.openxmlformats.org/drawingml/2006/table">
            <a:tbl>
              <a:tblPr firstRow="1" bandRow="1">
                <a:tableStyleId>{5C22544A-7EE6-4342-B048-85BDC9FD1C3A}</a:tableStyleId>
              </a:tblPr>
              <a:tblGrid>
                <a:gridCol w="1586245">
                  <a:extLst>
                    <a:ext uri="{9D8B030D-6E8A-4147-A177-3AD203B41FA5}">
                      <a16:colId xmlns:a16="http://schemas.microsoft.com/office/drawing/2014/main" val="20000"/>
                    </a:ext>
                  </a:extLst>
                </a:gridCol>
                <a:gridCol w="1586245">
                  <a:extLst>
                    <a:ext uri="{9D8B030D-6E8A-4147-A177-3AD203B41FA5}">
                      <a16:colId xmlns:a16="http://schemas.microsoft.com/office/drawing/2014/main" val="20001"/>
                    </a:ext>
                  </a:extLst>
                </a:gridCol>
                <a:gridCol w="1586245">
                  <a:extLst>
                    <a:ext uri="{9D8B030D-6E8A-4147-A177-3AD203B41FA5}">
                      <a16:colId xmlns:a16="http://schemas.microsoft.com/office/drawing/2014/main" val="20002"/>
                    </a:ext>
                  </a:extLst>
                </a:gridCol>
                <a:gridCol w="1586245">
                  <a:extLst>
                    <a:ext uri="{9D8B030D-6E8A-4147-A177-3AD203B41FA5}">
                      <a16:colId xmlns:a16="http://schemas.microsoft.com/office/drawing/2014/main" val="20003"/>
                    </a:ext>
                  </a:extLst>
                </a:gridCol>
                <a:gridCol w="1586245">
                  <a:extLst>
                    <a:ext uri="{9D8B030D-6E8A-4147-A177-3AD203B41FA5}">
                      <a16:colId xmlns:a16="http://schemas.microsoft.com/office/drawing/2014/main" val="20004"/>
                    </a:ext>
                  </a:extLst>
                </a:gridCol>
              </a:tblGrid>
              <a:tr h="384899">
                <a:tc>
                  <a:txBody>
                    <a:bodyPr/>
                    <a:lstStyle/>
                    <a:p>
                      <a:endParaRPr lang="es-MX" sz="1400" dirty="0"/>
                    </a:p>
                  </a:txBody>
                  <a:tcPr marL="89610" marR="89610" marT="34290" marB="34290"/>
                </a:tc>
                <a:tc gridSpan="4">
                  <a:txBody>
                    <a:bodyPr/>
                    <a:lstStyle/>
                    <a:p>
                      <a:pPr algn="ctr"/>
                      <a:r>
                        <a:rPr lang="es-MX" sz="1800" dirty="0" smtClean="0"/>
                        <a:t>Nivel de estudios que cursa</a:t>
                      </a:r>
                      <a:endParaRPr lang="es-MX" sz="1800" dirty="0"/>
                    </a:p>
                  </a:txBody>
                  <a:tcPr marL="89610" marR="89610" marT="34290" marB="34290"/>
                </a:tc>
                <a:tc hMerge="1">
                  <a:txBody>
                    <a:bodyPr/>
                    <a:lstStyle/>
                    <a:p>
                      <a:endParaRPr lang="es-MX" dirty="0"/>
                    </a:p>
                  </a:txBody>
                  <a:tcPr marL="89610" marR="89610"/>
                </a:tc>
                <a:tc hMerge="1">
                  <a:txBody>
                    <a:bodyPr/>
                    <a:lstStyle/>
                    <a:p>
                      <a:endParaRPr lang="es-MX" dirty="0"/>
                    </a:p>
                  </a:txBody>
                  <a:tcPr marL="89610" marR="89610"/>
                </a:tc>
                <a:tc hMerge="1">
                  <a:txBody>
                    <a:bodyPr/>
                    <a:lstStyle/>
                    <a:p>
                      <a:endParaRPr lang="es-MX" dirty="0"/>
                    </a:p>
                  </a:txBody>
                  <a:tcPr marL="89610" marR="89610"/>
                </a:tc>
                <a:extLst>
                  <a:ext uri="{0D108BD9-81ED-4DB2-BD59-A6C34878D82A}">
                    <a16:rowId xmlns:a16="http://schemas.microsoft.com/office/drawing/2014/main" val="10000"/>
                  </a:ext>
                </a:extLst>
              </a:tr>
              <a:tr h="623262">
                <a:tc>
                  <a:txBody>
                    <a:bodyPr/>
                    <a:lstStyle/>
                    <a:p>
                      <a:r>
                        <a:rPr lang="es-MX" sz="1400" b="1" dirty="0" smtClean="0"/>
                        <a:t>Sexo</a:t>
                      </a:r>
                      <a:endParaRPr lang="es-MX" sz="1400" b="1" dirty="0"/>
                    </a:p>
                  </a:txBody>
                  <a:tcPr marL="89610" marR="89610" marT="34290" marB="34290"/>
                </a:tc>
                <a:tc>
                  <a:txBody>
                    <a:bodyPr/>
                    <a:lstStyle/>
                    <a:p>
                      <a:pPr algn="ctr"/>
                      <a:r>
                        <a:rPr lang="es-MX" sz="1400" b="1" dirty="0" smtClean="0"/>
                        <a:t>Secundaria (S)</a:t>
                      </a:r>
                      <a:endParaRPr lang="es-MX" sz="1400" b="1" dirty="0"/>
                    </a:p>
                  </a:txBody>
                  <a:tcPr marL="89610" marR="89610" marT="34290" marB="34290"/>
                </a:tc>
                <a:tc>
                  <a:txBody>
                    <a:bodyPr/>
                    <a:lstStyle/>
                    <a:p>
                      <a:pPr algn="ctr"/>
                      <a:r>
                        <a:rPr lang="es-MX" sz="1400" b="1" dirty="0" smtClean="0"/>
                        <a:t>Carrera Técnica (T)</a:t>
                      </a:r>
                      <a:endParaRPr lang="es-MX" sz="1400" b="1" dirty="0"/>
                    </a:p>
                  </a:txBody>
                  <a:tcPr marL="89610" marR="89610" marT="34290" marB="34290"/>
                </a:tc>
                <a:tc>
                  <a:txBody>
                    <a:bodyPr/>
                    <a:lstStyle/>
                    <a:p>
                      <a:pPr algn="ctr"/>
                      <a:r>
                        <a:rPr lang="es-MX" sz="1400" b="1" dirty="0" smtClean="0"/>
                        <a:t>Bachillerato (B)</a:t>
                      </a:r>
                      <a:endParaRPr lang="es-MX" sz="1400" b="1" dirty="0"/>
                    </a:p>
                  </a:txBody>
                  <a:tcPr marL="89610" marR="89610" marT="34290" marB="34290"/>
                </a:tc>
                <a:tc>
                  <a:txBody>
                    <a:bodyPr/>
                    <a:lstStyle/>
                    <a:p>
                      <a:pPr algn="ctr"/>
                      <a:r>
                        <a:rPr lang="es-MX" sz="1400" b="1" dirty="0" smtClean="0"/>
                        <a:t>Total</a:t>
                      </a:r>
                      <a:endParaRPr lang="es-MX" sz="1400" b="1" dirty="0"/>
                    </a:p>
                  </a:txBody>
                  <a:tcPr marL="89610" marR="89610" marT="34290" marB="34290"/>
                </a:tc>
                <a:extLst>
                  <a:ext uri="{0D108BD9-81ED-4DB2-BD59-A6C34878D82A}">
                    <a16:rowId xmlns:a16="http://schemas.microsoft.com/office/drawing/2014/main" val="10001"/>
                  </a:ext>
                </a:extLst>
              </a:tr>
              <a:tr h="664346">
                <a:tc>
                  <a:txBody>
                    <a:bodyPr/>
                    <a:lstStyle/>
                    <a:p>
                      <a:r>
                        <a:rPr lang="es-MX" sz="1400" b="1" dirty="0" smtClean="0"/>
                        <a:t>Hombre (H)</a:t>
                      </a:r>
                      <a:endParaRPr lang="es-MX" sz="1400" b="1" dirty="0"/>
                    </a:p>
                  </a:txBody>
                  <a:tcPr marL="89610" marR="89610" marT="34290" marB="34290"/>
                </a:tc>
                <a:tc>
                  <a:txBody>
                    <a:bodyPr/>
                    <a:lstStyle/>
                    <a:p>
                      <a:pPr algn="ctr"/>
                      <a:r>
                        <a:rPr lang="es-MX" sz="1400" dirty="0" smtClean="0"/>
                        <a:t>220</a:t>
                      </a:r>
                      <a:endParaRPr lang="es-MX" sz="1400" dirty="0"/>
                    </a:p>
                  </a:txBody>
                  <a:tcPr marL="89610" marR="89610" marT="34290" marB="34290"/>
                </a:tc>
                <a:tc>
                  <a:txBody>
                    <a:bodyPr/>
                    <a:lstStyle/>
                    <a:p>
                      <a:pPr algn="ctr"/>
                      <a:r>
                        <a:rPr lang="es-MX" sz="1400" dirty="0" smtClean="0"/>
                        <a:t>1</a:t>
                      </a:r>
                      <a:endParaRPr lang="es-MX" sz="1400" dirty="0"/>
                    </a:p>
                  </a:txBody>
                  <a:tcPr marL="89610" marR="89610" marT="34290" marB="34290"/>
                </a:tc>
                <a:tc>
                  <a:txBody>
                    <a:bodyPr/>
                    <a:lstStyle/>
                    <a:p>
                      <a:pPr algn="ctr"/>
                      <a:r>
                        <a:rPr lang="es-MX" sz="1400" dirty="0" smtClean="0">
                          <a:solidFill>
                            <a:schemeClr val="tx2"/>
                          </a:solidFill>
                        </a:rPr>
                        <a:t>521</a:t>
                      </a:r>
                      <a:endParaRPr lang="es-MX" sz="1400" dirty="0">
                        <a:solidFill>
                          <a:schemeClr val="tx2"/>
                        </a:solidFill>
                      </a:endParaRPr>
                    </a:p>
                  </a:txBody>
                  <a:tcPr marL="89610" marR="89610" marT="34290" marB="34290"/>
                </a:tc>
                <a:tc>
                  <a:txBody>
                    <a:bodyPr/>
                    <a:lstStyle/>
                    <a:p>
                      <a:pPr algn="ctr"/>
                      <a:r>
                        <a:rPr lang="es-MX" sz="1400" dirty="0" smtClean="0">
                          <a:solidFill>
                            <a:schemeClr val="tx2"/>
                          </a:solidFill>
                        </a:rPr>
                        <a:t>742</a:t>
                      </a:r>
                      <a:endParaRPr lang="es-MX" sz="1400" dirty="0">
                        <a:solidFill>
                          <a:schemeClr val="tx2"/>
                        </a:solidFill>
                      </a:endParaRPr>
                    </a:p>
                  </a:txBody>
                  <a:tcPr marL="89610" marR="89610" marT="34290" marB="34290"/>
                </a:tc>
                <a:extLst>
                  <a:ext uri="{0D108BD9-81ED-4DB2-BD59-A6C34878D82A}">
                    <a16:rowId xmlns:a16="http://schemas.microsoft.com/office/drawing/2014/main" val="10002"/>
                  </a:ext>
                </a:extLst>
              </a:tr>
              <a:tr h="664346">
                <a:tc>
                  <a:txBody>
                    <a:bodyPr/>
                    <a:lstStyle/>
                    <a:p>
                      <a:r>
                        <a:rPr lang="es-MX" sz="1400" b="1" dirty="0" smtClean="0"/>
                        <a:t>Mujer (M)</a:t>
                      </a:r>
                      <a:endParaRPr lang="es-MX" sz="1400" b="1" dirty="0"/>
                    </a:p>
                  </a:txBody>
                  <a:tcPr marL="89610" marR="89610" marT="34290" marB="34290"/>
                </a:tc>
                <a:tc>
                  <a:txBody>
                    <a:bodyPr/>
                    <a:lstStyle/>
                    <a:p>
                      <a:pPr algn="ctr"/>
                      <a:r>
                        <a:rPr lang="es-MX" sz="1400" dirty="0" smtClean="0">
                          <a:solidFill>
                            <a:schemeClr val="tx2"/>
                          </a:solidFill>
                        </a:rPr>
                        <a:t>211</a:t>
                      </a:r>
                      <a:endParaRPr lang="es-MX" sz="1400" dirty="0">
                        <a:solidFill>
                          <a:schemeClr val="tx2"/>
                        </a:solidFill>
                      </a:endParaRPr>
                    </a:p>
                  </a:txBody>
                  <a:tcPr marL="89610" marR="89610" marT="34290" marB="34290"/>
                </a:tc>
                <a:tc>
                  <a:txBody>
                    <a:bodyPr/>
                    <a:lstStyle/>
                    <a:p>
                      <a:pPr algn="ctr"/>
                      <a:r>
                        <a:rPr lang="es-MX" sz="1400" dirty="0" smtClean="0">
                          <a:solidFill>
                            <a:schemeClr val="tx2"/>
                          </a:solidFill>
                        </a:rPr>
                        <a:t>24</a:t>
                      </a:r>
                      <a:endParaRPr lang="es-MX" sz="1400" dirty="0">
                        <a:solidFill>
                          <a:schemeClr val="tx2"/>
                        </a:solidFill>
                      </a:endParaRPr>
                    </a:p>
                  </a:txBody>
                  <a:tcPr marL="89610" marR="89610" marT="34290" marB="34290"/>
                </a:tc>
                <a:tc>
                  <a:txBody>
                    <a:bodyPr/>
                    <a:lstStyle/>
                    <a:p>
                      <a:pPr algn="ctr"/>
                      <a:r>
                        <a:rPr lang="es-MX" sz="1400" dirty="0" smtClean="0"/>
                        <a:t>612</a:t>
                      </a:r>
                      <a:endParaRPr lang="es-MX" sz="1400" dirty="0"/>
                    </a:p>
                  </a:txBody>
                  <a:tcPr marL="89610" marR="89610" marT="34290" marB="34290"/>
                </a:tc>
                <a:tc>
                  <a:txBody>
                    <a:bodyPr/>
                    <a:lstStyle/>
                    <a:p>
                      <a:pPr algn="ctr"/>
                      <a:r>
                        <a:rPr lang="es-MX" sz="1400" dirty="0" smtClean="0">
                          <a:solidFill>
                            <a:schemeClr val="tx2"/>
                          </a:solidFill>
                        </a:rPr>
                        <a:t>847</a:t>
                      </a:r>
                      <a:endParaRPr lang="es-MX" sz="1400" dirty="0">
                        <a:solidFill>
                          <a:schemeClr val="tx2"/>
                        </a:solidFill>
                      </a:endParaRPr>
                    </a:p>
                  </a:txBody>
                  <a:tcPr marL="89610" marR="89610" marT="34290" marB="34290"/>
                </a:tc>
                <a:extLst>
                  <a:ext uri="{0D108BD9-81ED-4DB2-BD59-A6C34878D82A}">
                    <a16:rowId xmlns:a16="http://schemas.microsoft.com/office/drawing/2014/main" val="10003"/>
                  </a:ext>
                </a:extLst>
              </a:tr>
              <a:tr h="384899">
                <a:tc>
                  <a:txBody>
                    <a:bodyPr/>
                    <a:lstStyle/>
                    <a:p>
                      <a:r>
                        <a:rPr lang="es-MX" sz="1400" b="1" dirty="0" smtClean="0"/>
                        <a:t>Total </a:t>
                      </a:r>
                      <a:endParaRPr lang="es-MX" sz="1400" b="1" dirty="0"/>
                    </a:p>
                  </a:txBody>
                  <a:tcPr marL="89610" marR="89610" marT="34290" marB="34290"/>
                </a:tc>
                <a:tc>
                  <a:txBody>
                    <a:bodyPr/>
                    <a:lstStyle/>
                    <a:p>
                      <a:pPr algn="ctr"/>
                      <a:r>
                        <a:rPr lang="es-MX" sz="1400" dirty="0" smtClean="0">
                          <a:solidFill>
                            <a:schemeClr val="tx2"/>
                          </a:solidFill>
                        </a:rPr>
                        <a:t>431</a:t>
                      </a:r>
                      <a:endParaRPr lang="es-MX" sz="1400" dirty="0">
                        <a:solidFill>
                          <a:schemeClr val="tx2"/>
                        </a:solidFill>
                      </a:endParaRPr>
                    </a:p>
                  </a:txBody>
                  <a:tcPr marL="89610" marR="89610" marT="34290" marB="34290"/>
                </a:tc>
                <a:tc>
                  <a:txBody>
                    <a:bodyPr/>
                    <a:lstStyle/>
                    <a:p>
                      <a:pPr algn="ctr"/>
                      <a:r>
                        <a:rPr lang="es-MX" sz="1400" dirty="0" smtClean="0">
                          <a:solidFill>
                            <a:schemeClr val="tx2"/>
                          </a:solidFill>
                        </a:rPr>
                        <a:t>25</a:t>
                      </a:r>
                      <a:endParaRPr lang="es-MX" sz="1400" dirty="0">
                        <a:solidFill>
                          <a:schemeClr val="tx2"/>
                        </a:solidFill>
                      </a:endParaRPr>
                    </a:p>
                  </a:txBody>
                  <a:tcPr marL="89610" marR="89610" marT="34290" marB="34290"/>
                </a:tc>
                <a:tc>
                  <a:txBody>
                    <a:bodyPr/>
                    <a:lstStyle/>
                    <a:p>
                      <a:pPr algn="ctr"/>
                      <a:r>
                        <a:rPr lang="es-MX" sz="1400" dirty="0" smtClean="0">
                          <a:solidFill>
                            <a:schemeClr val="tx2"/>
                          </a:solidFill>
                        </a:rPr>
                        <a:t>1133</a:t>
                      </a:r>
                      <a:endParaRPr lang="es-MX" sz="1400" dirty="0">
                        <a:solidFill>
                          <a:schemeClr val="tx2"/>
                        </a:solidFill>
                      </a:endParaRPr>
                    </a:p>
                  </a:txBody>
                  <a:tcPr marL="89610" marR="89610" marT="34290" marB="34290"/>
                </a:tc>
                <a:tc>
                  <a:txBody>
                    <a:bodyPr/>
                    <a:lstStyle/>
                    <a:p>
                      <a:pPr algn="ctr"/>
                      <a:r>
                        <a:rPr lang="es-MX" sz="1400" dirty="0" smtClean="0">
                          <a:solidFill>
                            <a:schemeClr val="tx2"/>
                          </a:solidFill>
                        </a:rPr>
                        <a:t>1589</a:t>
                      </a:r>
                      <a:endParaRPr lang="es-MX" sz="1400" dirty="0">
                        <a:solidFill>
                          <a:schemeClr val="tx2"/>
                        </a:solidFill>
                      </a:endParaRPr>
                    </a:p>
                  </a:txBody>
                  <a:tcPr marL="89610" marR="89610" marT="34290" marB="34290"/>
                </a:tc>
                <a:extLst>
                  <a:ext uri="{0D108BD9-81ED-4DB2-BD59-A6C34878D82A}">
                    <a16:rowId xmlns:a16="http://schemas.microsoft.com/office/drawing/2014/main" val="10004"/>
                  </a:ext>
                </a:extLst>
              </a:tr>
            </a:tbl>
          </a:graphicData>
        </a:graphic>
      </p:graphicFrame>
      <p:sp>
        <p:nvSpPr>
          <p:cNvPr id="4" name="3 Marcador de fecha"/>
          <p:cNvSpPr>
            <a:spLocks noGrp="1"/>
          </p:cNvSpPr>
          <p:nvPr>
            <p:ph type="dt" sz="half" idx="10"/>
          </p:nvPr>
        </p:nvSpPr>
        <p:spPr/>
        <p:txBody>
          <a:bodyPr/>
          <a:lstStyle/>
          <a:p>
            <a:pPr>
              <a:defRPr/>
            </a:pPr>
            <a:fld id="{8A46848E-EE85-4D8E-BDFF-698B7EA293C6}"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149</a:t>
            </a:fld>
            <a:endParaRPr lang="es-ES"/>
          </a:p>
        </p:txBody>
      </p:sp>
      <p:sp>
        <p:nvSpPr>
          <p:cNvPr id="2" name="1 Título"/>
          <p:cNvSpPr>
            <a:spLocks noGrp="1"/>
          </p:cNvSpPr>
          <p:nvPr>
            <p:ph type="title"/>
          </p:nvPr>
        </p:nvSpPr>
        <p:spPr/>
        <p:txBody>
          <a:bodyPr/>
          <a:lstStyle/>
          <a:p>
            <a:r>
              <a:rPr lang="es-MX" dirty="0" smtClean="0"/>
              <a:t>Ejercicio</a:t>
            </a:r>
            <a:endParaRPr lang="es-MX" dirty="0"/>
          </a:p>
        </p:txBody>
      </p:sp>
      <p:sp>
        <p:nvSpPr>
          <p:cNvPr id="9" name="8 Rectángulo redondeado"/>
          <p:cNvSpPr/>
          <p:nvPr/>
        </p:nvSpPr>
        <p:spPr>
          <a:xfrm>
            <a:off x="5148064" y="2085696"/>
            <a:ext cx="1584176" cy="1404156"/>
          </a:xfrm>
          <a:prstGeom prst="round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s-MX"/>
          </a:p>
        </p:txBody>
      </p:sp>
      <p:sp>
        <p:nvSpPr>
          <p:cNvPr id="10" name="9 Rectángulo redondeado"/>
          <p:cNvSpPr/>
          <p:nvPr/>
        </p:nvSpPr>
        <p:spPr>
          <a:xfrm>
            <a:off x="2051720" y="2733768"/>
            <a:ext cx="4680520" cy="756084"/>
          </a:xfrm>
          <a:prstGeom prst="round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s-MX"/>
          </a:p>
        </p:txBody>
      </p:sp>
      <p:sp>
        <p:nvSpPr>
          <p:cNvPr id="3" name="2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 name="CuadroTexto 5"/>
          <p:cNvSpPr txBox="1"/>
          <p:nvPr/>
        </p:nvSpPr>
        <p:spPr>
          <a:xfrm>
            <a:off x="2987824" y="607487"/>
            <a:ext cx="5544616" cy="523220"/>
          </a:xfrm>
          <a:prstGeom prst="rect">
            <a:avLst/>
          </a:prstGeom>
          <a:noFill/>
        </p:spPr>
        <p:txBody>
          <a:bodyPr wrap="square" rtlCol="0">
            <a:spAutoFit/>
          </a:bodyPr>
          <a:lstStyle/>
          <a:p>
            <a:pPr algn="ctr"/>
            <a:r>
              <a:rPr lang="es-MX" sz="2800" dirty="0" smtClean="0"/>
              <a:t>P(</a:t>
            </a:r>
            <a:r>
              <a:rPr lang="es-MX" sz="2800" dirty="0">
                <a:sym typeface="Symbol" panose="05050102010706020507" pitchFamily="18" charset="2"/>
              </a:rPr>
              <a:t>B</a:t>
            </a:r>
            <a:r>
              <a:rPr lang="es-MX" sz="2800" dirty="0" smtClean="0">
                <a:sym typeface="Symbol" panose="05050102010706020507" pitchFamily="18" charset="2"/>
              </a:rPr>
              <a:t></a:t>
            </a:r>
            <a:r>
              <a:rPr lang="es-MX" sz="2800" dirty="0" smtClean="0"/>
              <a:t>M</a:t>
            </a:r>
            <a:r>
              <a:rPr lang="es-MX" sz="2800" dirty="0" smtClean="0">
                <a:sym typeface="Symbol" panose="05050102010706020507" pitchFamily="18" charset="2"/>
              </a:rPr>
              <a:t>)</a:t>
            </a:r>
            <a:r>
              <a:rPr lang="es-MX" sz="2800" dirty="0">
                <a:sym typeface="Symbol" panose="05050102010706020507" pitchFamily="18" charset="2"/>
              </a:rPr>
              <a:t> =</a:t>
            </a:r>
            <a:r>
              <a:rPr lang="es-MX" sz="2800" dirty="0" smtClean="0">
                <a:sym typeface="Symbol" panose="05050102010706020507" pitchFamily="18" charset="2"/>
              </a:rPr>
              <a:t> P(B)</a:t>
            </a:r>
            <a:r>
              <a:rPr lang="es-MX" sz="2800" dirty="0">
                <a:sym typeface="Symbol" panose="05050102010706020507" pitchFamily="18" charset="2"/>
              </a:rPr>
              <a:t> +</a:t>
            </a:r>
            <a:r>
              <a:rPr lang="es-MX" sz="2800" dirty="0" smtClean="0">
                <a:sym typeface="Symbol" panose="05050102010706020507" pitchFamily="18" charset="2"/>
              </a:rPr>
              <a:t> P(M</a:t>
            </a:r>
            <a:r>
              <a:rPr lang="es-MX" sz="2800" dirty="0">
                <a:sym typeface="Symbol" panose="05050102010706020507" pitchFamily="18" charset="2"/>
              </a:rPr>
              <a:t>) </a:t>
            </a:r>
            <a:r>
              <a:rPr lang="es-MX" sz="2800" dirty="0" smtClean="0">
                <a:sym typeface="Symbol" panose="05050102010706020507" pitchFamily="18" charset="2"/>
              </a:rPr>
              <a:t>– P(</a:t>
            </a:r>
            <a:r>
              <a:rPr lang="es-MX" sz="2800" dirty="0">
                <a:sym typeface="Symbol" panose="05050102010706020507" pitchFamily="18" charset="2"/>
              </a:rPr>
              <a:t>B</a:t>
            </a:r>
            <a:r>
              <a:rPr lang="es-MX" sz="2800" dirty="0" smtClean="0">
                <a:sym typeface="Symbol" panose="05050102010706020507" pitchFamily="18" charset="2"/>
              </a:rPr>
              <a:t>M)</a:t>
            </a:r>
            <a:endParaRPr lang="es-MX" sz="2800" dirty="0"/>
          </a:p>
        </p:txBody>
      </p:sp>
    </p:spTree>
    <p:extLst>
      <p:ext uri="{BB962C8B-B14F-4D97-AF65-F5344CB8AC3E}">
        <p14:creationId xmlns:p14="http://schemas.microsoft.com/office/powerpoint/2010/main" val="3397696127"/>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1 Marcador de contenido"/>
              <p:cNvSpPr>
                <a:spLocks noGrp="1"/>
              </p:cNvSpPr>
              <p:nvPr>
                <p:ph idx="1"/>
              </p:nvPr>
            </p:nvSpPr>
            <p:spPr/>
            <p:txBody>
              <a:bodyPr>
                <a:normAutofit fontScale="85000" lnSpcReduction="10000"/>
              </a:bodyPr>
              <a:lstStyle/>
              <a:p>
                <a:r>
                  <a:rPr lang="es-MX" sz="3200" dirty="0" smtClean="0"/>
                  <a:t>Para establecer simbólicamente cualquiera de los siguientes enunciados equivalentes:</a:t>
                </a:r>
              </a:p>
              <a:p>
                <a:pPr lvl="1"/>
                <a:r>
                  <a:rPr lang="es-MX" sz="2800" i="1" dirty="0">
                    <a:latin typeface="Times New Roman" panose="02020603050405020304" pitchFamily="18" charset="0"/>
                    <a:cs typeface="Times New Roman" panose="02020603050405020304" pitchFamily="18" charset="0"/>
                  </a:rPr>
                  <a:t>x</a:t>
                </a:r>
                <a:r>
                  <a:rPr lang="es-MX" sz="2800" dirty="0"/>
                  <a:t> es elemento de </a:t>
                </a:r>
                <a:r>
                  <a:rPr lang="es-MX" sz="2800" i="1" dirty="0">
                    <a:latin typeface="Times New Roman" panose="02020603050405020304" pitchFamily="18" charset="0"/>
                    <a:cs typeface="Times New Roman" panose="02020603050405020304" pitchFamily="18" charset="0"/>
                  </a:rPr>
                  <a:t>A</a:t>
                </a:r>
              </a:p>
              <a:p>
                <a:pPr lvl="1"/>
                <a:r>
                  <a:rPr lang="es-MX" sz="2800" i="1" dirty="0" smtClean="0">
                    <a:latin typeface="Times New Roman" panose="02020603050405020304" pitchFamily="18" charset="0"/>
                    <a:cs typeface="Times New Roman" panose="02020603050405020304" pitchFamily="18" charset="0"/>
                  </a:rPr>
                  <a:t>x</a:t>
                </a:r>
                <a:r>
                  <a:rPr lang="es-MX" sz="2800" dirty="0" smtClean="0"/>
                  <a:t> es miembro de </a:t>
                </a:r>
                <a:r>
                  <a:rPr lang="es-MX" sz="2800" i="1" dirty="0" smtClean="0">
                    <a:latin typeface="Times New Roman" panose="02020603050405020304" pitchFamily="18" charset="0"/>
                    <a:cs typeface="Times New Roman" panose="02020603050405020304" pitchFamily="18" charset="0"/>
                  </a:rPr>
                  <a:t>A</a:t>
                </a:r>
              </a:p>
              <a:p>
                <a:pPr lvl="1"/>
                <a:r>
                  <a:rPr lang="es-MX" sz="2800" i="1" dirty="0" smtClean="0">
                    <a:latin typeface="Times New Roman" panose="02020603050405020304" pitchFamily="18" charset="0"/>
                    <a:cs typeface="Times New Roman" panose="02020603050405020304" pitchFamily="18" charset="0"/>
                  </a:rPr>
                  <a:t>x</a:t>
                </a:r>
                <a:r>
                  <a:rPr lang="es-MX" sz="2800" dirty="0" smtClean="0"/>
                  <a:t> </a:t>
                </a:r>
                <a:r>
                  <a:rPr lang="es-MX" sz="2800" dirty="0"/>
                  <a:t>está en </a:t>
                </a:r>
                <a:r>
                  <a:rPr lang="es-MX" sz="2800" i="1" dirty="0">
                    <a:latin typeface="Times New Roman" panose="02020603050405020304" pitchFamily="18" charset="0"/>
                    <a:cs typeface="Times New Roman" panose="02020603050405020304" pitchFamily="18" charset="0"/>
                  </a:rPr>
                  <a:t>A</a:t>
                </a:r>
              </a:p>
              <a:p>
                <a:pPr lvl="1"/>
                <a:r>
                  <a:rPr lang="es-MX" sz="2800" i="1" dirty="0" smtClean="0">
                    <a:latin typeface="Times New Roman" panose="02020603050405020304" pitchFamily="18" charset="0"/>
                    <a:cs typeface="Times New Roman" panose="02020603050405020304" pitchFamily="18" charset="0"/>
                  </a:rPr>
                  <a:t>x</a:t>
                </a:r>
                <a:r>
                  <a:rPr lang="es-MX" sz="2800" dirty="0" smtClean="0"/>
                  <a:t> pertenece a </a:t>
                </a:r>
                <a:r>
                  <a:rPr lang="es-MX" sz="2800" i="1" dirty="0" err="1" smtClean="0">
                    <a:latin typeface="Times New Roman" panose="02020603050405020304" pitchFamily="18" charset="0"/>
                    <a:cs typeface="Times New Roman" panose="02020603050405020304" pitchFamily="18" charset="0"/>
                  </a:rPr>
                  <a:t>A</a:t>
                </a:r>
                <a:endParaRPr lang="es-MX" sz="2800" i="1" dirty="0" smtClean="0">
                  <a:latin typeface="Times New Roman" panose="02020603050405020304" pitchFamily="18" charset="0"/>
                  <a:cs typeface="Times New Roman" panose="02020603050405020304" pitchFamily="18" charset="0"/>
                </a:endParaRPr>
              </a:p>
              <a:p>
                <a:pPr marL="109728" indent="0">
                  <a:buNone/>
                </a:pPr>
                <a:r>
                  <a:rPr lang="es-MX" sz="3200" dirty="0" smtClean="0"/>
                  <a:t>se utiliza el símbolo de pertenencia </a:t>
                </a:r>
                <a:r>
                  <a:rPr lang="es-MX" sz="3200" dirty="0" smtClean="0">
                    <a:sym typeface="Symbol"/>
                  </a:rPr>
                  <a:t></a:t>
                </a:r>
              </a:p>
              <a:p>
                <a:pPr marL="109728" indent="0" algn="ctr">
                  <a:buNone/>
                </a:pPr>
                <a14:m>
                  <m:oMath xmlns:m="http://schemas.openxmlformats.org/officeDocument/2006/math">
                    <m:r>
                      <a:rPr lang="es-MX" sz="4000" b="0" i="1" smtClean="0">
                        <a:latin typeface="Cambria Math"/>
                      </a:rPr>
                      <m:t>𝑥</m:t>
                    </m:r>
                    <m:r>
                      <a:rPr lang="es-MX" sz="4000" b="0" i="1" smtClean="0">
                        <a:latin typeface="Cambria Math"/>
                        <a:ea typeface="Cambria Math"/>
                      </a:rPr>
                      <m:t>∈</m:t>
                    </m:r>
                    <m:r>
                      <a:rPr lang="es-MX" sz="4000" b="0" i="1" smtClean="0">
                        <a:latin typeface="Cambria Math"/>
                        <a:ea typeface="Cambria Math"/>
                      </a:rPr>
                      <m:t>𝐴</m:t>
                    </m:r>
                  </m:oMath>
                </a14:m>
                <a:r>
                  <a:rPr lang="es-MX" sz="4000" dirty="0" smtClean="0"/>
                  <a:t> </a:t>
                </a:r>
              </a:p>
            </p:txBody>
          </p:sp>
        </mc:Choice>
        <mc:Fallback xmlns="">
          <p:sp>
            <p:nvSpPr>
              <p:cNvPr id="2" name="1 Marcador de contenido"/>
              <p:cNvSpPr>
                <a:spLocks noGrp="1" noRot="1" noChangeAspect="1" noMove="1" noResize="1" noEditPoints="1" noAdjustHandles="1" noChangeArrowheads="1" noChangeShapeType="1" noTextEdit="1"/>
              </p:cNvSpPr>
              <p:nvPr>
                <p:ph idx="1"/>
              </p:nvPr>
            </p:nvSpPr>
            <p:spPr>
              <a:blipFill>
                <a:blip r:embed="rId3"/>
                <a:stretch>
                  <a:fillRect l="-74" t="-2513" r="-1556"/>
                </a:stretch>
              </a:blipFill>
            </p:spPr>
            <p:txBody>
              <a:bodyPr/>
              <a:lstStyle/>
              <a:p>
                <a:r>
                  <a:rPr lang="es-MX">
                    <a:noFill/>
                  </a:rPr>
                  <a:t> </a:t>
                </a:r>
              </a:p>
            </p:txBody>
          </p:sp>
        </mc:Fallback>
      </mc:AlternateContent>
      <p:sp>
        <p:nvSpPr>
          <p:cNvPr id="3" name="2 Marcador de fecha"/>
          <p:cNvSpPr>
            <a:spLocks noGrp="1"/>
          </p:cNvSpPr>
          <p:nvPr>
            <p:ph type="dt" sz="half" idx="10"/>
          </p:nvPr>
        </p:nvSpPr>
        <p:spPr/>
        <p:txBody>
          <a:bodyPr/>
          <a:lstStyle/>
          <a:p>
            <a:pPr>
              <a:defRPr/>
            </a:pPr>
            <a:fld id="{EC1EEB27-250A-4798-9BA0-C3F68A430254}"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15</a:t>
            </a:fld>
            <a:endParaRPr lang="es-ES"/>
          </a:p>
        </p:txBody>
      </p:sp>
      <p:sp>
        <p:nvSpPr>
          <p:cNvPr id="6" name="5 Título"/>
          <p:cNvSpPr>
            <a:spLocks noGrp="1"/>
          </p:cNvSpPr>
          <p:nvPr>
            <p:ph type="title"/>
          </p:nvPr>
        </p:nvSpPr>
        <p:spPr/>
        <p:txBody>
          <a:bodyPr/>
          <a:lstStyle/>
          <a:p>
            <a:r>
              <a:rPr lang="es-MX" dirty="0" smtClean="0"/>
              <a:t>Relación de pertenencia</a:t>
            </a:r>
            <a:endParaRPr lang="es-MX" dirty="0"/>
          </a:p>
        </p:txBody>
      </p:sp>
    </p:spTree>
    <p:extLst>
      <p:ext uri="{BB962C8B-B14F-4D97-AF65-F5344CB8AC3E}">
        <p14:creationId xmlns:p14="http://schemas.microsoft.com/office/powerpoint/2010/main" val="287386697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Marcador de contenido"/>
          <p:cNvSpPr>
            <a:spLocks noGrp="1"/>
          </p:cNvSpPr>
          <p:nvPr>
            <p:ph idx="1"/>
          </p:nvPr>
        </p:nvSpPr>
        <p:spPr/>
        <p:txBody>
          <a:bodyPr>
            <a:normAutofit fontScale="85000" lnSpcReduction="20000"/>
          </a:bodyPr>
          <a:lstStyle/>
          <a:p>
            <a:pPr marL="571500" indent="-457200"/>
            <a:r>
              <a:rPr lang="es-MX" sz="3200" dirty="0" smtClean="0"/>
              <a:t>Considerando el planteamiento del ejercicio anterior, calcule la probabilidad de que un estudiante seleccionado aleatoriamente…</a:t>
            </a:r>
          </a:p>
          <a:p>
            <a:pPr marL="571500" indent="-457200">
              <a:buFont typeface="+mj-lt"/>
              <a:buAutoNum type="alphaLcParenR"/>
            </a:pPr>
            <a:r>
              <a:rPr lang="es-MX" sz="3200" dirty="0" smtClean="0"/>
              <a:t>Estudie </a:t>
            </a:r>
            <a:r>
              <a:rPr lang="es-MX" sz="3200" dirty="0"/>
              <a:t>una carrera técnica o sea hombre </a:t>
            </a:r>
            <a:r>
              <a:rPr lang="es-MX" sz="3200" dirty="0">
                <a:solidFill>
                  <a:srgbClr val="FF0000"/>
                </a:solidFill>
              </a:rPr>
              <a:t>R = </a:t>
            </a:r>
            <a:r>
              <a:rPr lang="es-MX" sz="3200" dirty="0" smtClean="0">
                <a:solidFill>
                  <a:srgbClr val="FF0000"/>
                </a:solidFill>
              </a:rPr>
              <a:t>0.482</a:t>
            </a:r>
          </a:p>
          <a:p>
            <a:pPr marL="571500" indent="-457200">
              <a:buFont typeface="+mj-lt"/>
              <a:buAutoNum type="alphaLcParenR"/>
            </a:pPr>
            <a:r>
              <a:rPr lang="es-MX" sz="3200" dirty="0" smtClean="0"/>
              <a:t>Estudie </a:t>
            </a:r>
            <a:r>
              <a:rPr lang="es-MX" sz="3200" dirty="0"/>
              <a:t>secundaria o sea mujer </a:t>
            </a:r>
            <a:r>
              <a:rPr lang="es-MX" sz="3200" dirty="0">
                <a:solidFill>
                  <a:srgbClr val="FF0000"/>
                </a:solidFill>
              </a:rPr>
              <a:t>R = </a:t>
            </a:r>
            <a:r>
              <a:rPr lang="es-MX" sz="3200" dirty="0" smtClean="0">
                <a:solidFill>
                  <a:srgbClr val="FF0000"/>
                </a:solidFill>
              </a:rPr>
              <a:t>0.671</a:t>
            </a:r>
          </a:p>
          <a:p>
            <a:pPr marL="571500" indent="-457200">
              <a:buFont typeface="+mj-lt"/>
              <a:buAutoNum type="alphaLcParenR"/>
            </a:pPr>
            <a:r>
              <a:rPr lang="es-MX" sz="3200" dirty="0"/>
              <a:t>Estudie una carrera técnica o sea </a:t>
            </a:r>
            <a:r>
              <a:rPr lang="es-MX" sz="3200" dirty="0" smtClean="0"/>
              <a:t>mujer </a:t>
            </a:r>
            <a:r>
              <a:rPr lang="es-MX" sz="3200" dirty="0">
                <a:solidFill>
                  <a:srgbClr val="FF0000"/>
                </a:solidFill>
              </a:rPr>
              <a:t>R </a:t>
            </a:r>
            <a:r>
              <a:rPr lang="es-MX" sz="3200" dirty="0" smtClean="0">
                <a:solidFill>
                  <a:srgbClr val="FF0000"/>
                </a:solidFill>
              </a:rPr>
              <a:t>= 0.534</a:t>
            </a:r>
            <a:endParaRPr lang="es-MX" sz="3200" dirty="0">
              <a:solidFill>
                <a:srgbClr val="FF0000"/>
              </a:solidFill>
            </a:endParaRPr>
          </a:p>
          <a:p>
            <a:pPr marL="571500" indent="-457200">
              <a:buFont typeface="+mj-lt"/>
              <a:buAutoNum type="alphaLcParenR"/>
            </a:pPr>
            <a:r>
              <a:rPr lang="es-MX" sz="3200" dirty="0"/>
              <a:t>Estudie secundaria o sea </a:t>
            </a:r>
            <a:r>
              <a:rPr lang="es-MX" sz="3200" dirty="0" smtClean="0"/>
              <a:t>hombre </a:t>
            </a:r>
            <a:r>
              <a:rPr lang="es-MX" sz="3200" dirty="0">
                <a:solidFill>
                  <a:srgbClr val="FF0000"/>
                </a:solidFill>
              </a:rPr>
              <a:t>R </a:t>
            </a:r>
            <a:r>
              <a:rPr lang="es-MX" sz="3200" smtClean="0">
                <a:solidFill>
                  <a:srgbClr val="FF0000"/>
                </a:solidFill>
              </a:rPr>
              <a:t>= 0.600</a:t>
            </a:r>
            <a:endParaRPr lang="es-MX" sz="3200" dirty="0"/>
          </a:p>
          <a:p>
            <a:pPr marL="571500" indent="-457200">
              <a:buFont typeface="+mj-lt"/>
              <a:buAutoNum type="alphaLcParenR"/>
            </a:pPr>
            <a:endParaRPr lang="es-MX" sz="3200" dirty="0">
              <a:solidFill>
                <a:srgbClr val="FF0000"/>
              </a:solidFill>
            </a:endParaRPr>
          </a:p>
        </p:txBody>
      </p:sp>
      <p:sp>
        <p:nvSpPr>
          <p:cNvPr id="5" name="4 Marcador de fecha"/>
          <p:cNvSpPr>
            <a:spLocks noGrp="1"/>
          </p:cNvSpPr>
          <p:nvPr>
            <p:ph type="dt" sz="half" idx="10"/>
          </p:nvPr>
        </p:nvSpPr>
        <p:spPr/>
        <p:txBody>
          <a:bodyPr/>
          <a:lstStyle/>
          <a:p>
            <a:pPr>
              <a:defRPr/>
            </a:pPr>
            <a:fld id="{DA01AF83-B558-4550-9BAD-01A2B6F66070}" type="datetime1">
              <a:rPr lang="es-MX" smtClean="0"/>
              <a:t>09/04/2021</a:t>
            </a:fld>
            <a:endParaRPr lang="es-ES"/>
          </a:p>
        </p:txBody>
      </p:sp>
      <p:sp>
        <p:nvSpPr>
          <p:cNvPr id="6" name="5 Marcador de número de diapositiva"/>
          <p:cNvSpPr>
            <a:spLocks noGrp="1"/>
          </p:cNvSpPr>
          <p:nvPr>
            <p:ph type="sldNum" sz="quarter" idx="12"/>
          </p:nvPr>
        </p:nvSpPr>
        <p:spPr/>
        <p:txBody>
          <a:bodyPr/>
          <a:lstStyle/>
          <a:p>
            <a:pPr>
              <a:defRPr/>
            </a:pPr>
            <a:fld id="{05D70051-BBC0-45EF-A6BC-6B74A0E6B1F5}" type="slidenum">
              <a:rPr lang="es-ES" smtClean="0"/>
              <a:pPr>
                <a:defRPr/>
              </a:pPr>
              <a:t>150</a:t>
            </a:fld>
            <a:endParaRPr lang="es-ES"/>
          </a:p>
        </p:txBody>
      </p:sp>
      <p:sp>
        <p:nvSpPr>
          <p:cNvPr id="7" name="6 Título"/>
          <p:cNvSpPr>
            <a:spLocks noGrp="1"/>
          </p:cNvSpPr>
          <p:nvPr>
            <p:ph type="title"/>
          </p:nvPr>
        </p:nvSpPr>
        <p:spPr/>
        <p:txBody>
          <a:bodyPr/>
          <a:lstStyle/>
          <a:p>
            <a:r>
              <a:rPr lang="es-MX" dirty="0" smtClean="0"/>
              <a:t>Ejercicio</a:t>
            </a:r>
            <a:endParaRPr lang="es-MX" dirty="0"/>
          </a:p>
        </p:txBody>
      </p:sp>
      <p:sp>
        <p:nvSpPr>
          <p:cNvPr id="2" name="1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2714402310"/>
      </p:ext>
    </p:extLst>
  </p:cSld>
  <p:clrMapOvr>
    <a:masterClrMapping/>
  </p:clrMapOvr>
  <p:transition spd="slow">
    <p:push dir="d"/>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3"/>
          <p:cNvSpPr>
            <a:spLocks noGrp="1" noChangeArrowheads="1"/>
          </p:cNvSpPr>
          <p:nvPr>
            <p:ph idx="1"/>
          </p:nvPr>
        </p:nvSpPr>
        <p:spPr/>
        <p:txBody>
          <a:bodyPr>
            <a:normAutofit fontScale="92500" lnSpcReduction="10000"/>
          </a:bodyPr>
          <a:lstStyle/>
          <a:p>
            <a:pPr eaLnBrk="1" hangingPunct="1">
              <a:lnSpc>
                <a:spcPct val="90000"/>
              </a:lnSpc>
            </a:pPr>
            <a:r>
              <a:rPr lang="es-MX" sz="2000" i="1" smtClean="0"/>
              <a:t>Bain, Lee J. &amp; Engelhardt, Max</a:t>
            </a:r>
            <a:r>
              <a:rPr lang="es-MX" sz="2000" smtClean="0"/>
              <a:t> </a:t>
            </a:r>
            <a:r>
              <a:rPr lang="es-MX" sz="2000" b="1" smtClean="0"/>
              <a:t>Introduction to probability and mathematical statistics.</a:t>
            </a:r>
            <a:r>
              <a:rPr lang="es-MX" sz="2000" smtClean="0"/>
              <a:t> PWS-Kent Publishing Company. EUA, 1991</a:t>
            </a:r>
            <a:endParaRPr lang="es-MX" sz="2000" i="1" smtClean="0"/>
          </a:p>
          <a:p>
            <a:pPr eaLnBrk="1" hangingPunct="1">
              <a:lnSpc>
                <a:spcPct val="90000"/>
              </a:lnSpc>
            </a:pPr>
            <a:r>
              <a:rPr lang="es-MX" sz="2000" i="1" smtClean="0"/>
              <a:t>Efimov, A; Karakulin, A.; Póspelov, P.; Teréschenko, A.; Vukólov, E.; Zemskov, V. &amp; Zolotarev, Yu.</a:t>
            </a:r>
            <a:r>
              <a:rPr lang="es-MX" sz="2000" smtClean="0"/>
              <a:t> </a:t>
            </a:r>
            <a:r>
              <a:rPr lang="es-MX" sz="2000" b="1" smtClean="0"/>
              <a:t>Problemas de las matemáticas superiores III.</a:t>
            </a:r>
            <a:r>
              <a:rPr lang="es-MX" sz="2000" smtClean="0"/>
              <a:t> Editorial Mir. Moscú, URSS, 1986</a:t>
            </a:r>
          </a:p>
          <a:p>
            <a:pPr eaLnBrk="1" hangingPunct="1">
              <a:lnSpc>
                <a:spcPct val="90000"/>
              </a:lnSpc>
            </a:pPr>
            <a:r>
              <a:rPr lang="es-MX" sz="2000" i="1" smtClean="0"/>
              <a:t>Hoel, Paul G.</a:t>
            </a:r>
            <a:r>
              <a:rPr lang="es-MX" sz="2000" smtClean="0"/>
              <a:t> </a:t>
            </a:r>
            <a:r>
              <a:rPr lang="es-MX" sz="2000" b="1" smtClean="0"/>
              <a:t>Introduction to mathematical statistics.</a:t>
            </a:r>
            <a:r>
              <a:rPr lang="es-MX" sz="2000" smtClean="0"/>
              <a:t> John Wiley &amp; Sons. EUA, 1984</a:t>
            </a:r>
            <a:endParaRPr lang="es-ES" sz="2000" smtClean="0"/>
          </a:p>
          <a:p>
            <a:pPr eaLnBrk="1" hangingPunct="1">
              <a:lnSpc>
                <a:spcPct val="90000"/>
              </a:lnSpc>
            </a:pPr>
            <a:r>
              <a:rPr lang="es-MX" sz="2000" i="1" smtClean="0"/>
              <a:t>Wolfram Research.</a:t>
            </a:r>
            <a:r>
              <a:rPr lang="es-MX" sz="2000" smtClean="0"/>
              <a:t> </a:t>
            </a:r>
            <a:r>
              <a:rPr lang="es-MX" sz="2000" b="1" smtClean="0"/>
              <a:t>Mathworld.</a:t>
            </a:r>
            <a:r>
              <a:rPr lang="es-MX" sz="2000" smtClean="0"/>
              <a:t> http://mathworld.wolfram.com. 2006</a:t>
            </a:r>
          </a:p>
          <a:p>
            <a:pPr eaLnBrk="1" hangingPunct="1">
              <a:lnSpc>
                <a:spcPct val="90000"/>
              </a:lnSpc>
            </a:pPr>
            <a:r>
              <a:rPr lang="es-MX" sz="2000" i="1" smtClean="0"/>
              <a:t>Mood, Alexander M.; Graybill, Franklin A. &amp; Boes, Duane C.</a:t>
            </a:r>
            <a:r>
              <a:rPr lang="es-MX" sz="2000" smtClean="0"/>
              <a:t> </a:t>
            </a:r>
            <a:r>
              <a:rPr lang="es-MX" sz="2000" b="1" smtClean="0"/>
              <a:t>Introduction to the theory of statistics.</a:t>
            </a:r>
            <a:r>
              <a:rPr lang="es-MX" sz="2000" smtClean="0"/>
              <a:t> McGraw-Hill. EUA, 1974</a:t>
            </a:r>
          </a:p>
        </p:txBody>
      </p:sp>
      <p:sp>
        <p:nvSpPr>
          <p:cNvPr id="28674" name="3 Marcador de fecha"/>
          <p:cNvSpPr>
            <a:spLocks noGrp="1"/>
          </p:cNvSpPr>
          <p:nvPr>
            <p:ph type="dt" sz="half" idx="10"/>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915EE08A-CE8C-47BB-B402-4AB71CED773B}" type="datetime1">
              <a:rPr lang="es-MX" sz="1400" smtClean="0">
                <a:solidFill>
                  <a:schemeClr val="tx2"/>
                </a:solidFill>
                <a:latin typeface="Arial Narrow" pitchFamily="34" charset="0"/>
              </a:rPr>
              <a:t>09/04/2021</a:t>
            </a:fld>
            <a:endParaRPr lang="es-ES" sz="1400" smtClean="0">
              <a:solidFill>
                <a:schemeClr val="tx2"/>
              </a:solidFill>
              <a:latin typeface="Arial Narrow" pitchFamily="34" charset="0"/>
            </a:endParaRPr>
          </a:p>
        </p:txBody>
      </p:sp>
      <p:sp>
        <p:nvSpPr>
          <p:cNvPr id="28675" name="5 Marcador de número de diapositiva"/>
          <p:cNvSpPr>
            <a:spLocks noGrp="1"/>
          </p:cNvSpPr>
          <p:nvPr>
            <p:ph type="sldNum" sz="quarter" idx="12"/>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0E7881B8-A014-48E9-A5AA-2A6B2C4F2D5E}" type="slidenum">
              <a:rPr lang="es-ES" sz="1400" smtClean="0">
                <a:solidFill>
                  <a:schemeClr val="tx2"/>
                </a:solidFill>
                <a:latin typeface="Arial Narrow" pitchFamily="34" charset="0"/>
              </a:rPr>
              <a:pPr eaLnBrk="1" hangingPunct="1"/>
              <a:t>151</a:t>
            </a:fld>
            <a:endParaRPr lang="es-ES" sz="1400" smtClean="0">
              <a:solidFill>
                <a:schemeClr val="tx2"/>
              </a:solidFill>
              <a:latin typeface="Arial Narrow" pitchFamily="34" charset="0"/>
            </a:endParaRPr>
          </a:p>
        </p:txBody>
      </p:sp>
      <p:sp>
        <p:nvSpPr>
          <p:cNvPr id="28676" name="Rectangle 2"/>
          <p:cNvSpPr>
            <a:spLocks noGrp="1" noChangeArrowheads="1"/>
          </p:cNvSpPr>
          <p:nvPr>
            <p:ph type="title"/>
          </p:nvPr>
        </p:nvSpPr>
        <p:spPr/>
        <p:txBody>
          <a:bodyPr/>
          <a:lstStyle/>
          <a:p>
            <a:pPr eaLnBrk="1" hangingPunct="1"/>
            <a:r>
              <a:rPr lang="es-MX" smtClean="0"/>
              <a:t>Referencias</a:t>
            </a:r>
            <a:endParaRPr lang="es-ES" smtClean="0"/>
          </a:p>
        </p:txBody>
      </p:sp>
      <p:sp>
        <p:nvSpPr>
          <p:cNvPr id="2" name="1 Marcador de pie de página"/>
          <p:cNvSpPr>
            <a:spLocks noGrp="1"/>
          </p:cNvSpPr>
          <p:nvPr>
            <p:ph type="ftr" sz="quarter" idx="11"/>
          </p:nvPr>
        </p:nvSpPr>
        <p:spPr/>
        <p:txBody>
          <a:bodyPr/>
          <a:lstStyle/>
          <a:p>
            <a:pPr>
              <a:defRPr/>
            </a:pPr>
            <a:r>
              <a:rPr lang="es-ES" smtClean="0"/>
              <a:t>Introducción a la Probabilidad</a:t>
            </a:r>
            <a:endParaRPr lang="es-E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fontScale="92500" lnSpcReduction="10000"/>
          </a:bodyPr>
          <a:lstStyle/>
          <a:p>
            <a:r>
              <a:rPr lang="es-MX" sz="3600" dirty="0" smtClean="0"/>
              <a:t>Sea A = {10,20,30,40,50}</a:t>
            </a:r>
          </a:p>
          <a:p>
            <a:r>
              <a:rPr lang="es-MX" sz="3600" dirty="0" smtClean="0"/>
              <a:t>Entonces escribimos, por ejemplo </a:t>
            </a:r>
            <a:br>
              <a:rPr lang="es-MX" sz="3600" dirty="0" smtClean="0"/>
            </a:br>
            <a:r>
              <a:rPr lang="es-MX" sz="3600" dirty="0" smtClean="0"/>
              <a:t>              y decimos:</a:t>
            </a:r>
          </a:p>
          <a:p>
            <a:pPr lvl="1"/>
            <a:r>
              <a:rPr lang="es-MX" sz="3200" dirty="0" smtClean="0"/>
              <a:t>10 está en A, o</a:t>
            </a:r>
          </a:p>
          <a:p>
            <a:pPr lvl="1"/>
            <a:r>
              <a:rPr lang="es-MX" sz="3200" dirty="0" smtClean="0"/>
              <a:t>10 es elemento de A, o</a:t>
            </a:r>
          </a:p>
          <a:p>
            <a:pPr lvl="1"/>
            <a:r>
              <a:rPr lang="es-MX" sz="3200" dirty="0" smtClean="0"/>
              <a:t>10 es miembro de A, o</a:t>
            </a:r>
          </a:p>
          <a:p>
            <a:pPr lvl="1"/>
            <a:r>
              <a:rPr lang="es-MX" sz="3200" dirty="0" smtClean="0"/>
              <a:t>10 pertenece a </a:t>
            </a:r>
            <a:r>
              <a:rPr lang="es-MX" sz="3200" dirty="0" err="1" smtClean="0"/>
              <a:t>A</a:t>
            </a:r>
            <a:endParaRPr lang="es-MX" sz="3200" dirty="0" smtClean="0"/>
          </a:p>
        </p:txBody>
      </p:sp>
      <p:sp>
        <p:nvSpPr>
          <p:cNvPr id="3" name="2 Marcador de fecha"/>
          <p:cNvSpPr>
            <a:spLocks noGrp="1"/>
          </p:cNvSpPr>
          <p:nvPr>
            <p:ph type="dt" sz="half" idx="10"/>
          </p:nvPr>
        </p:nvSpPr>
        <p:spPr/>
        <p:txBody>
          <a:bodyPr/>
          <a:lstStyle/>
          <a:p>
            <a:pPr>
              <a:defRPr/>
            </a:pPr>
            <a:fld id="{C853B935-AE09-4B17-BC6E-0AD036A07C47}"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16</a:t>
            </a:fld>
            <a:endParaRPr lang="es-ES"/>
          </a:p>
        </p:txBody>
      </p:sp>
      <p:sp>
        <p:nvSpPr>
          <p:cNvPr id="6" name="5 Título"/>
          <p:cNvSpPr>
            <a:spLocks noGrp="1"/>
          </p:cNvSpPr>
          <p:nvPr>
            <p:ph type="title"/>
          </p:nvPr>
        </p:nvSpPr>
        <p:spPr/>
        <p:txBody>
          <a:bodyPr>
            <a:normAutofit fontScale="90000"/>
          </a:bodyPr>
          <a:lstStyle/>
          <a:p>
            <a:r>
              <a:rPr lang="es-MX" dirty="0" smtClean="0"/>
              <a:t>Ejemplo. Relación de pertenencia</a:t>
            </a:r>
            <a:endParaRPr lang="es-MX" dirty="0"/>
          </a:p>
        </p:txBody>
      </p:sp>
      <p:pic>
        <p:nvPicPr>
          <p:cNvPr id="7" name="6 Imagen"/>
          <p:cNvPicPr>
            <a:picLocks/>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87624" y="2139697"/>
            <a:ext cx="1357313" cy="360045"/>
          </a:xfrm>
          <a:prstGeom prst="rect">
            <a:avLst/>
          </a:prstGeom>
        </p:spPr>
      </p:pic>
    </p:spTree>
    <p:extLst>
      <p:ext uri="{BB962C8B-B14F-4D97-AF65-F5344CB8AC3E}">
        <p14:creationId xmlns:p14="http://schemas.microsoft.com/office/powerpoint/2010/main" val="2547547520"/>
      </p:ext>
    </p:extLst>
  </p:cSld>
  <p:clrMapOvr>
    <a:masterClrMapping/>
  </p:clrMapOvr>
  <p:transition spd="slow">
    <p:push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1 Marcador de contenido"/>
              <p:cNvSpPr>
                <a:spLocks noGrp="1"/>
              </p:cNvSpPr>
              <p:nvPr>
                <p:ph idx="1"/>
              </p:nvPr>
            </p:nvSpPr>
            <p:spPr/>
            <p:txBody>
              <a:bodyPr>
                <a:normAutofit fontScale="85000" lnSpcReduction="20000"/>
              </a:bodyPr>
              <a:lstStyle/>
              <a:p>
                <a:r>
                  <a:rPr lang="es-MX" sz="3200" dirty="0" smtClean="0"/>
                  <a:t>La negación de que </a:t>
                </a:r>
                <a:r>
                  <a:rPr lang="es-MX" sz="3200" i="1" dirty="0">
                    <a:latin typeface="Times New Roman" panose="02020603050405020304" pitchFamily="18" charset="0"/>
                    <a:cs typeface="Times New Roman" panose="02020603050405020304" pitchFamily="18" charset="0"/>
                  </a:rPr>
                  <a:t>x</a:t>
                </a:r>
                <a:r>
                  <a:rPr lang="es-MX" sz="3200" dirty="0" smtClean="0"/>
                  <a:t> sea elemento de </a:t>
                </a:r>
                <a:r>
                  <a:rPr lang="es-MX" sz="3200" i="1" dirty="0">
                    <a:latin typeface="Times New Roman" panose="02020603050405020304" pitchFamily="18" charset="0"/>
                    <a:cs typeface="Times New Roman" panose="02020603050405020304" pitchFamily="18" charset="0"/>
                  </a:rPr>
                  <a:t>A</a:t>
                </a:r>
                <a:r>
                  <a:rPr lang="es-MX" sz="3200" dirty="0" smtClean="0"/>
                  <a:t> se expresa mediante la notación</a:t>
                </a:r>
              </a:p>
              <a:p>
                <a:pPr marL="109728" indent="0" algn="ctr">
                  <a:buNone/>
                </a:pPr>
                <a14:m>
                  <m:oMathPara xmlns:m="http://schemas.openxmlformats.org/officeDocument/2006/math">
                    <m:oMathParaPr>
                      <m:jc m:val="centerGroup"/>
                    </m:oMathParaPr>
                    <m:oMath xmlns:m="http://schemas.openxmlformats.org/officeDocument/2006/math">
                      <m:r>
                        <a:rPr lang="es-MX" sz="3200" b="0" i="1" smtClean="0">
                          <a:latin typeface="Cambria Math"/>
                        </a:rPr>
                        <m:t>𝑥</m:t>
                      </m:r>
                      <m:r>
                        <a:rPr lang="es-MX" sz="3200" b="0" i="1" smtClean="0">
                          <a:latin typeface="Cambria Math"/>
                          <a:ea typeface="Cambria Math"/>
                        </a:rPr>
                        <m:t>∉</m:t>
                      </m:r>
                      <m:r>
                        <a:rPr lang="es-MX" sz="3200" b="0" i="1" smtClean="0">
                          <a:latin typeface="Cambria Math"/>
                          <a:ea typeface="Cambria Math"/>
                        </a:rPr>
                        <m:t>𝐴</m:t>
                      </m:r>
                    </m:oMath>
                  </m:oMathPara>
                </a14:m>
                <a:endParaRPr lang="es-MX" sz="3200" b="0" dirty="0" smtClean="0">
                  <a:ea typeface="Cambria Math"/>
                </a:endParaRPr>
              </a:p>
              <a:p>
                <a:r>
                  <a:rPr lang="es-MX" sz="3200" dirty="0" smtClean="0"/>
                  <a:t>Lo anterior puede leerse, por tanto, de cualquiera de las siguientes formas:</a:t>
                </a:r>
              </a:p>
              <a:p>
                <a:pPr lvl="1"/>
                <a:r>
                  <a:rPr lang="es-MX" sz="2800" i="1" dirty="0">
                    <a:latin typeface="Times New Roman" panose="02020603050405020304" pitchFamily="18" charset="0"/>
                    <a:cs typeface="Times New Roman" panose="02020603050405020304" pitchFamily="18" charset="0"/>
                  </a:rPr>
                  <a:t>x</a:t>
                </a:r>
                <a:r>
                  <a:rPr lang="es-MX" sz="2800" dirty="0"/>
                  <a:t> </a:t>
                </a:r>
                <a:r>
                  <a:rPr lang="es-MX" sz="2800" dirty="0" smtClean="0"/>
                  <a:t>no está </a:t>
                </a:r>
                <a:r>
                  <a:rPr lang="es-MX" sz="2800" dirty="0"/>
                  <a:t>en </a:t>
                </a:r>
                <a:r>
                  <a:rPr lang="es-MX" sz="2800" i="1" dirty="0">
                    <a:latin typeface="Times New Roman" panose="02020603050405020304" pitchFamily="18" charset="0"/>
                    <a:cs typeface="Times New Roman" panose="02020603050405020304" pitchFamily="18" charset="0"/>
                  </a:rPr>
                  <a:t>A</a:t>
                </a:r>
              </a:p>
              <a:p>
                <a:pPr lvl="1"/>
                <a:r>
                  <a:rPr lang="es-MX" sz="2800" i="1" dirty="0" smtClean="0">
                    <a:latin typeface="Times New Roman" panose="02020603050405020304" pitchFamily="18" charset="0"/>
                    <a:cs typeface="Times New Roman" panose="02020603050405020304" pitchFamily="18" charset="0"/>
                  </a:rPr>
                  <a:t>x</a:t>
                </a:r>
                <a:r>
                  <a:rPr lang="es-MX" sz="2800" dirty="0" smtClean="0"/>
                  <a:t> no es </a:t>
                </a:r>
                <a:r>
                  <a:rPr lang="es-MX" sz="2800" dirty="0"/>
                  <a:t>elemento de </a:t>
                </a:r>
                <a:r>
                  <a:rPr lang="es-MX" sz="2800" i="1" dirty="0">
                    <a:latin typeface="Times New Roman" panose="02020603050405020304" pitchFamily="18" charset="0"/>
                    <a:cs typeface="Times New Roman" panose="02020603050405020304" pitchFamily="18" charset="0"/>
                  </a:rPr>
                  <a:t>A</a:t>
                </a:r>
              </a:p>
              <a:p>
                <a:pPr lvl="1"/>
                <a:r>
                  <a:rPr lang="es-MX" sz="2800" i="1" dirty="0">
                    <a:latin typeface="Times New Roman" panose="02020603050405020304" pitchFamily="18" charset="0"/>
                    <a:cs typeface="Times New Roman" panose="02020603050405020304" pitchFamily="18" charset="0"/>
                  </a:rPr>
                  <a:t>x</a:t>
                </a:r>
                <a:r>
                  <a:rPr lang="es-MX" sz="2800" dirty="0"/>
                  <a:t> </a:t>
                </a:r>
                <a:r>
                  <a:rPr lang="es-MX" sz="2800" dirty="0" smtClean="0"/>
                  <a:t>no es </a:t>
                </a:r>
                <a:r>
                  <a:rPr lang="es-MX" sz="2800" dirty="0"/>
                  <a:t>miembro de </a:t>
                </a:r>
                <a:r>
                  <a:rPr lang="es-MX" sz="2800" i="1" dirty="0">
                    <a:latin typeface="Times New Roman" panose="02020603050405020304" pitchFamily="18" charset="0"/>
                    <a:cs typeface="Times New Roman" panose="02020603050405020304" pitchFamily="18" charset="0"/>
                  </a:rPr>
                  <a:t>A</a:t>
                </a:r>
              </a:p>
              <a:p>
                <a:pPr lvl="1"/>
                <a:r>
                  <a:rPr lang="es-MX" sz="2800" i="1" dirty="0">
                    <a:latin typeface="Times New Roman" panose="02020603050405020304" pitchFamily="18" charset="0"/>
                    <a:cs typeface="Times New Roman" panose="02020603050405020304" pitchFamily="18" charset="0"/>
                  </a:rPr>
                  <a:t>x</a:t>
                </a:r>
                <a:r>
                  <a:rPr lang="es-MX" sz="2800" dirty="0"/>
                  <a:t> </a:t>
                </a:r>
                <a:r>
                  <a:rPr lang="es-MX" sz="2800" dirty="0" smtClean="0"/>
                  <a:t>no pertenece </a:t>
                </a:r>
                <a:r>
                  <a:rPr lang="es-MX" sz="2800" dirty="0"/>
                  <a:t>a </a:t>
                </a:r>
                <a:r>
                  <a:rPr lang="es-MX" sz="2800" i="1" dirty="0" err="1">
                    <a:latin typeface="Times New Roman" panose="02020603050405020304" pitchFamily="18" charset="0"/>
                    <a:cs typeface="Times New Roman" panose="02020603050405020304" pitchFamily="18" charset="0"/>
                  </a:rPr>
                  <a:t>A</a:t>
                </a:r>
                <a:endParaRPr lang="es-MX" sz="2800" i="1" dirty="0">
                  <a:latin typeface="Times New Roman" panose="02020603050405020304" pitchFamily="18" charset="0"/>
                  <a:cs typeface="Times New Roman" panose="02020603050405020304" pitchFamily="18" charset="0"/>
                </a:endParaRPr>
              </a:p>
              <a:p>
                <a:endParaRPr lang="es-MX" sz="3200" dirty="0" smtClean="0"/>
              </a:p>
            </p:txBody>
          </p:sp>
        </mc:Choice>
        <mc:Fallback xmlns="">
          <p:sp>
            <p:nvSpPr>
              <p:cNvPr id="2" name="1 Marcador de contenido"/>
              <p:cNvSpPr>
                <a:spLocks noGrp="1" noRot="1" noChangeAspect="1" noMove="1" noResize="1" noEditPoints="1" noAdjustHandles="1" noChangeArrowheads="1" noChangeShapeType="1" noTextEdit="1"/>
              </p:cNvSpPr>
              <p:nvPr>
                <p:ph idx="1"/>
              </p:nvPr>
            </p:nvSpPr>
            <p:spPr>
              <a:blipFill rotWithShape="1">
                <a:blip r:embed="rId2"/>
                <a:stretch>
                  <a:fillRect t="-2561" r="-2741" b="-2156"/>
                </a:stretch>
              </a:blipFill>
            </p:spPr>
            <p:txBody>
              <a:bodyPr/>
              <a:lstStyle/>
              <a:p>
                <a:r>
                  <a:rPr lang="es-MX">
                    <a:noFill/>
                  </a:rPr>
                  <a:t> </a:t>
                </a:r>
              </a:p>
            </p:txBody>
          </p:sp>
        </mc:Fallback>
      </mc:AlternateContent>
      <p:sp>
        <p:nvSpPr>
          <p:cNvPr id="3" name="2 Marcador de fecha"/>
          <p:cNvSpPr>
            <a:spLocks noGrp="1"/>
          </p:cNvSpPr>
          <p:nvPr>
            <p:ph type="dt" sz="half" idx="10"/>
          </p:nvPr>
        </p:nvSpPr>
        <p:spPr/>
        <p:txBody>
          <a:bodyPr/>
          <a:lstStyle/>
          <a:p>
            <a:pPr>
              <a:defRPr/>
            </a:pPr>
            <a:fld id="{618C3D0D-F80B-4D8E-B199-E244D3F5EE33}"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17</a:t>
            </a:fld>
            <a:endParaRPr lang="es-ES"/>
          </a:p>
        </p:txBody>
      </p:sp>
      <p:sp>
        <p:nvSpPr>
          <p:cNvPr id="6" name="5 Título"/>
          <p:cNvSpPr>
            <a:spLocks noGrp="1"/>
          </p:cNvSpPr>
          <p:nvPr>
            <p:ph type="title"/>
          </p:nvPr>
        </p:nvSpPr>
        <p:spPr/>
        <p:txBody>
          <a:bodyPr>
            <a:normAutofit fontScale="90000"/>
          </a:bodyPr>
          <a:lstStyle/>
          <a:p>
            <a:r>
              <a:rPr lang="es-MX" dirty="0" smtClean="0"/>
              <a:t>Negación de la relación de pertenencia</a:t>
            </a:r>
            <a:endParaRPr lang="es-MX" dirty="0"/>
          </a:p>
        </p:txBody>
      </p:sp>
    </p:spTree>
    <p:extLst>
      <p:ext uri="{BB962C8B-B14F-4D97-AF65-F5344CB8AC3E}">
        <p14:creationId xmlns:p14="http://schemas.microsoft.com/office/powerpoint/2010/main" val="2873866978"/>
      </p:ext>
    </p:extLst>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lnSpcReduction="10000"/>
          </a:bodyPr>
          <a:lstStyle/>
          <a:p>
            <a:r>
              <a:rPr lang="es-MX" sz="3200" dirty="0" smtClean="0"/>
              <a:t>Recordemos que A = {10,20,30,40,50}</a:t>
            </a:r>
          </a:p>
          <a:p>
            <a:r>
              <a:rPr lang="es-MX" sz="3200" dirty="0" smtClean="0"/>
              <a:t>Entonces escribimos </a:t>
            </a:r>
            <a:br>
              <a:rPr lang="es-MX" sz="3200" dirty="0" smtClean="0"/>
            </a:br>
            <a:r>
              <a:rPr lang="es-MX" sz="3200" dirty="0" smtClean="0"/>
              <a:t>y decimos:</a:t>
            </a:r>
          </a:p>
          <a:p>
            <a:pPr lvl="1"/>
            <a:r>
              <a:rPr lang="es-MX" sz="2800" dirty="0" smtClean="0"/>
              <a:t>11 no está en A, o</a:t>
            </a:r>
          </a:p>
          <a:p>
            <a:pPr lvl="1"/>
            <a:r>
              <a:rPr lang="es-MX" sz="2800" dirty="0" smtClean="0"/>
              <a:t>11 no es elemento de A, o</a:t>
            </a:r>
          </a:p>
          <a:p>
            <a:pPr lvl="1"/>
            <a:r>
              <a:rPr lang="es-MX" sz="2800" dirty="0" smtClean="0"/>
              <a:t>11 no es miembro de A, o</a:t>
            </a:r>
          </a:p>
          <a:p>
            <a:pPr lvl="1"/>
            <a:r>
              <a:rPr lang="es-MX" sz="2800" dirty="0" smtClean="0"/>
              <a:t>11 no pertenece a </a:t>
            </a:r>
            <a:r>
              <a:rPr lang="es-MX" sz="2800" dirty="0" err="1" smtClean="0"/>
              <a:t>A</a:t>
            </a:r>
            <a:endParaRPr lang="es-MX" sz="2800" dirty="0" smtClean="0"/>
          </a:p>
        </p:txBody>
      </p:sp>
      <p:sp>
        <p:nvSpPr>
          <p:cNvPr id="3" name="2 Marcador de fecha"/>
          <p:cNvSpPr>
            <a:spLocks noGrp="1"/>
          </p:cNvSpPr>
          <p:nvPr>
            <p:ph type="dt" sz="half" idx="10"/>
          </p:nvPr>
        </p:nvSpPr>
        <p:spPr/>
        <p:txBody>
          <a:bodyPr/>
          <a:lstStyle/>
          <a:p>
            <a:pPr>
              <a:defRPr/>
            </a:pPr>
            <a:fld id="{7CED2EAC-642B-417E-971B-48CB9BF90037}"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18</a:t>
            </a:fld>
            <a:endParaRPr lang="es-ES"/>
          </a:p>
        </p:txBody>
      </p:sp>
      <p:sp>
        <p:nvSpPr>
          <p:cNvPr id="6" name="5 Título"/>
          <p:cNvSpPr>
            <a:spLocks noGrp="1"/>
          </p:cNvSpPr>
          <p:nvPr>
            <p:ph type="title"/>
          </p:nvPr>
        </p:nvSpPr>
        <p:spPr/>
        <p:txBody>
          <a:bodyPr>
            <a:normAutofit fontScale="90000"/>
          </a:bodyPr>
          <a:lstStyle/>
          <a:p>
            <a:r>
              <a:rPr lang="es-MX" dirty="0" smtClean="0"/>
              <a:t>Ejemplo. Negación de la relación de pertenencia</a:t>
            </a:r>
            <a:endParaRPr lang="es-MX" dirty="0"/>
          </a:p>
        </p:txBody>
      </p:sp>
      <p:pic>
        <p:nvPicPr>
          <p:cNvPr id="8" name="7 Imagen"/>
          <p:cNvPicPr>
            <a:picLocks/>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141188" y="1635646"/>
            <a:ext cx="1357313" cy="442913"/>
          </a:xfrm>
          <a:prstGeom prst="rect">
            <a:avLst/>
          </a:prstGeom>
        </p:spPr>
      </p:pic>
    </p:spTree>
    <p:extLst>
      <p:ext uri="{BB962C8B-B14F-4D97-AF65-F5344CB8AC3E}">
        <p14:creationId xmlns:p14="http://schemas.microsoft.com/office/powerpoint/2010/main" val="2815389738"/>
      </p:ext>
    </p:extLst>
  </p:cSld>
  <p:clrMapOvr>
    <a:masterClrMapping/>
  </p:clrMapOvr>
  <p:transition spd="slow">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Título"/>
          <p:cNvSpPr>
            <a:spLocks noGrp="1"/>
          </p:cNvSpPr>
          <p:nvPr>
            <p:ph type="title"/>
          </p:nvPr>
        </p:nvSpPr>
        <p:spPr/>
        <p:txBody>
          <a:bodyPr/>
          <a:lstStyle/>
          <a:p>
            <a:endParaRPr lang="es-MX"/>
          </a:p>
        </p:txBody>
      </p:sp>
      <p:sp>
        <p:nvSpPr>
          <p:cNvPr id="9" name="8 Marcador de texto"/>
          <p:cNvSpPr>
            <a:spLocks noGrp="1"/>
          </p:cNvSpPr>
          <p:nvPr>
            <p:ph type="body" idx="1"/>
          </p:nvPr>
        </p:nvSpPr>
        <p:spPr/>
        <p:txBody>
          <a:bodyPr/>
          <a:lstStyle/>
          <a:p>
            <a:r>
              <a:rPr lang="es-ES" dirty="0" smtClean="0"/>
              <a:t>NOTACIÓN DE CONJUNTOS</a:t>
            </a:r>
            <a:endParaRPr lang="es-MX" dirty="0"/>
          </a:p>
        </p:txBody>
      </p:sp>
      <p:sp>
        <p:nvSpPr>
          <p:cNvPr id="4" name="3 Marcador de fecha"/>
          <p:cNvSpPr>
            <a:spLocks noGrp="1"/>
          </p:cNvSpPr>
          <p:nvPr>
            <p:ph type="dt" sz="half" idx="10"/>
          </p:nvPr>
        </p:nvSpPr>
        <p:spPr/>
        <p:txBody>
          <a:bodyPr/>
          <a:lstStyle/>
          <a:p>
            <a:pPr>
              <a:defRPr/>
            </a:pPr>
            <a:fld id="{B0D4F76C-8D29-4EBD-81B9-F8F1DB371CD9}" type="datetime1">
              <a:rPr lang="es-MX" smtClean="0"/>
              <a:t>09/04/2021</a:t>
            </a:fld>
            <a:endParaRPr lang="es-ES"/>
          </a:p>
        </p:txBody>
      </p:sp>
      <p:sp>
        <p:nvSpPr>
          <p:cNvPr id="5" name="4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 name="5 Marcador de número de diapositiva"/>
          <p:cNvSpPr>
            <a:spLocks noGrp="1"/>
          </p:cNvSpPr>
          <p:nvPr>
            <p:ph type="sldNum" sz="quarter" idx="12"/>
          </p:nvPr>
        </p:nvSpPr>
        <p:spPr/>
        <p:txBody>
          <a:bodyPr/>
          <a:lstStyle/>
          <a:p>
            <a:pPr>
              <a:defRPr/>
            </a:pPr>
            <a:fld id="{05D70051-BBC0-45EF-A6BC-6B74A0E6B1F5}" type="slidenum">
              <a:rPr lang="es-ES" smtClean="0"/>
              <a:pPr>
                <a:defRPr/>
              </a:pPr>
              <a:t>19</a:t>
            </a:fld>
            <a:endParaRPr lang="es-ES"/>
          </a:p>
        </p:txBody>
      </p:sp>
    </p:spTree>
    <p:extLst>
      <p:ext uri="{BB962C8B-B14F-4D97-AF65-F5344CB8AC3E}">
        <p14:creationId xmlns:p14="http://schemas.microsoft.com/office/powerpoint/2010/main" val="339493372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MX" smtClean="0"/>
              <a:t>Preliminares</a:t>
            </a:r>
            <a:endParaRPr lang="es-MX" dirty="0"/>
          </a:p>
        </p:txBody>
      </p:sp>
      <p:sp>
        <p:nvSpPr>
          <p:cNvPr id="11" name="10 Marcador de texto"/>
          <p:cNvSpPr>
            <a:spLocks noGrp="1"/>
          </p:cNvSpPr>
          <p:nvPr>
            <p:ph type="body" idx="1"/>
          </p:nvPr>
        </p:nvSpPr>
        <p:spPr/>
        <p:txBody>
          <a:bodyPr/>
          <a:lstStyle/>
          <a:p>
            <a:endParaRPr lang="es-MX"/>
          </a:p>
        </p:txBody>
      </p:sp>
      <p:sp>
        <p:nvSpPr>
          <p:cNvPr id="3" name="2 Marcador de fecha"/>
          <p:cNvSpPr>
            <a:spLocks noGrp="1"/>
          </p:cNvSpPr>
          <p:nvPr>
            <p:ph type="dt" sz="half" idx="10"/>
          </p:nvPr>
        </p:nvSpPr>
        <p:spPr/>
        <p:txBody>
          <a:bodyPr/>
          <a:lstStyle/>
          <a:p>
            <a:fld id="{A9B03D26-204B-4549-B412-0E983D70B261}" type="datetime1">
              <a:rPr lang="es-MX" smtClean="0"/>
              <a:t>09/04/2021</a:t>
            </a:fld>
            <a:endParaRPr lang="es-ES"/>
          </a:p>
        </p:txBody>
      </p:sp>
      <p:sp>
        <p:nvSpPr>
          <p:cNvPr id="4" name="3 Marcador de pie de página"/>
          <p:cNvSpPr>
            <a:spLocks noGrp="1"/>
          </p:cNvSpPr>
          <p:nvPr>
            <p:ph type="ftr" sz="quarter" idx="11"/>
          </p:nvPr>
        </p:nvSpPr>
        <p:spPr/>
        <p:txBody>
          <a:bodyPr/>
          <a:lstStyle/>
          <a:p>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fld id="{7C48102B-0A14-45AE-B36A-10CAA2F77C65}" type="slidenum">
              <a:rPr lang="es-ES" smtClean="0"/>
              <a:pPr/>
              <a:t>2</a:t>
            </a:fld>
            <a:endParaRPr lang="es-ES"/>
          </a:p>
        </p:txBody>
      </p:sp>
    </p:spTree>
    <p:extLst>
      <p:ext uri="{BB962C8B-B14F-4D97-AF65-F5344CB8AC3E}">
        <p14:creationId xmlns:p14="http://schemas.microsoft.com/office/powerpoint/2010/main" val="3929108845"/>
      </p:ext>
    </p:extLst>
  </p:cSld>
  <p:clrMapOvr>
    <a:masterClrMapping/>
  </p:clrMapOvr>
  <p:transition spd="slow">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rmAutofit lnSpcReduction="10000"/>
          </a:bodyPr>
          <a:lstStyle/>
          <a:p>
            <a:r>
              <a:rPr lang="es-MX" sz="4800" dirty="0" smtClean="0"/>
              <a:t>Existen dos formas de denotar conjuntos:</a:t>
            </a:r>
          </a:p>
          <a:p>
            <a:pPr lvl="1"/>
            <a:r>
              <a:rPr lang="es-MX" sz="4400" dirty="0" smtClean="0"/>
              <a:t>Notación </a:t>
            </a:r>
            <a:r>
              <a:rPr lang="es-MX" sz="4400" dirty="0" smtClean="0">
                <a:solidFill>
                  <a:srgbClr val="FF0000"/>
                </a:solidFill>
              </a:rPr>
              <a:t>extensional</a:t>
            </a:r>
          </a:p>
          <a:p>
            <a:pPr lvl="1"/>
            <a:r>
              <a:rPr lang="es-MX" sz="4400" dirty="0" smtClean="0"/>
              <a:t>Notación </a:t>
            </a:r>
            <a:r>
              <a:rPr lang="es-MX" sz="4400" dirty="0" smtClean="0">
                <a:solidFill>
                  <a:srgbClr val="FF0000"/>
                </a:solidFill>
              </a:rPr>
              <a:t>intencional</a:t>
            </a:r>
            <a:r>
              <a:rPr lang="es-MX" sz="4400" dirty="0" smtClean="0"/>
              <a:t> o por comprensión</a:t>
            </a:r>
            <a:endParaRPr lang="es-MX" sz="4400" dirty="0"/>
          </a:p>
        </p:txBody>
      </p:sp>
      <p:sp>
        <p:nvSpPr>
          <p:cNvPr id="3" name="2 Marcador de fecha"/>
          <p:cNvSpPr>
            <a:spLocks noGrp="1"/>
          </p:cNvSpPr>
          <p:nvPr>
            <p:ph type="dt" sz="half" idx="10"/>
          </p:nvPr>
        </p:nvSpPr>
        <p:spPr/>
        <p:txBody>
          <a:bodyPr/>
          <a:lstStyle/>
          <a:p>
            <a:pPr>
              <a:defRPr/>
            </a:pPr>
            <a:fld id="{1F29AE6C-435E-4882-8B7C-C1D33608316C}"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20</a:t>
            </a:fld>
            <a:endParaRPr lang="es-ES"/>
          </a:p>
        </p:txBody>
      </p:sp>
      <p:sp>
        <p:nvSpPr>
          <p:cNvPr id="6" name="5 Título"/>
          <p:cNvSpPr>
            <a:spLocks noGrp="1"/>
          </p:cNvSpPr>
          <p:nvPr>
            <p:ph type="title"/>
          </p:nvPr>
        </p:nvSpPr>
        <p:spPr/>
        <p:txBody>
          <a:bodyPr/>
          <a:lstStyle/>
          <a:p>
            <a:r>
              <a:rPr lang="es-MX" dirty="0" smtClean="0"/>
              <a:t>Notación de conjuntos</a:t>
            </a:r>
            <a:endParaRPr lang="es-MX" dirty="0"/>
          </a:p>
        </p:txBody>
      </p:sp>
    </p:spTree>
    <p:extLst>
      <p:ext uri="{BB962C8B-B14F-4D97-AF65-F5344CB8AC3E}">
        <p14:creationId xmlns:p14="http://schemas.microsoft.com/office/powerpoint/2010/main" val="168160399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p:txBody>
          <a:bodyPr>
            <a:normAutofit fontScale="90000"/>
          </a:bodyPr>
          <a:lstStyle/>
          <a:p>
            <a:r>
              <a:rPr lang="es-MX" dirty="0" smtClean="0"/>
              <a:t>Notación extensional de conjuntos</a:t>
            </a:r>
            <a:endParaRPr lang="es-MX" dirty="0"/>
          </a:p>
        </p:txBody>
      </p:sp>
      <p:sp>
        <p:nvSpPr>
          <p:cNvPr id="7" name="6 Marcador de texto"/>
          <p:cNvSpPr>
            <a:spLocks noGrp="1"/>
          </p:cNvSpPr>
          <p:nvPr>
            <p:ph type="body" idx="1"/>
          </p:nvPr>
        </p:nvSpPr>
        <p:spPr/>
        <p:txBody>
          <a:bodyPr/>
          <a:lstStyle/>
          <a:p>
            <a:r>
              <a:rPr lang="es-MX" smtClean="0"/>
              <a:t>Definición</a:t>
            </a:r>
            <a:endParaRPr lang="es-MX" dirty="0"/>
          </a:p>
        </p:txBody>
      </p:sp>
      <p:sp>
        <p:nvSpPr>
          <p:cNvPr id="8" name="7 Marcador de texto"/>
          <p:cNvSpPr>
            <a:spLocks noGrp="1"/>
          </p:cNvSpPr>
          <p:nvPr>
            <p:ph type="body" sz="half" idx="3"/>
          </p:nvPr>
        </p:nvSpPr>
        <p:spPr/>
        <p:txBody>
          <a:bodyPr/>
          <a:lstStyle/>
          <a:p>
            <a:r>
              <a:rPr lang="es-MX" dirty="0" smtClean="0"/>
              <a:t>Ejemplo</a:t>
            </a:r>
            <a:endParaRPr lang="es-MX" dirty="0"/>
          </a:p>
        </p:txBody>
      </p:sp>
      <p:sp>
        <p:nvSpPr>
          <p:cNvPr id="2" name="1 Marcador de contenido"/>
          <p:cNvSpPr>
            <a:spLocks noGrp="1"/>
          </p:cNvSpPr>
          <p:nvPr>
            <p:ph sz="quarter" idx="2"/>
          </p:nvPr>
        </p:nvSpPr>
        <p:spPr/>
        <p:txBody>
          <a:bodyPr>
            <a:normAutofit fontScale="92500"/>
          </a:bodyPr>
          <a:lstStyle/>
          <a:p>
            <a:r>
              <a:rPr lang="es-MX" dirty="0" smtClean="0"/>
              <a:t>La notación </a:t>
            </a:r>
            <a:r>
              <a:rPr lang="es-MX" dirty="0" smtClean="0">
                <a:solidFill>
                  <a:srgbClr val="FF0000"/>
                </a:solidFill>
              </a:rPr>
              <a:t>extensional</a:t>
            </a:r>
            <a:r>
              <a:rPr lang="es-MX" dirty="0" smtClean="0"/>
              <a:t> de conjuntos consiste en </a:t>
            </a:r>
            <a:r>
              <a:rPr lang="es-MX" dirty="0" smtClean="0">
                <a:solidFill>
                  <a:srgbClr val="FF0000"/>
                </a:solidFill>
              </a:rPr>
              <a:t>escribir en sucesión</a:t>
            </a:r>
            <a:r>
              <a:rPr lang="es-MX" dirty="0" smtClean="0"/>
              <a:t> todos los elementos de un conjunto dado</a:t>
            </a:r>
          </a:p>
          <a:p>
            <a:r>
              <a:rPr lang="es-MX" dirty="0" smtClean="0"/>
              <a:t>Los elementos se encierran entre llaves y van separados por comas</a:t>
            </a:r>
          </a:p>
        </p:txBody>
      </p:sp>
      <p:sp>
        <p:nvSpPr>
          <p:cNvPr id="9" name="8 Marcador de contenido"/>
          <p:cNvSpPr>
            <a:spLocks noGrp="1"/>
          </p:cNvSpPr>
          <p:nvPr>
            <p:ph sz="quarter" idx="4"/>
          </p:nvPr>
        </p:nvSpPr>
        <p:spPr/>
        <p:txBody>
          <a:bodyPr>
            <a:normAutofit lnSpcReduction="10000"/>
          </a:bodyPr>
          <a:lstStyle/>
          <a:p>
            <a:r>
              <a:rPr lang="es-MX" sz="3200" dirty="0" smtClean="0"/>
              <a:t>Sea A el conjunto de los números naturales menores o iguales que 4</a:t>
            </a:r>
          </a:p>
          <a:p>
            <a:pPr marL="109728" indent="0" algn="ctr">
              <a:buNone/>
            </a:pPr>
            <a:r>
              <a:rPr lang="es-MX" sz="3200" dirty="0" smtClean="0"/>
              <a:t>A = {1,2,3,4}</a:t>
            </a:r>
            <a:endParaRPr lang="es-MX" sz="3200" dirty="0"/>
          </a:p>
        </p:txBody>
      </p:sp>
      <p:sp>
        <p:nvSpPr>
          <p:cNvPr id="3" name="2 Marcador de fecha"/>
          <p:cNvSpPr>
            <a:spLocks noGrp="1"/>
          </p:cNvSpPr>
          <p:nvPr>
            <p:ph type="dt" sz="half" idx="10"/>
          </p:nvPr>
        </p:nvSpPr>
        <p:spPr/>
        <p:txBody>
          <a:bodyPr/>
          <a:lstStyle/>
          <a:p>
            <a:pPr>
              <a:defRPr/>
            </a:pPr>
            <a:fld id="{FA311247-E736-40C7-AB0E-18EFFF1044F2}"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21</a:t>
            </a:fld>
            <a:endParaRPr lang="es-ES"/>
          </a:p>
        </p:txBody>
      </p:sp>
    </p:spTree>
    <p:extLst>
      <p:ext uri="{BB962C8B-B14F-4D97-AF65-F5344CB8AC3E}">
        <p14:creationId xmlns:p14="http://schemas.microsoft.com/office/powerpoint/2010/main" val="197145271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fade">
                                      <p:cBhvr>
                                        <p:cTn id="2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Notación extensional</a:t>
            </a:r>
            <a:endParaRPr lang="es-MX" dirty="0"/>
          </a:p>
        </p:txBody>
      </p:sp>
      <p:sp>
        <p:nvSpPr>
          <p:cNvPr id="3" name="2 Marcador de texto"/>
          <p:cNvSpPr>
            <a:spLocks noGrp="1"/>
          </p:cNvSpPr>
          <p:nvPr>
            <p:ph type="body" idx="1"/>
          </p:nvPr>
        </p:nvSpPr>
        <p:spPr/>
        <p:txBody>
          <a:bodyPr/>
          <a:lstStyle/>
          <a:p>
            <a:r>
              <a:rPr lang="es-MX" dirty="0" smtClean="0"/>
              <a:t>Ejemplo</a:t>
            </a:r>
            <a:endParaRPr lang="es-MX" dirty="0"/>
          </a:p>
        </p:txBody>
      </p:sp>
      <p:sp>
        <p:nvSpPr>
          <p:cNvPr id="4" name="3 Marcador de texto"/>
          <p:cNvSpPr>
            <a:spLocks noGrp="1"/>
          </p:cNvSpPr>
          <p:nvPr>
            <p:ph type="body" sz="half" idx="3"/>
          </p:nvPr>
        </p:nvSpPr>
        <p:spPr/>
        <p:txBody>
          <a:bodyPr/>
          <a:lstStyle/>
          <a:p>
            <a:r>
              <a:rPr lang="es-MX" dirty="0" smtClean="0"/>
              <a:t>Ejemplo</a:t>
            </a:r>
            <a:endParaRPr lang="es-MX" dirty="0"/>
          </a:p>
        </p:txBody>
      </p:sp>
      <p:sp>
        <p:nvSpPr>
          <p:cNvPr id="10" name="9 Marcador de contenido"/>
          <p:cNvSpPr>
            <a:spLocks noGrp="1"/>
          </p:cNvSpPr>
          <p:nvPr>
            <p:ph sz="quarter" idx="2"/>
          </p:nvPr>
        </p:nvSpPr>
        <p:spPr/>
        <p:txBody>
          <a:bodyPr>
            <a:noAutofit/>
          </a:bodyPr>
          <a:lstStyle/>
          <a:p>
            <a:r>
              <a:rPr lang="es-MX" sz="3200" dirty="0" smtClean="0"/>
              <a:t>Sea B el conjunto de los números primos menores o iguales que 20</a:t>
            </a:r>
          </a:p>
          <a:p>
            <a:pPr marL="109728" indent="0" algn="ctr">
              <a:buNone/>
            </a:pPr>
            <a:r>
              <a:rPr lang="es-MX" sz="3200" dirty="0" smtClean="0"/>
              <a:t>B = {2, 3, 5, 7, 11, 13, 17, 19}</a:t>
            </a:r>
          </a:p>
        </p:txBody>
      </p:sp>
      <p:sp>
        <p:nvSpPr>
          <p:cNvPr id="5" name="4 Marcador de contenido"/>
          <p:cNvSpPr>
            <a:spLocks noGrp="1"/>
          </p:cNvSpPr>
          <p:nvPr>
            <p:ph sz="quarter" idx="4"/>
          </p:nvPr>
        </p:nvSpPr>
        <p:spPr/>
        <p:txBody>
          <a:bodyPr>
            <a:normAutofit fontScale="85000" lnSpcReduction="10000"/>
          </a:bodyPr>
          <a:lstStyle/>
          <a:p>
            <a:r>
              <a:rPr lang="es-MX" sz="3200" dirty="0"/>
              <a:t>Sea C el conjunto de las medidas de tendencia central que definimos en clase</a:t>
            </a:r>
          </a:p>
          <a:p>
            <a:pPr marL="109728" indent="0" algn="ctr">
              <a:buNone/>
            </a:pPr>
            <a:r>
              <a:rPr lang="es-MX" sz="3200" dirty="0"/>
              <a:t>C = {Moda, Media Aritmética, Mediana</a:t>
            </a:r>
            <a:r>
              <a:rPr lang="es-MX" sz="3200" dirty="0" smtClean="0"/>
              <a:t>}</a:t>
            </a:r>
            <a:endParaRPr lang="es-MX" sz="3200" dirty="0"/>
          </a:p>
        </p:txBody>
      </p:sp>
      <p:sp>
        <p:nvSpPr>
          <p:cNvPr id="7" name="6 Marcador de fecha"/>
          <p:cNvSpPr>
            <a:spLocks noGrp="1"/>
          </p:cNvSpPr>
          <p:nvPr>
            <p:ph type="dt" sz="half" idx="10"/>
          </p:nvPr>
        </p:nvSpPr>
        <p:spPr/>
        <p:txBody>
          <a:bodyPr/>
          <a:lstStyle/>
          <a:p>
            <a:pPr>
              <a:defRPr/>
            </a:pPr>
            <a:fld id="{3EFC24A4-1CC0-4A43-9B0C-3E907131BAEE}" type="datetime1">
              <a:rPr lang="es-MX" smtClean="0"/>
              <a:t>09/04/2021</a:t>
            </a:fld>
            <a:endParaRPr lang="es-ES"/>
          </a:p>
        </p:txBody>
      </p:sp>
      <p:sp>
        <p:nvSpPr>
          <p:cNvPr id="8" name="7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9" name="8 Marcador de número de diapositiva"/>
          <p:cNvSpPr>
            <a:spLocks noGrp="1"/>
          </p:cNvSpPr>
          <p:nvPr>
            <p:ph type="sldNum" sz="quarter" idx="12"/>
          </p:nvPr>
        </p:nvSpPr>
        <p:spPr/>
        <p:txBody>
          <a:bodyPr/>
          <a:lstStyle/>
          <a:p>
            <a:pPr>
              <a:defRPr/>
            </a:pPr>
            <a:fld id="{4DEE8EFE-2FE7-4AA8-8DD8-3BC5DDA8CD1A}" type="slidenum">
              <a:rPr lang="es-ES" smtClean="0"/>
              <a:pPr>
                <a:defRPr/>
              </a:pPr>
              <a:t>22</a:t>
            </a:fld>
            <a:endParaRPr lang="es-ES"/>
          </a:p>
        </p:txBody>
      </p:sp>
    </p:spTree>
    <p:extLst>
      <p:ext uri="{BB962C8B-B14F-4D97-AF65-F5344CB8AC3E}">
        <p14:creationId xmlns:p14="http://schemas.microsoft.com/office/powerpoint/2010/main" val="11370600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12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528" y="2504405"/>
            <a:ext cx="1171376" cy="877435"/>
          </a:xfrm>
          <a:prstGeom prst="rect">
            <a:avLst/>
          </a:prstGeom>
        </p:spPr>
      </p:pic>
      <p:pic>
        <p:nvPicPr>
          <p:cNvPr id="15" name="14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6002" y="897564"/>
            <a:ext cx="4224470" cy="1782199"/>
          </a:xfrm>
          <a:prstGeom prst="rect">
            <a:avLst/>
          </a:prstGeom>
        </p:spPr>
      </p:pic>
      <p:pic>
        <p:nvPicPr>
          <p:cNvPr id="12" name="11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768" y="1625874"/>
            <a:ext cx="1171376" cy="878532"/>
          </a:xfrm>
          <a:prstGeom prst="rect">
            <a:avLst/>
          </a:prstGeom>
        </p:spPr>
      </p:pic>
      <p:pic>
        <p:nvPicPr>
          <p:cNvPr id="14" name="13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7884" y="3404406"/>
            <a:ext cx="1333500" cy="571500"/>
          </a:xfrm>
          <a:prstGeom prst="rect">
            <a:avLst/>
          </a:prstGeom>
        </p:spPr>
      </p:pic>
      <p:pic>
        <p:nvPicPr>
          <p:cNvPr id="10" name="9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017" y="761778"/>
            <a:ext cx="1190625" cy="892969"/>
          </a:xfrm>
          <a:prstGeom prst="rect">
            <a:avLst/>
          </a:prstGeom>
        </p:spPr>
      </p:pic>
      <p:sp>
        <p:nvSpPr>
          <p:cNvPr id="6" name="5 Título"/>
          <p:cNvSpPr>
            <a:spLocks noGrp="1"/>
          </p:cNvSpPr>
          <p:nvPr>
            <p:ph type="title"/>
          </p:nvPr>
        </p:nvSpPr>
        <p:spPr/>
        <p:txBody>
          <a:bodyPr/>
          <a:lstStyle/>
          <a:p>
            <a:r>
              <a:rPr lang="es-MX" dirty="0" smtClean="0"/>
              <a:t>Notación extensional</a:t>
            </a:r>
            <a:endParaRPr lang="es-MX" dirty="0"/>
          </a:p>
        </p:txBody>
      </p:sp>
      <p:sp>
        <p:nvSpPr>
          <p:cNvPr id="7" name="6 Marcador de texto"/>
          <p:cNvSpPr>
            <a:spLocks noGrp="1"/>
          </p:cNvSpPr>
          <p:nvPr>
            <p:ph type="body" idx="1"/>
          </p:nvPr>
        </p:nvSpPr>
        <p:spPr/>
        <p:txBody>
          <a:bodyPr/>
          <a:lstStyle/>
          <a:p>
            <a:r>
              <a:rPr lang="es-MX" dirty="0" smtClean="0"/>
              <a:t>Ejemplo</a:t>
            </a:r>
            <a:endParaRPr lang="es-MX" dirty="0"/>
          </a:p>
        </p:txBody>
      </p:sp>
      <p:sp>
        <p:nvSpPr>
          <p:cNvPr id="8" name="7 Marcador de texto"/>
          <p:cNvSpPr>
            <a:spLocks noGrp="1"/>
          </p:cNvSpPr>
          <p:nvPr>
            <p:ph type="body" sz="half" idx="3"/>
          </p:nvPr>
        </p:nvSpPr>
        <p:spPr/>
        <p:txBody>
          <a:bodyPr/>
          <a:lstStyle/>
          <a:p>
            <a:r>
              <a:rPr lang="es-MX" dirty="0" smtClean="0"/>
              <a:t>Ejemplo</a:t>
            </a:r>
            <a:endParaRPr lang="es-MX" dirty="0"/>
          </a:p>
        </p:txBody>
      </p:sp>
      <p:sp>
        <p:nvSpPr>
          <p:cNvPr id="2" name="1 Marcador de contenido"/>
          <p:cNvSpPr>
            <a:spLocks noGrp="1"/>
          </p:cNvSpPr>
          <p:nvPr>
            <p:ph sz="quarter" idx="2"/>
          </p:nvPr>
        </p:nvSpPr>
        <p:spPr>
          <a:solidFill>
            <a:schemeClr val="bg1">
              <a:alpha val="80000"/>
            </a:schemeClr>
          </a:solidFill>
        </p:spPr>
        <p:txBody>
          <a:bodyPr>
            <a:noAutofit/>
          </a:bodyPr>
          <a:lstStyle/>
          <a:p>
            <a:r>
              <a:rPr lang="es-MX" dirty="0"/>
              <a:t>Sea D el conjunto de sistemas operativos más comúnmente utilizados en dispositivos móviles</a:t>
            </a:r>
          </a:p>
          <a:p>
            <a:pPr marL="109728" indent="0" algn="ctr">
              <a:buNone/>
            </a:pPr>
            <a:r>
              <a:rPr lang="es-MX" dirty="0"/>
              <a:t>D = {iOS, Android, Windows </a:t>
            </a:r>
            <a:r>
              <a:rPr lang="es-MX" dirty="0" err="1"/>
              <a:t>Phone</a:t>
            </a:r>
            <a:r>
              <a:rPr lang="es-MX" dirty="0"/>
              <a:t>, </a:t>
            </a:r>
            <a:r>
              <a:rPr lang="es-MX" dirty="0" err="1"/>
              <a:t>Blackberry</a:t>
            </a:r>
            <a:r>
              <a:rPr lang="es-MX" dirty="0" smtClean="0"/>
              <a:t>}</a:t>
            </a:r>
            <a:endParaRPr lang="es-MX" dirty="0"/>
          </a:p>
        </p:txBody>
      </p:sp>
      <p:sp>
        <p:nvSpPr>
          <p:cNvPr id="9" name="8 Marcador de contenido"/>
          <p:cNvSpPr>
            <a:spLocks noGrp="1"/>
          </p:cNvSpPr>
          <p:nvPr>
            <p:ph sz="quarter" idx="4"/>
          </p:nvPr>
        </p:nvSpPr>
        <p:spPr>
          <a:solidFill>
            <a:schemeClr val="bg1">
              <a:alpha val="10000"/>
            </a:schemeClr>
          </a:solidFill>
        </p:spPr>
        <p:txBody>
          <a:bodyPr>
            <a:normAutofit fontScale="85000" lnSpcReduction="20000"/>
          </a:bodyPr>
          <a:lstStyle/>
          <a:p>
            <a:r>
              <a:rPr lang="es-MX" sz="3200" dirty="0"/>
              <a:t>Sea E el conjunto de los números de la secuencia de Fibonacci menores que 200</a:t>
            </a:r>
          </a:p>
          <a:p>
            <a:pPr marL="109728" indent="0" algn="ctr">
              <a:buNone/>
            </a:pPr>
            <a:r>
              <a:rPr lang="es-MX" sz="3200" dirty="0"/>
              <a:t>E = {1</a:t>
            </a:r>
            <a:r>
              <a:rPr lang="es-MX" sz="3200" dirty="0" smtClean="0"/>
              <a:t>, 1, 2, 3, 5, 8, 13, 21, 34, 55, 89, 144}</a:t>
            </a:r>
            <a:endParaRPr lang="es-MX" sz="3200" dirty="0"/>
          </a:p>
        </p:txBody>
      </p:sp>
      <p:sp>
        <p:nvSpPr>
          <p:cNvPr id="3" name="2 Marcador de fecha"/>
          <p:cNvSpPr>
            <a:spLocks noGrp="1"/>
          </p:cNvSpPr>
          <p:nvPr>
            <p:ph type="dt" sz="half" idx="10"/>
          </p:nvPr>
        </p:nvSpPr>
        <p:spPr/>
        <p:txBody>
          <a:bodyPr/>
          <a:lstStyle/>
          <a:p>
            <a:pPr>
              <a:defRPr/>
            </a:pPr>
            <a:fld id="{F3C9596C-74A8-4597-9CB0-796F4497C8BB}"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23</a:t>
            </a:fld>
            <a:endParaRPr lang="es-ES"/>
          </a:p>
        </p:txBody>
      </p:sp>
    </p:spTree>
    <p:extLst>
      <p:ext uri="{BB962C8B-B14F-4D97-AF65-F5344CB8AC3E}">
        <p14:creationId xmlns:p14="http://schemas.microsoft.com/office/powerpoint/2010/main" val="25372865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53" presetClass="entr" presetSubtype="16"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
                                            <p:txEl>
                                              <p:pRg st="1" end="1"/>
                                            </p:txEl>
                                          </p:spTgt>
                                        </p:tgtEl>
                                        <p:attrNameLst>
                                          <p:attrName>style.visibility</p:attrName>
                                        </p:attrNameLst>
                                      </p:cBhvr>
                                      <p:to>
                                        <p:strVal val="visible"/>
                                      </p:to>
                                    </p:set>
                                    <p:animEffect transition="in" filter="fade">
                                      <p:cBhvr>
                                        <p:cTn id="34" dur="500"/>
                                        <p:tgtEl>
                                          <p:spTgt spid="2">
                                            <p:txEl>
                                              <p:pRg st="1" end="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bg/>
                                          </p:spTgt>
                                        </p:tgtEl>
                                        <p:attrNameLst>
                                          <p:attrName>style.visibility</p:attrName>
                                        </p:attrNameLst>
                                      </p:cBhvr>
                                      <p:to>
                                        <p:strVal val="visible"/>
                                      </p:to>
                                    </p:set>
                                    <p:animEffect transition="in" filter="fade">
                                      <p:cBhvr>
                                        <p:cTn id="37" dur="500"/>
                                        <p:tgtEl>
                                          <p:spTgt spid="9">
                                            <p:bg/>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Effect transition="in" filter="fade">
                                      <p:cBhvr>
                                        <p:cTn id="42" dur="500"/>
                                        <p:tgtEl>
                                          <p:spTgt spid="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37"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arn(outVertical)">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
                                            <p:txEl>
                                              <p:pRg st="1" end="1"/>
                                            </p:txEl>
                                          </p:spTgt>
                                        </p:tgtEl>
                                        <p:attrNameLst>
                                          <p:attrName>style.visibility</p:attrName>
                                        </p:attrNameLst>
                                      </p:cBhvr>
                                      <p:to>
                                        <p:strVal val="visible"/>
                                      </p:to>
                                    </p:set>
                                    <p:animEffect transition="in" filter="fade">
                                      <p:cBhvr>
                                        <p:cTn id="5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smtClean="0"/>
              <a:t>Notación intencional de conjuntos</a:t>
            </a:r>
            <a:endParaRPr lang="es-MX" dirty="0"/>
          </a:p>
        </p:txBody>
      </p:sp>
      <p:sp>
        <p:nvSpPr>
          <p:cNvPr id="3" name="2 Marcador de texto"/>
          <p:cNvSpPr>
            <a:spLocks noGrp="1"/>
          </p:cNvSpPr>
          <p:nvPr>
            <p:ph type="body" idx="1"/>
          </p:nvPr>
        </p:nvSpPr>
        <p:spPr/>
        <p:txBody>
          <a:bodyPr/>
          <a:lstStyle/>
          <a:p>
            <a:r>
              <a:rPr lang="es-MX" dirty="0" smtClean="0"/>
              <a:t>Definición, tipo 1</a:t>
            </a:r>
            <a:endParaRPr lang="es-MX" dirty="0"/>
          </a:p>
        </p:txBody>
      </p:sp>
      <p:sp>
        <p:nvSpPr>
          <p:cNvPr id="4" name="3 Marcador de texto"/>
          <p:cNvSpPr>
            <a:spLocks noGrp="1"/>
          </p:cNvSpPr>
          <p:nvPr>
            <p:ph type="body" sz="half" idx="3"/>
          </p:nvPr>
        </p:nvSpPr>
        <p:spPr/>
        <p:txBody>
          <a:bodyPr/>
          <a:lstStyle/>
          <a:p>
            <a:r>
              <a:rPr lang="es-MX" dirty="0" smtClean="0"/>
              <a:t>Ejemplo, tipo 1</a:t>
            </a:r>
            <a:endParaRPr lang="es-MX" dirty="0"/>
          </a:p>
        </p:txBody>
      </p:sp>
      <p:sp>
        <p:nvSpPr>
          <p:cNvPr id="5" name="4 Marcador de contenido"/>
          <p:cNvSpPr>
            <a:spLocks noGrp="1"/>
          </p:cNvSpPr>
          <p:nvPr>
            <p:ph sz="quarter" idx="2"/>
          </p:nvPr>
        </p:nvSpPr>
        <p:spPr/>
        <p:txBody>
          <a:bodyPr>
            <a:noAutofit/>
          </a:bodyPr>
          <a:lstStyle/>
          <a:p>
            <a:pPr marL="566928" indent="-457200">
              <a:buFont typeface="+mj-lt"/>
              <a:buAutoNum type="arabicPeriod"/>
            </a:pPr>
            <a:r>
              <a:rPr lang="es-MX" sz="2800" dirty="0" smtClean="0"/>
              <a:t>Establecer cuáles son los elementos que forman al conjunto mediante una característica definitoria</a:t>
            </a:r>
          </a:p>
        </p:txBody>
      </p:sp>
      <p:sp>
        <p:nvSpPr>
          <p:cNvPr id="6" name="5 Marcador de contenido"/>
          <p:cNvSpPr>
            <a:spLocks noGrp="1"/>
          </p:cNvSpPr>
          <p:nvPr>
            <p:ph sz="quarter" idx="4"/>
          </p:nvPr>
        </p:nvSpPr>
        <p:spPr/>
        <p:txBody>
          <a:bodyPr>
            <a:normAutofit/>
          </a:bodyPr>
          <a:lstStyle/>
          <a:p>
            <a:r>
              <a:rPr lang="es-MX" dirty="0" smtClean="0"/>
              <a:t>Si A es el conjunto de los números naturales menores o iguales que 4, entonces el conjunto A se denota de manera intencional como</a:t>
            </a:r>
            <a:endParaRPr lang="es-MX" dirty="0"/>
          </a:p>
        </p:txBody>
      </p:sp>
      <p:sp>
        <p:nvSpPr>
          <p:cNvPr id="7" name="6 Marcador de fecha"/>
          <p:cNvSpPr>
            <a:spLocks noGrp="1"/>
          </p:cNvSpPr>
          <p:nvPr>
            <p:ph type="dt" sz="half" idx="10"/>
          </p:nvPr>
        </p:nvSpPr>
        <p:spPr/>
        <p:txBody>
          <a:bodyPr/>
          <a:lstStyle/>
          <a:p>
            <a:pPr>
              <a:defRPr/>
            </a:pPr>
            <a:fld id="{C91CF1AC-96E6-4000-A472-914EA40DE870}" type="datetime1">
              <a:rPr lang="es-MX" smtClean="0"/>
              <a:t>09/04/2021</a:t>
            </a:fld>
            <a:endParaRPr lang="es-ES"/>
          </a:p>
        </p:txBody>
      </p:sp>
      <p:sp>
        <p:nvSpPr>
          <p:cNvPr id="8" name="7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9" name="8 Marcador de número de diapositiva"/>
          <p:cNvSpPr>
            <a:spLocks noGrp="1"/>
          </p:cNvSpPr>
          <p:nvPr>
            <p:ph type="sldNum" sz="quarter" idx="12"/>
          </p:nvPr>
        </p:nvSpPr>
        <p:spPr/>
        <p:txBody>
          <a:bodyPr/>
          <a:lstStyle/>
          <a:p>
            <a:pPr>
              <a:defRPr/>
            </a:pPr>
            <a:fld id="{4DEE8EFE-2FE7-4AA8-8DD8-3BC5DDA8CD1A}" type="slidenum">
              <a:rPr lang="es-ES" smtClean="0"/>
              <a:pPr>
                <a:defRPr/>
              </a:pPr>
              <a:t>24</a:t>
            </a:fld>
            <a:endParaRPr lang="es-ES"/>
          </a:p>
        </p:txBody>
      </p:sp>
      <p:pic>
        <p:nvPicPr>
          <p:cNvPr id="14" name="13 Imagen"/>
          <p:cNvPicPr>
            <a:picLocks/>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716016" y="3435846"/>
            <a:ext cx="4018788" cy="379476"/>
          </a:xfrm>
          <a:prstGeom prst="rect">
            <a:avLst/>
          </a:prstGeom>
        </p:spPr>
      </p:pic>
    </p:spTree>
    <p:extLst>
      <p:ext uri="{BB962C8B-B14F-4D97-AF65-F5344CB8AC3E}">
        <p14:creationId xmlns:p14="http://schemas.microsoft.com/office/powerpoint/2010/main" val="3966962250"/>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smtClean="0"/>
              <a:t>Notación intencional de conjuntos</a:t>
            </a:r>
            <a:endParaRPr lang="es-MX" dirty="0"/>
          </a:p>
        </p:txBody>
      </p:sp>
      <p:sp>
        <p:nvSpPr>
          <p:cNvPr id="3" name="2 Marcador de texto"/>
          <p:cNvSpPr>
            <a:spLocks noGrp="1"/>
          </p:cNvSpPr>
          <p:nvPr>
            <p:ph type="body" idx="1"/>
          </p:nvPr>
        </p:nvSpPr>
        <p:spPr/>
        <p:txBody>
          <a:bodyPr/>
          <a:lstStyle/>
          <a:p>
            <a:r>
              <a:rPr lang="es-MX" dirty="0" smtClean="0"/>
              <a:t>Definición, tipo 2</a:t>
            </a:r>
            <a:endParaRPr lang="es-MX" dirty="0"/>
          </a:p>
        </p:txBody>
      </p:sp>
      <p:sp>
        <p:nvSpPr>
          <p:cNvPr id="4" name="3 Marcador de texto"/>
          <p:cNvSpPr>
            <a:spLocks noGrp="1"/>
          </p:cNvSpPr>
          <p:nvPr>
            <p:ph type="body" sz="half" idx="3"/>
          </p:nvPr>
        </p:nvSpPr>
        <p:spPr/>
        <p:txBody>
          <a:bodyPr/>
          <a:lstStyle/>
          <a:p>
            <a:r>
              <a:rPr lang="es-MX" dirty="0" smtClean="0"/>
              <a:t>Ejemplo, tipo 2</a:t>
            </a:r>
            <a:endParaRPr lang="es-MX" dirty="0"/>
          </a:p>
        </p:txBody>
      </p:sp>
      <p:sp>
        <p:nvSpPr>
          <p:cNvPr id="5" name="4 Marcador de contenido"/>
          <p:cNvSpPr>
            <a:spLocks noGrp="1"/>
          </p:cNvSpPr>
          <p:nvPr>
            <p:ph sz="quarter" idx="2"/>
          </p:nvPr>
        </p:nvSpPr>
        <p:spPr/>
        <p:txBody>
          <a:bodyPr>
            <a:normAutofit fontScale="92500" lnSpcReduction="20000"/>
          </a:bodyPr>
          <a:lstStyle/>
          <a:p>
            <a:pPr marL="566928" indent="-457200">
              <a:buFont typeface="+mj-lt"/>
              <a:buAutoNum type="arabicPeriod" startAt="2"/>
            </a:pPr>
            <a:r>
              <a:rPr lang="es-MX" sz="3200" dirty="0"/>
              <a:t>Proporcionar un algoritmo mediante el cual puedan generarse los elementos del </a:t>
            </a:r>
            <a:r>
              <a:rPr lang="es-MX" sz="3200" dirty="0" smtClean="0"/>
              <a:t>conjunto</a:t>
            </a:r>
            <a:endParaRPr lang="es-MX" sz="3200" dirty="0"/>
          </a:p>
        </p:txBody>
      </p:sp>
      <p:sp>
        <p:nvSpPr>
          <p:cNvPr id="6" name="5 Marcador de contenido"/>
          <p:cNvSpPr>
            <a:spLocks noGrp="1"/>
          </p:cNvSpPr>
          <p:nvPr>
            <p:ph sz="quarter" idx="4"/>
          </p:nvPr>
        </p:nvSpPr>
        <p:spPr/>
        <p:txBody>
          <a:bodyPr/>
          <a:lstStyle/>
          <a:p>
            <a:r>
              <a:rPr lang="es-MX" dirty="0" smtClean="0"/>
              <a:t>Si B es el conjunto de los números naturales pares, entonces puede denotarse intencionalmente a B como</a:t>
            </a:r>
            <a:endParaRPr lang="es-MX" dirty="0"/>
          </a:p>
        </p:txBody>
      </p:sp>
      <p:sp>
        <p:nvSpPr>
          <p:cNvPr id="7" name="6 Marcador de fecha"/>
          <p:cNvSpPr>
            <a:spLocks noGrp="1"/>
          </p:cNvSpPr>
          <p:nvPr>
            <p:ph type="dt" sz="half" idx="10"/>
          </p:nvPr>
        </p:nvSpPr>
        <p:spPr/>
        <p:txBody>
          <a:bodyPr/>
          <a:lstStyle/>
          <a:p>
            <a:pPr>
              <a:defRPr/>
            </a:pPr>
            <a:fld id="{69833BAC-73AA-42B8-B952-156CDF83BC8D}" type="datetime1">
              <a:rPr lang="es-MX" smtClean="0"/>
              <a:t>09/04/2021</a:t>
            </a:fld>
            <a:endParaRPr lang="es-ES"/>
          </a:p>
        </p:txBody>
      </p:sp>
      <p:sp>
        <p:nvSpPr>
          <p:cNvPr id="8" name="7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9" name="8 Marcador de número de diapositiva"/>
          <p:cNvSpPr>
            <a:spLocks noGrp="1"/>
          </p:cNvSpPr>
          <p:nvPr>
            <p:ph type="sldNum" sz="quarter" idx="12"/>
          </p:nvPr>
        </p:nvSpPr>
        <p:spPr/>
        <p:txBody>
          <a:bodyPr/>
          <a:lstStyle/>
          <a:p>
            <a:pPr>
              <a:defRPr/>
            </a:pPr>
            <a:fld id="{4DEE8EFE-2FE7-4AA8-8DD8-3BC5DDA8CD1A}" type="slidenum">
              <a:rPr lang="es-ES" smtClean="0"/>
              <a:pPr>
                <a:defRPr/>
              </a:pPr>
              <a:t>25</a:t>
            </a:fld>
            <a:endParaRPr lang="es-ES"/>
          </a:p>
        </p:txBody>
      </p:sp>
      <p:pic>
        <p:nvPicPr>
          <p:cNvPr id="12" name="11 Imagen"/>
          <p:cNvPicPr>
            <a:picLocks/>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220072" y="3439270"/>
            <a:ext cx="2736304" cy="363665"/>
          </a:xfrm>
          <a:prstGeom prst="rect">
            <a:avLst/>
          </a:prstGeom>
        </p:spPr>
      </p:pic>
    </p:spTree>
    <p:extLst>
      <p:ext uri="{BB962C8B-B14F-4D97-AF65-F5344CB8AC3E}">
        <p14:creationId xmlns:p14="http://schemas.microsoft.com/office/powerpoint/2010/main" val="15064797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barn(inVertical)">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bg/>
                                          </p:spTgt>
                                        </p:tgtEl>
                                        <p:attrNameLst>
                                          <p:attrName>style.visibility</p:attrName>
                                        </p:attrNameLst>
                                      </p:cBhvr>
                                      <p:to>
                                        <p:strVal val="visible"/>
                                      </p:to>
                                    </p:set>
                                    <p:animEffect transition="in" filter="barn(inVertical)">
                                      <p:cBhvr>
                                        <p:cTn id="17" dur="500"/>
                                        <p:tgtEl>
                                          <p:spTgt spid="4">
                                            <p:bg/>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outVertical)">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uiExpand="1" build="p" animBg="1"/>
      <p:bldP spid="5" grpId="0" build="p"/>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smtClean="0"/>
              <a:t>Notación intencional de conjuntos</a:t>
            </a:r>
            <a:endParaRPr lang="es-MX" dirty="0"/>
          </a:p>
        </p:txBody>
      </p:sp>
      <p:sp>
        <p:nvSpPr>
          <p:cNvPr id="3" name="2 Marcador de texto"/>
          <p:cNvSpPr>
            <a:spLocks noGrp="1"/>
          </p:cNvSpPr>
          <p:nvPr>
            <p:ph type="body" idx="1"/>
          </p:nvPr>
        </p:nvSpPr>
        <p:spPr/>
        <p:txBody>
          <a:bodyPr>
            <a:normAutofit fontScale="77500" lnSpcReduction="20000"/>
          </a:bodyPr>
          <a:lstStyle/>
          <a:p>
            <a:r>
              <a:rPr lang="es-MX" dirty="0" smtClean="0"/>
              <a:t>Ejemplo, tipo 1: Característica definitoria</a:t>
            </a:r>
            <a:endParaRPr lang="es-MX" dirty="0"/>
          </a:p>
        </p:txBody>
      </p:sp>
      <p:sp>
        <p:nvSpPr>
          <p:cNvPr id="4" name="3 Marcador de texto"/>
          <p:cNvSpPr>
            <a:spLocks noGrp="1"/>
          </p:cNvSpPr>
          <p:nvPr>
            <p:ph type="body" sz="half" idx="3"/>
          </p:nvPr>
        </p:nvSpPr>
        <p:spPr/>
        <p:txBody>
          <a:bodyPr>
            <a:normAutofit fontScale="70000" lnSpcReduction="20000"/>
          </a:bodyPr>
          <a:lstStyle/>
          <a:p>
            <a:r>
              <a:rPr lang="es-MX" dirty="0" smtClean="0"/>
              <a:t>Ejemplo, tipo 2:</a:t>
            </a:r>
          </a:p>
          <a:p>
            <a:r>
              <a:rPr lang="es-MX" dirty="0" smtClean="0"/>
              <a:t>Algoritmo para generarlos</a:t>
            </a:r>
            <a:endParaRPr lang="es-MX" dirty="0"/>
          </a:p>
        </p:txBody>
      </p:sp>
      <p:sp>
        <p:nvSpPr>
          <p:cNvPr id="5" name="4 Marcador de contenido"/>
          <p:cNvSpPr>
            <a:spLocks noGrp="1"/>
          </p:cNvSpPr>
          <p:nvPr>
            <p:ph sz="quarter" idx="2"/>
          </p:nvPr>
        </p:nvSpPr>
        <p:spPr/>
        <p:txBody>
          <a:bodyPr>
            <a:normAutofit/>
          </a:bodyPr>
          <a:lstStyle/>
          <a:p>
            <a:r>
              <a:rPr lang="es-ES" sz="2800" dirty="0" smtClean="0"/>
              <a:t>C es el conjunto de los números naturales mayores que 2 y menores o iguales que 15</a:t>
            </a:r>
          </a:p>
        </p:txBody>
      </p:sp>
      <p:sp>
        <p:nvSpPr>
          <p:cNvPr id="6" name="5 Marcador de contenido"/>
          <p:cNvSpPr>
            <a:spLocks noGrp="1"/>
          </p:cNvSpPr>
          <p:nvPr>
            <p:ph sz="quarter" idx="4"/>
          </p:nvPr>
        </p:nvSpPr>
        <p:spPr/>
        <p:txBody>
          <a:bodyPr>
            <a:normAutofit/>
          </a:bodyPr>
          <a:lstStyle/>
          <a:p>
            <a:r>
              <a:rPr lang="es-MX" sz="2000" dirty="0"/>
              <a:t>Sea E el conjunto de los números de la secuencia de Fibonacci </a:t>
            </a:r>
            <a:r>
              <a:rPr lang="es-MX" sz="2000" dirty="0" smtClean="0"/>
              <a:t>menores o iguales </a:t>
            </a:r>
            <a:r>
              <a:rPr lang="es-MX" sz="2000" dirty="0"/>
              <a:t>que </a:t>
            </a:r>
            <a:r>
              <a:rPr lang="es-MX" sz="2000" dirty="0" smtClean="0"/>
              <a:t>200</a:t>
            </a:r>
          </a:p>
        </p:txBody>
      </p:sp>
      <p:sp>
        <p:nvSpPr>
          <p:cNvPr id="7" name="6 Marcador de fecha"/>
          <p:cNvSpPr>
            <a:spLocks noGrp="1"/>
          </p:cNvSpPr>
          <p:nvPr>
            <p:ph type="dt" sz="half" idx="10"/>
          </p:nvPr>
        </p:nvSpPr>
        <p:spPr/>
        <p:txBody>
          <a:bodyPr/>
          <a:lstStyle/>
          <a:p>
            <a:pPr>
              <a:defRPr/>
            </a:pPr>
            <a:fld id="{179E901D-B944-4273-BA44-DAC81E9319F9}" type="datetime1">
              <a:rPr lang="es-MX" smtClean="0"/>
              <a:t>09/04/2021</a:t>
            </a:fld>
            <a:endParaRPr lang="es-ES"/>
          </a:p>
        </p:txBody>
      </p:sp>
      <p:sp>
        <p:nvSpPr>
          <p:cNvPr id="8" name="7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9" name="8 Marcador de número de diapositiva"/>
          <p:cNvSpPr>
            <a:spLocks noGrp="1"/>
          </p:cNvSpPr>
          <p:nvPr>
            <p:ph type="sldNum" sz="quarter" idx="12"/>
          </p:nvPr>
        </p:nvSpPr>
        <p:spPr/>
        <p:txBody>
          <a:bodyPr/>
          <a:lstStyle/>
          <a:p>
            <a:pPr>
              <a:defRPr/>
            </a:pPr>
            <a:fld id="{4DEE8EFE-2FE7-4AA8-8DD8-3BC5DDA8CD1A}" type="slidenum">
              <a:rPr lang="es-ES" smtClean="0"/>
              <a:pPr>
                <a:defRPr/>
              </a:pPr>
              <a:t>26</a:t>
            </a:fld>
            <a:endParaRPr lang="es-ES"/>
          </a:p>
        </p:txBody>
      </p:sp>
      <p:pic>
        <p:nvPicPr>
          <p:cNvPr id="23" name="22 Imagen"/>
          <p:cNvPicPr>
            <a:picLocks/>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10851" y="3288668"/>
            <a:ext cx="3257093" cy="723242"/>
          </a:xfrm>
          <a:prstGeom prst="rect">
            <a:avLst/>
          </a:prstGeom>
        </p:spPr>
      </p:pic>
      <p:pic>
        <p:nvPicPr>
          <p:cNvPr id="11" name="10 Imagen"/>
          <p:cNvPicPr>
            <a:picLocks/>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716016" y="2715766"/>
            <a:ext cx="3948684" cy="1163838"/>
          </a:xfrm>
          <a:prstGeom prst="rect">
            <a:avLst/>
          </a:prstGeom>
        </p:spPr>
      </p:pic>
    </p:spTree>
    <p:extLst>
      <p:ext uri="{BB962C8B-B14F-4D97-AF65-F5344CB8AC3E}">
        <p14:creationId xmlns:p14="http://schemas.microsoft.com/office/powerpoint/2010/main" val="31684402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barn(inVertical)">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bg/>
                                          </p:spTgt>
                                        </p:tgtEl>
                                        <p:attrNameLst>
                                          <p:attrName>style.visibility</p:attrName>
                                        </p:attrNameLst>
                                      </p:cBhvr>
                                      <p:to>
                                        <p:strVal val="visible"/>
                                      </p:to>
                                    </p:set>
                                    <p:animEffect transition="in" filter="barn(inVertical)">
                                      <p:cBhvr>
                                        <p:cTn id="22" dur="500"/>
                                        <p:tgtEl>
                                          <p:spTgt spid="4">
                                            <p:bg/>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uiExpand="1" build="p" animBg="1"/>
      <p:bldP spid="5" grpId="0" build="p"/>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Título"/>
          <p:cNvSpPr>
            <a:spLocks noGrp="1"/>
          </p:cNvSpPr>
          <p:nvPr>
            <p:ph type="title"/>
          </p:nvPr>
        </p:nvSpPr>
        <p:spPr/>
        <p:txBody>
          <a:bodyPr/>
          <a:lstStyle/>
          <a:p>
            <a:endParaRPr lang="es-MX"/>
          </a:p>
        </p:txBody>
      </p:sp>
      <p:sp>
        <p:nvSpPr>
          <p:cNvPr id="9" name="8 Marcador de texto"/>
          <p:cNvSpPr>
            <a:spLocks noGrp="1"/>
          </p:cNvSpPr>
          <p:nvPr>
            <p:ph type="body" idx="1"/>
          </p:nvPr>
        </p:nvSpPr>
        <p:spPr/>
        <p:txBody>
          <a:bodyPr/>
          <a:lstStyle/>
          <a:p>
            <a:r>
              <a:rPr lang="es-ES" dirty="0" smtClean="0"/>
              <a:t>SUBCONJUNTOS Y CONJUNTOS NOTABLES</a:t>
            </a:r>
            <a:endParaRPr lang="es-MX" dirty="0"/>
          </a:p>
        </p:txBody>
      </p:sp>
      <p:sp>
        <p:nvSpPr>
          <p:cNvPr id="4" name="3 Marcador de fecha"/>
          <p:cNvSpPr>
            <a:spLocks noGrp="1"/>
          </p:cNvSpPr>
          <p:nvPr>
            <p:ph type="dt" sz="half" idx="10"/>
          </p:nvPr>
        </p:nvSpPr>
        <p:spPr/>
        <p:txBody>
          <a:bodyPr/>
          <a:lstStyle/>
          <a:p>
            <a:pPr>
              <a:defRPr/>
            </a:pPr>
            <a:fld id="{442433EA-1F0A-470D-939B-D47A99085F18}" type="datetime1">
              <a:rPr lang="es-MX" smtClean="0"/>
              <a:t>09/04/2021</a:t>
            </a:fld>
            <a:endParaRPr lang="es-ES"/>
          </a:p>
        </p:txBody>
      </p:sp>
      <p:sp>
        <p:nvSpPr>
          <p:cNvPr id="5" name="4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 name="5 Marcador de número de diapositiva"/>
          <p:cNvSpPr>
            <a:spLocks noGrp="1"/>
          </p:cNvSpPr>
          <p:nvPr>
            <p:ph type="sldNum" sz="quarter" idx="12"/>
          </p:nvPr>
        </p:nvSpPr>
        <p:spPr/>
        <p:txBody>
          <a:bodyPr/>
          <a:lstStyle/>
          <a:p>
            <a:pPr>
              <a:defRPr/>
            </a:pPr>
            <a:fld id="{05D70051-BBC0-45EF-A6BC-6B74A0E6B1F5}" type="slidenum">
              <a:rPr lang="es-ES" smtClean="0"/>
              <a:pPr>
                <a:defRPr/>
              </a:pPr>
              <a:t>27</a:t>
            </a:fld>
            <a:endParaRPr lang="es-ES"/>
          </a:p>
        </p:txBody>
      </p:sp>
    </p:spTree>
    <p:extLst>
      <p:ext uri="{BB962C8B-B14F-4D97-AF65-F5344CB8AC3E}">
        <p14:creationId xmlns:p14="http://schemas.microsoft.com/office/powerpoint/2010/main" val="393856102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MX" smtClean="0"/>
              <a:t>Subconjuntos</a:t>
            </a:r>
            <a:endParaRPr lang="es-MX" dirty="0"/>
          </a:p>
        </p:txBody>
      </p:sp>
      <p:sp>
        <p:nvSpPr>
          <p:cNvPr id="8" name="7 Marcador de texto"/>
          <p:cNvSpPr>
            <a:spLocks noGrp="1"/>
          </p:cNvSpPr>
          <p:nvPr>
            <p:ph type="body" idx="1"/>
          </p:nvPr>
        </p:nvSpPr>
        <p:spPr/>
        <p:txBody>
          <a:bodyPr/>
          <a:lstStyle/>
          <a:p>
            <a:r>
              <a:rPr lang="es-MX" smtClean="0"/>
              <a:t>Definición</a:t>
            </a:r>
            <a:endParaRPr lang="es-MX" dirty="0"/>
          </a:p>
        </p:txBody>
      </p:sp>
      <p:sp>
        <p:nvSpPr>
          <p:cNvPr id="10" name="9 Marcador de texto"/>
          <p:cNvSpPr>
            <a:spLocks noGrp="1"/>
          </p:cNvSpPr>
          <p:nvPr>
            <p:ph type="body" sz="half" idx="3"/>
          </p:nvPr>
        </p:nvSpPr>
        <p:spPr/>
        <p:txBody>
          <a:bodyPr/>
          <a:lstStyle/>
          <a:p>
            <a:r>
              <a:rPr lang="es-MX" smtClean="0"/>
              <a:t>Notación</a:t>
            </a:r>
            <a:endParaRPr lang="es-MX" dirty="0"/>
          </a:p>
        </p:txBody>
      </p:sp>
      <p:sp>
        <p:nvSpPr>
          <p:cNvPr id="9" name="8 Marcador de contenido"/>
          <p:cNvSpPr>
            <a:spLocks noGrp="1"/>
          </p:cNvSpPr>
          <p:nvPr>
            <p:ph sz="quarter" idx="2"/>
          </p:nvPr>
        </p:nvSpPr>
        <p:spPr/>
        <p:txBody>
          <a:bodyPr>
            <a:normAutofit fontScale="85000" lnSpcReduction="10000"/>
          </a:bodyPr>
          <a:lstStyle/>
          <a:p>
            <a:r>
              <a:rPr lang="es-MX" sz="3200" dirty="0" smtClean="0"/>
              <a:t>Si A y B son dos conjuntos, se dice que A es subconjunto de B si todos los elementos de A están también en B</a:t>
            </a:r>
            <a:endParaRPr lang="es-MX" sz="3200" dirty="0"/>
          </a:p>
        </p:txBody>
      </p:sp>
      <p:sp>
        <p:nvSpPr>
          <p:cNvPr id="23" name="22 Marcador de contenido"/>
          <p:cNvSpPr>
            <a:spLocks noGrp="1"/>
          </p:cNvSpPr>
          <p:nvPr>
            <p:ph sz="quarter" idx="4"/>
          </p:nvPr>
        </p:nvSpPr>
        <p:spPr/>
        <p:txBody>
          <a:bodyPr>
            <a:normAutofit/>
          </a:bodyPr>
          <a:lstStyle/>
          <a:p>
            <a:r>
              <a:rPr lang="es-MX" sz="2800" dirty="0" smtClean="0"/>
              <a:t>Denotamos que A sea subconjunto de B mediante</a:t>
            </a:r>
            <a:endParaRPr lang="es-MX" sz="2800" dirty="0"/>
          </a:p>
          <a:p>
            <a:pPr marL="109728" indent="0" algn="ctr">
              <a:buNone/>
            </a:pPr>
            <a:endParaRPr lang="es-MX" sz="2800" dirty="0" smtClean="0"/>
          </a:p>
          <a:p>
            <a:pPr marL="109728" indent="0" algn="ctr">
              <a:buNone/>
            </a:pPr>
            <a:r>
              <a:rPr lang="es-MX" sz="2800" dirty="0" smtClean="0"/>
              <a:t>o</a:t>
            </a:r>
            <a:endParaRPr lang="es-MX" sz="2800" dirty="0"/>
          </a:p>
        </p:txBody>
      </p:sp>
      <p:sp>
        <p:nvSpPr>
          <p:cNvPr id="4" name="3 Marcador de fecha"/>
          <p:cNvSpPr>
            <a:spLocks noGrp="1"/>
          </p:cNvSpPr>
          <p:nvPr>
            <p:ph type="dt" sz="half" idx="10"/>
          </p:nvPr>
        </p:nvSpPr>
        <p:spPr/>
        <p:txBody>
          <a:bodyPr/>
          <a:lstStyle/>
          <a:p>
            <a:fld id="{61C3F995-0FEB-4C5E-BAD0-65C6609E3E57}" type="datetime1">
              <a:rPr lang="es-MX" smtClean="0"/>
              <a:t>09/04/2021</a:t>
            </a:fld>
            <a:endParaRPr lang="es-ES"/>
          </a:p>
        </p:txBody>
      </p:sp>
      <p:sp>
        <p:nvSpPr>
          <p:cNvPr id="5" name="4 Marcador de pie de página"/>
          <p:cNvSpPr>
            <a:spLocks noGrp="1"/>
          </p:cNvSpPr>
          <p:nvPr>
            <p:ph type="ftr" sz="quarter" idx="11"/>
          </p:nvPr>
        </p:nvSpPr>
        <p:spPr/>
        <p:txBody>
          <a:bodyPr/>
          <a:lstStyle/>
          <a:p>
            <a:r>
              <a:rPr lang="es-ES" smtClean="0"/>
              <a:t>Introducción a la Probabilidad</a:t>
            </a:r>
            <a:endParaRPr lang="es-ES"/>
          </a:p>
        </p:txBody>
      </p:sp>
      <p:sp>
        <p:nvSpPr>
          <p:cNvPr id="6" name="5 Marcador de número de diapositiva"/>
          <p:cNvSpPr>
            <a:spLocks noGrp="1"/>
          </p:cNvSpPr>
          <p:nvPr>
            <p:ph type="sldNum" sz="quarter" idx="12"/>
          </p:nvPr>
        </p:nvSpPr>
        <p:spPr/>
        <p:txBody>
          <a:bodyPr/>
          <a:lstStyle/>
          <a:p>
            <a:fld id="{F8F10A68-DC18-45CB-8926-FF5BA0AF8D5C}" type="slidenum">
              <a:rPr lang="es-ES" smtClean="0"/>
              <a:pPr/>
              <a:t>28</a:t>
            </a:fld>
            <a:endParaRPr lang="es-ES"/>
          </a:p>
        </p:txBody>
      </p:sp>
      <p:pic>
        <p:nvPicPr>
          <p:cNvPr id="13" name="12 Imagen"/>
          <p:cNvPicPr>
            <a:picLocks/>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940152" y="2355726"/>
            <a:ext cx="1423416" cy="384048"/>
          </a:xfrm>
          <a:prstGeom prst="rect">
            <a:avLst/>
          </a:prstGeom>
        </p:spPr>
      </p:pic>
      <p:pic>
        <p:nvPicPr>
          <p:cNvPr id="15" name="14 Imagen"/>
          <p:cNvPicPr>
            <a:picLocks/>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940152" y="3237828"/>
            <a:ext cx="1423416" cy="432816"/>
          </a:xfrm>
          <a:prstGeom prst="rect">
            <a:avLst/>
          </a:prstGeom>
        </p:spPr>
      </p:pic>
    </p:spTree>
    <p:extLst>
      <p:ext uri="{BB962C8B-B14F-4D97-AF65-F5344CB8AC3E}">
        <p14:creationId xmlns:p14="http://schemas.microsoft.com/office/powerpoint/2010/main" val="2824051284"/>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fade">
                                      <p:cBhvr>
                                        <p:cTn id="12" dur="500"/>
                                        <p:tgtEl>
                                          <p:spTgt spid="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2" end="2"/>
                                            </p:txEl>
                                          </p:spTgt>
                                        </p:tgtEl>
                                        <p:attrNameLst>
                                          <p:attrName>style.visibility</p:attrName>
                                        </p:attrNameLst>
                                      </p:cBhvr>
                                      <p:to>
                                        <p:strVal val="visible"/>
                                      </p:to>
                                    </p:set>
                                    <p:animEffect transition="in" filter="fade">
                                      <p:cBhvr>
                                        <p:cTn id="17" dur="500"/>
                                        <p:tgtEl>
                                          <p:spTgt spid="2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2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fontScale="90000"/>
          </a:bodyPr>
          <a:lstStyle/>
          <a:p>
            <a:r>
              <a:rPr lang="es-MX" dirty="0" smtClean="0"/>
              <a:t>Negación de la relación </a:t>
            </a:r>
            <a:r>
              <a:rPr lang="es-MX" smtClean="0"/>
              <a:t>de subconjunto</a:t>
            </a:r>
            <a:endParaRPr lang="es-MX" dirty="0"/>
          </a:p>
        </p:txBody>
      </p:sp>
      <p:sp>
        <p:nvSpPr>
          <p:cNvPr id="8" name="7 Marcador de texto"/>
          <p:cNvSpPr>
            <a:spLocks noGrp="1"/>
          </p:cNvSpPr>
          <p:nvPr>
            <p:ph type="body" idx="1"/>
          </p:nvPr>
        </p:nvSpPr>
        <p:spPr/>
        <p:txBody>
          <a:bodyPr/>
          <a:lstStyle/>
          <a:p>
            <a:r>
              <a:rPr lang="es-MX" smtClean="0"/>
              <a:t>Definición</a:t>
            </a:r>
            <a:endParaRPr lang="es-MX" dirty="0"/>
          </a:p>
        </p:txBody>
      </p:sp>
      <p:sp>
        <p:nvSpPr>
          <p:cNvPr id="10" name="9 Marcador de texto"/>
          <p:cNvSpPr>
            <a:spLocks noGrp="1"/>
          </p:cNvSpPr>
          <p:nvPr>
            <p:ph type="body" sz="half" idx="3"/>
          </p:nvPr>
        </p:nvSpPr>
        <p:spPr/>
        <p:txBody>
          <a:bodyPr/>
          <a:lstStyle/>
          <a:p>
            <a:r>
              <a:rPr lang="es-MX" smtClean="0"/>
              <a:t>Notación</a:t>
            </a:r>
            <a:endParaRPr lang="es-MX" dirty="0"/>
          </a:p>
        </p:txBody>
      </p:sp>
      <p:sp>
        <p:nvSpPr>
          <p:cNvPr id="9" name="8 Marcador de contenido"/>
          <p:cNvSpPr>
            <a:spLocks noGrp="1"/>
          </p:cNvSpPr>
          <p:nvPr>
            <p:ph sz="quarter" idx="2"/>
          </p:nvPr>
        </p:nvSpPr>
        <p:spPr/>
        <p:txBody>
          <a:bodyPr>
            <a:noAutofit/>
          </a:bodyPr>
          <a:lstStyle/>
          <a:p>
            <a:r>
              <a:rPr lang="es-MX" sz="3200" dirty="0" smtClean="0"/>
              <a:t>Si al menos uno de los elementos de A no está presente en B, entonces A no es subconjunto de B</a:t>
            </a:r>
            <a:endParaRPr lang="es-MX" sz="3200" dirty="0"/>
          </a:p>
        </p:txBody>
      </p:sp>
      <p:sp>
        <p:nvSpPr>
          <p:cNvPr id="23" name="22 Marcador de contenido"/>
          <p:cNvSpPr>
            <a:spLocks noGrp="1"/>
          </p:cNvSpPr>
          <p:nvPr>
            <p:ph sz="quarter" idx="4"/>
          </p:nvPr>
        </p:nvSpPr>
        <p:spPr/>
        <p:txBody>
          <a:bodyPr>
            <a:normAutofit/>
          </a:bodyPr>
          <a:lstStyle/>
          <a:p>
            <a:r>
              <a:rPr lang="es-MX" sz="2800" dirty="0" smtClean="0"/>
              <a:t>Denotamos que A NO es subconjunto de B mediante</a:t>
            </a:r>
          </a:p>
          <a:p>
            <a:endParaRPr lang="es-MX" sz="2800" dirty="0"/>
          </a:p>
          <a:p>
            <a:pPr marL="109728" indent="0" algn="ctr">
              <a:buNone/>
            </a:pPr>
            <a:r>
              <a:rPr lang="es-MX" sz="2800" dirty="0" smtClean="0"/>
              <a:t>o</a:t>
            </a:r>
            <a:endParaRPr lang="es-MX" sz="2800" dirty="0"/>
          </a:p>
        </p:txBody>
      </p:sp>
      <p:sp>
        <p:nvSpPr>
          <p:cNvPr id="4" name="3 Marcador de fecha"/>
          <p:cNvSpPr>
            <a:spLocks noGrp="1"/>
          </p:cNvSpPr>
          <p:nvPr>
            <p:ph type="dt" sz="half" idx="10"/>
          </p:nvPr>
        </p:nvSpPr>
        <p:spPr/>
        <p:txBody>
          <a:bodyPr/>
          <a:lstStyle/>
          <a:p>
            <a:fld id="{BB36C489-FA5A-48B5-8E74-0938B465AEE4}" type="datetime1">
              <a:rPr lang="es-MX" smtClean="0"/>
              <a:t>09/04/2021</a:t>
            </a:fld>
            <a:endParaRPr lang="es-ES"/>
          </a:p>
        </p:txBody>
      </p:sp>
      <p:sp>
        <p:nvSpPr>
          <p:cNvPr id="5" name="4 Marcador de pie de página"/>
          <p:cNvSpPr>
            <a:spLocks noGrp="1"/>
          </p:cNvSpPr>
          <p:nvPr>
            <p:ph type="ftr" sz="quarter" idx="11"/>
          </p:nvPr>
        </p:nvSpPr>
        <p:spPr/>
        <p:txBody>
          <a:bodyPr/>
          <a:lstStyle/>
          <a:p>
            <a:r>
              <a:rPr lang="es-ES" smtClean="0"/>
              <a:t>Introducción a la Probabilidad</a:t>
            </a:r>
            <a:endParaRPr lang="es-ES"/>
          </a:p>
        </p:txBody>
      </p:sp>
      <p:sp>
        <p:nvSpPr>
          <p:cNvPr id="6" name="5 Marcador de número de diapositiva"/>
          <p:cNvSpPr>
            <a:spLocks noGrp="1"/>
          </p:cNvSpPr>
          <p:nvPr>
            <p:ph type="sldNum" sz="quarter" idx="12"/>
          </p:nvPr>
        </p:nvSpPr>
        <p:spPr/>
        <p:txBody>
          <a:bodyPr/>
          <a:lstStyle/>
          <a:p>
            <a:fld id="{F8F10A68-DC18-45CB-8926-FF5BA0AF8D5C}" type="slidenum">
              <a:rPr lang="es-ES" smtClean="0"/>
              <a:pPr/>
              <a:t>29</a:t>
            </a:fld>
            <a:endParaRPr lang="es-ES"/>
          </a:p>
        </p:txBody>
      </p:sp>
      <p:pic>
        <p:nvPicPr>
          <p:cNvPr id="2" name="1 Imagen"/>
          <p:cNvPicPr>
            <a:picLocks/>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940152" y="2427733"/>
            <a:ext cx="1423416" cy="472440"/>
          </a:xfrm>
          <a:prstGeom prst="rect">
            <a:avLst/>
          </a:prstGeom>
        </p:spPr>
      </p:pic>
      <p:pic>
        <p:nvPicPr>
          <p:cNvPr id="3" name="2 Imagen"/>
          <p:cNvPicPr>
            <a:picLocks/>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940152" y="3309835"/>
            <a:ext cx="1423416" cy="472440"/>
          </a:xfrm>
          <a:prstGeom prst="rect">
            <a:avLst/>
          </a:prstGeom>
        </p:spPr>
      </p:pic>
    </p:spTree>
    <p:extLst>
      <p:ext uri="{BB962C8B-B14F-4D97-AF65-F5344CB8AC3E}">
        <p14:creationId xmlns:p14="http://schemas.microsoft.com/office/powerpoint/2010/main" val="645679402"/>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fade">
                                      <p:cBhvr>
                                        <p:cTn id="12" dur="500"/>
                                        <p:tgtEl>
                                          <p:spTgt spid="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2" end="2"/>
                                            </p:txEl>
                                          </p:spTgt>
                                        </p:tgtEl>
                                        <p:attrNameLst>
                                          <p:attrName>style.visibility</p:attrName>
                                        </p:attrNameLst>
                                      </p:cBhvr>
                                      <p:to>
                                        <p:strVal val="visible"/>
                                      </p:to>
                                    </p:set>
                                    <p:animEffect transition="in" filter="fade">
                                      <p:cBhvr>
                                        <p:cTn id="17" dur="500"/>
                                        <p:tgtEl>
                                          <p:spTgt spid="2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2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1027"/>
          <p:cNvSpPr>
            <a:spLocks noGrp="1" noChangeArrowheads="1"/>
          </p:cNvSpPr>
          <p:nvPr>
            <p:ph idx="1"/>
          </p:nvPr>
        </p:nvSpPr>
        <p:spPr/>
        <p:txBody>
          <a:bodyPr>
            <a:noAutofit/>
          </a:bodyPr>
          <a:lstStyle/>
          <a:p>
            <a:pPr eaLnBrk="1" hangingPunct="1"/>
            <a:r>
              <a:rPr lang="es-ES" sz="2400" dirty="0" smtClean="0"/>
              <a:t>El concepto de </a:t>
            </a:r>
            <a:r>
              <a:rPr lang="es-ES" sz="2400" dirty="0" smtClean="0">
                <a:solidFill>
                  <a:srgbClr val="FF0000"/>
                </a:solidFill>
              </a:rPr>
              <a:t>probabilidad</a:t>
            </a:r>
            <a:r>
              <a:rPr lang="es-ES" sz="2400" dirty="0" smtClean="0"/>
              <a:t> es de gran utilidad cuando se opera con </a:t>
            </a:r>
            <a:r>
              <a:rPr lang="es-ES" sz="2400" dirty="0" smtClean="0">
                <a:solidFill>
                  <a:srgbClr val="FF0000"/>
                </a:solidFill>
              </a:rPr>
              <a:t>procesos</a:t>
            </a:r>
            <a:r>
              <a:rPr lang="es-ES" sz="2400" dirty="0" smtClean="0"/>
              <a:t> </a:t>
            </a:r>
            <a:r>
              <a:rPr lang="es-MX" sz="2400" dirty="0" smtClean="0"/>
              <a:t>físicos</a:t>
            </a:r>
            <a:r>
              <a:rPr lang="es-ES" sz="2400" dirty="0" smtClean="0"/>
              <a:t>, </a:t>
            </a:r>
            <a:r>
              <a:rPr lang="es-MX" sz="2400" dirty="0" smtClean="0"/>
              <a:t>biológicos</a:t>
            </a:r>
            <a:r>
              <a:rPr lang="es-ES" sz="2400" dirty="0" smtClean="0"/>
              <a:t> o sociales que generan observaciones cuyo valor no es factible predecir con exactitud (</a:t>
            </a:r>
            <a:r>
              <a:rPr lang="es-ES" sz="2400" dirty="0" smtClean="0">
                <a:solidFill>
                  <a:srgbClr val="FF0000"/>
                </a:solidFill>
              </a:rPr>
              <a:t>aleatorios</a:t>
            </a:r>
            <a:r>
              <a:rPr lang="es-ES" sz="2400" dirty="0" smtClean="0"/>
              <a:t>)</a:t>
            </a:r>
          </a:p>
          <a:p>
            <a:pPr eaLnBrk="1" hangingPunct="1"/>
            <a:r>
              <a:rPr lang="es-ES" sz="2400" dirty="0" smtClean="0"/>
              <a:t>Note que la </a:t>
            </a:r>
            <a:r>
              <a:rPr lang="es-ES" sz="2400" dirty="0" smtClean="0">
                <a:solidFill>
                  <a:srgbClr val="FF0000"/>
                </a:solidFill>
              </a:rPr>
              <a:t>probabilidad</a:t>
            </a:r>
            <a:r>
              <a:rPr lang="es-ES" sz="2400" dirty="0" smtClean="0"/>
              <a:t> resulta de utilidad en el mismo contexto que lo son los </a:t>
            </a:r>
            <a:r>
              <a:rPr lang="es-ES" sz="2400" dirty="0" smtClean="0">
                <a:solidFill>
                  <a:srgbClr val="FF0000"/>
                </a:solidFill>
              </a:rPr>
              <a:t>modelos estadísticos</a:t>
            </a:r>
          </a:p>
          <a:p>
            <a:pPr eaLnBrk="1" hangingPunct="1"/>
            <a:r>
              <a:rPr lang="es-ES" sz="2400" dirty="0" smtClean="0"/>
              <a:t>Recordemos que la </a:t>
            </a:r>
            <a:r>
              <a:rPr lang="es-ES" sz="2400" dirty="0" smtClean="0">
                <a:solidFill>
                  <a:srgbClr val="FF0000"/>
                </a:solidFill>
              </a:rPr>
              <a:t>estadística</a:t>
            </a:r>
            <a:r>
              <a:rPr lang="es-ES" sz="2400" dirty="0" smtClean="0"/>
              <a:t> requiere de la </a:t>
            </a:r>
            <a:r>
              <a:rPr lang="es-ES" sz="2400" dirty="0" smtClean="0">
                <a:solidFill>
                  <a:srgbClr val="FF0000"/>
                </a:solidFill>
              </a:rPr>
              <a:t>probabilidad</a:t>
            </a:r>
            <a:r>
              <a:rPr lang="es-ES" sz="2400" dirty="0" smtClean="0"/>
              <a:t> para realizar </a:t>
            </a:r>
            <a:r>
              <a:rPr lang="es-ES" sz="2400" dirty="0" smtClean="0">
                <a:solidFill>
                  <a:srgbClr val="FF0000"/>
                </a:solidFill>
              </a:rPr>
              <a:t>inferencias</a:t>
            </a:r>
          </a:p>
        </p:txBody>
      </p:sp>
      <p:sp>
        <p:nvSpPr>
          <p:cNvPr id="4098" name="3 Marcador de fecha"/>
          <p:cNvSpPr>
            <a:spLocks noGrp="1"/>
          </p:cNvSpPr>
          <p:nvPr>
            <p:ph type="dt" sz="half" idx="10"/>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37C56973-68BA-4754-AC97-ABBE74375D89}" type="datetime1">
              <a:rPr lang="es-MX" sz="1400" smtClean="0">
                <a:solidFill>
                  <a:schemeClr val="tx2"/>
                </a:solidFill>
                <a:latin typeface="Arial Narrow" pitchFamily="34" charset="0"/>
              </a:rPr>
              <a:t>09/04/2021</a:t>
            </a:fld>
            <a:endParaRPr lang="es-ES" sz="1400" dirty="0" smtClean="0">
              <a:solidFill>
                <a:schemeClr val="tx2"/>
              </a:solidFill>
              <a:latin typeface="Arial Narrow" pitchFamily="34" charset="0"/>
            </a:endParaRPr>
          </a:p>
        </p:txBody>
      </p:sp>
      <p:sp>
        <p:nvSpPr>
          <p:cNvPr id="4099" name="5 Marcador de número de diapositiva"/>
          <p:cNvSpPr>
            <a:spLocks noGrp="1"/>
          </p:cNvSpPr>
          <p:nvPr>
            <p:ph type="sldNum" sz="quarter" idx="12"/>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8244BFF5-01C5-4766-A930-2EF8AB2D2325}" type="slidenum">
              <a:rPr lang="es-ES" sz="1400" smtClean="0">
                <a:solidFill>
                  <a:schemeClr val="tx2"/>
                </a:solidFill>
                <a:latin typeface="Arial Narrow" pitchFamily="34" charset="0"/>
              </a:rPr>
              <a:pPr eaLnBrk="1" hangingPunct="1"/>
              <a:t>3</a:t>
            </a:fld>
            <a:endParaRPr lang="es-ES" sz="1400" smtClean="0">
              <a:solidFill>
                <a:schemeClr val="tx2"/>
              </a:solidFill>
              <a:latin typeface="Arial Narrow" pitchFamily="34" charset="0"/>
            </a:endParaRPr>
          </a:p>
        </p:txBody>
      </p:sp>
      <p:sp>
        <p:nvSpPr>
          <p:cNvPr id="4100" name="Rectangle 1026"/>
          <p:cNvSpPr>
            <a:spLocks noGrp="1" noChangeArrowheads="1"/>
          </p:cNvSpPr>
          <p:nvPr>
            <p:ph type="title"/>
          </p:nvPr>
        </p:nvSpPr>
        <p:spPr>
          <a:xfrm>
            <a:off x="457200" y="205978"/>
            <a:ext cx="6595864" cy="857250"/>
          </a:xfrm>
        </p:spPr>
        <p:txBody>
          <a:bodyPr>
            <a:noAutofit/>
          </a:bodyPr>
          <a:lstStyle/>
          <a:p>
            <a:pPr eaLnBrk="1" hangingPunct="1"/>
            <a:r>
              <a:rPr lang="es-MX" sz="3200" dirty="0" smtClean="0"/>
              <a:t>¿Cuándo es útil la probabilidad?</a:t>
            </a:r>
            <a:endParaRPr lang="es-ES" sz="3200" dirty="0" smtClean="0"/>
          </a:p>
        </p:txBody>
      </p:sp>
      <p:sp>
        <p:nvSpPr>
          <p:cNvPr id="3" name="2 Marcador de pie de página"/>
          <p:cNvSpPr>
            <a:spLocks noGrp="1"/>
          </p:cNvSpPr>
          <p:nvPr>
            <p:ph type="ftr" sz="quarter" idx="11"/>
          </p:nvPr>
        </p:nvSpPr>
        <p:spPr/>
        <p:txBody>
          <a:bodyPr/>
          <a:lstStyle/>
          <a:p>
            <a:pPr>
              <a:defRPr/>
            </a:pPr>
            <a:r>
              <a:rPr lang="es-ES" smtClean="0"/>
              <a:t>Introducción a la Probabilidad</a:t>
            </a:r>
            <a:endParaRPr lang="es-ES"/>
          </a:p>
        </p:txBody>
      </p:sp>
      <p:pic>
        <p:nvPicPr>
          <p:cNvPr id="2" name="1 Imagen"/>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7656512" y="-20538"/>
            <a:ext cx="1524000" cy="1143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01">
                                            <p:txEl>
                                              <p:pRg st="0" end="0"/>
                                            </p:txEl>
                                          </p:spTgt>
                                        </p:tgtEl>
                                        <p:attrNameLst>
                                          <p:attrName>style.visibility</p:attrName>
                                        </p:attrNameLst>
                                      </p:cBhvr>
                                      <p:to>
                                        <p:strVal val="visible"/>
                                      </p:to>
                                    </p:set>
                                    <p:animEffect transition="in" filter="fade">
                                      <p:cBhvr>
                                        <p:cTn id="7" dur="500"/>
                                        <p:tgtEl>
                                          <p:spTgt spid="41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01">
                                            <p:txEl>
                                              <p:pRg st="1" end="1"/>
                                            </p:txEl>
                                          </p:spTgt>
                                        </p:tgtEl>
                                        <p:attrNameLst>
                                          <p:attrName>style.visibility</p:attrName>
                                        </p:attrNameLst>
                                      </p:cBhvr>
                                      <p:to>
                                        <p:strVal val="visible"/>
                                      </p:to>
                                    </p:set>
                                    <p:animEffect transition="in" filter="fade">
                                      <p:cBhvr>
                                        <p:cTn id="12" dur="500"/>
                                        <p:tgtEl>
                                          <p:spTgt spid="410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01">
                                            <p:txEl>
                                              <p:pRg st="2" end="2"/>
                                            </p:txEl>
                                          </p:spTgt>
                                        </p:tgtEl>
                                        <p:attrNameLst>
                                          <p:attrName>style.visibility</p:attrName>
                                        </p:attrNameLst>
                                      </p:cBhvr>
                                      <p:to>
                                        <p:strVal val="visible"/>
                                      </p:to>
                                    </p:set>
                                    <p:animEffect transition="in" filter="fade">
                                      <p:cBhvr>
                                        <p:cTn id="17" dur="500"/>
                                        <p:tgtEl>
                                          <p:spTgt spid="410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dirty="0" smtClean="0"/>
              <a:t>Ejemplo. Subconjuntos</a:t>
            </a:r>
            <a:endParaRPr lang="es-MX" dirty="0"/>
          </a:p>
        </p:txBody>
      </p:sp>
      <p:sp>
        <p:nvSpPr>
          <p:cNvPr id="19" name="18 Marcador de texto"/>
          <p:cNvSpPr>
            <a:spLocks noGrp="1"/>
          </p:cNvSpPr>
          <p:nvPr>
            <p:ph type="body" idx="1"/>
          </p:nvPr>
        </p:nvSpPr>
        <p:spPr/>
        <p:txBody>
          <a:bodyPr>
            <a:normAutofit fontScale="77500" lnSpcReduction="20000"/>
          </a:bodyPr>
          <a:lstStyle/>
          <a:p>
            <a:r>
              <a:rPr lang="es-ES_tradnl" dirty="0" smtClean="0"/>
              <a:t>Considere los siguientes conjuntos:</a:t>
            </a:r>
            <a:endParaRPr lang="es-MX" dirty="0"/>
          </a:p>
        </p:txBody>
      </p:sp>
      <p:sp>
        <p:nvSpPr>
          <p:cNvPr id="20" name="19 Marcador de texto"/>
          <p:cNvSpPr>
            <a:spLocks noGrp="1"/>
          </p:cNvSpPr>
          <p:nvPr>
            <p:ph type="body" sz="quarter" idx="3"/>
          </p:nvPr>
        </p:nvSpPr>
        <p:spPr/>
        <p:txBody>
          <a:bodyPr/>
          <a:lstStyle/>
          <a:p>
            <a:r>
              <a:rPr lang="es-ES_tradnl" dirty="0" smtClean="0"/>
              <a:t>Responda</a:t>
            </a:r>
            <a:endParaRPr lang="es-MX" dirty="0"/>
          </a:p>
        </p:txBody>
      </p:sp>
      <p:sp>
        <p:nvSpPr>
          <p:cNvPr id="21" name="20 Marcador de contenido"/>
          <p:cNvSpPr>
            <a:spLocks noGrp="1"/>
          </p:cNvSpPr>
          <p:nvPr>
            <p:ph sz="quarter" idx="4"/>
          </p:nvPr>
        </p:nvSpPr>
        <p:spPr/>
        <p:txBody>
          <a:bodyPr>
            <a:normAutofit lnSpcReduction="10000"/>
          </a:bodyPr>
          <a:lstStyle/>
          <a:p>
            <a:pPr marL="457200" indent="-457200">
              <a:buFont typeface="+mj-lt"/>
              <a:buAutoNum type="alphaLcParenR"/>
            </a:pPr>
            <a:r>
              <a:rPr lang="es-ES_tradnl" sz="3200" dirty="0"/>
              <a:t>¿A </a:t>
            </a:r>
            <a:r>
              <a:rPr lang="es-ES_tradnl" sz="3200" dirty="0">
                <a:sym typeface="Symbol"/>
              </a:rPr>
              <a:t> B</a:t>
            </a:r>
            <a:r>
              <a:rPr lang="es-ES_tradnl" sz="3200" dirty="0" smtClean="0">
                <a:sym typeface="Symbol"/>
              </a:rPr>
              <a:t>?</a:t>
            </a:r>
          </a:p>
          <a:p>
            <a:pPr marL="457200" indent="-457200">
              <a:buFont typeface="+mj-lt"/>
              <a:buAutoNum type="alphaLcParenR"/>
            </a:pPr>
            <a:r>
              <a:rPr lang="es-ES_tradnl" sz="3200" dirty="0" smtClean="0">
                <a:sym typeface="Symbol"/>
              </a:rPr>
              <a:t>¿</a:t>
            </a:r>
            <a:r>
              <a:rPr lang="es-ES_tradnl" sz="3200" dirty="0" smtClean="0">
                <a:sym typeface="Symbol"/>
              </a:rPr>
              <a:t>C </a:t>
            </a:r>
            <a:r>
              <a:rPr lang="es-ES_tradnl" sz="3200" dirty="0">
                <a:sym typeface="Symbol"/>
              </a:rPr>
              <a:t> A</a:t>
            </a:r>
            <a:r>
              <a:rPr lang="es-ES_tradnl" sz="3200" dirty="0" smtClean="0">
                <a:sym typeface="Symbol"/>
              </a:rPr>
              <a:t>?</a:t>
            </a:r>
            <a:r>
              <a:rPr lang="es-ES_tradnl" sz="3200" dirty="0">
                <a:solidFill>
                  <a:srgbClr val="FF0000"/>
                </a:solidFill>
                <a:sym typeface="Symbol"/>
              </a:rPr>
              <a:t> </a:t>
            </a:r>
            <a:endParaRPr lang="es-ES_tradnl" sz="3200" dirty="0" smtClean="0">
              <a:sym typeface="Symbol"/>
            </a:endParaRPr>
          </a:p>
          <a:p>
            <a:pPr marL="457200" indent="-457200">
              <a:buFont typeface="+mj-lt"/>
              <a:buAutoNum type="alphaLcParenR"/>
            </a:pPr>
            <a:r>
              <a:rPr lang="es-ES_tradnl" sz="3200" dirty="0" smtClean="0"/>
              <a:t>¿B </a:t>
            </a:r>
            <a:r>
              <a:rPr lang="es-ES_tradnl" sz="3200" dirty="0">
                <a:sym typeface="Symbol"/>
              </a:rPr>
              <a:t> </a:t>
            </a:r>
            <a:r>
              <a:rPr lang="es-ES_tradnl" sz="3200" dirty="0" smtClean="0">
                <a:sym typeface="Symbol"/>
              </a:rPr>
              <a:t>D</a:t>
            </a:r>
            <a:r>
              <a:rPr lang="es-ES_tradnl" sz="3200" dirty="0" smtClean="0">
                <a:sym typeface="Symbol"/>
              </a:rPr>
              <a:t>?</a:t>
            </a:r>
          </a:p>
          <a:p>
            <a:pPr marL="457200" indent="-457200">
              <a:buFont typeface="+mj-lt"/>
              <a:buAutoNum type="alphaLcParenR"/>
            </a:pPr>
            <a:r>
              <a:rPr lang="es-ES_tradnl" sz="3200" dirty="0" smtClean="0">
                <a:sym typeface="Symbol"/>
              </a:rPr>
              <a:t>¿</a:t>
            </a:r>
            <a:r>
              <a:rPr lang="es-ES_tradnl" sz="3200" dirty="0">
                <a:sym typeface="Symbol"/>
              </a:rPr>
              <a:t>D </a:t>
            </a:r>
            <a:r>
              <a:rPr lang="es-ES_tradnl" sz="3200" dirty="0" smtClean="0">
                <a:sym typeface="Symbol"/>
              </a:rPr>
              <a:t> B</a:t>
            </a:r>
            <a:r>
              <a:rPr lang="es-ES_tradnl" sz="3200" dirty="0" smtClean="0">
                <a:sym typeface="Symbol"/>
              </a:rPr>
              <a:t>?</a:t>
            </a:r>
          </a:p>
          <a:p>
            <a:pPr marL="457200" indent="-457200">
              <a:buFont typeface="+mj-lt"/>
              <a:buAutoNum type="alphaLcParenR"/>
            </a:pPr>
            <a:r>
              <a:rPr lang="es-ES_tradnl" sz="3200" dirty="0" smtClean="0">
                <a:sym typeface="Symbol"/>
              </a:rPr>
              <a:t>¿</a:t>
            </a:r>
            <a:r>
              <a:rPr lang="es-ES_tradnl" sz="3200" dirty="0" smtClean="0">
                <a:sym typeface="Symbol"/>
              </a:rPr>
              <a:t>C </a:t>
            </a:r>
            <a:r>
              <a:rPr lang="es-ES_tradnl" sz="3200" dirty="0">
                <a:sym typeface="Symbol"/>
              </a:rPr>
              <a:t> </a:t>
            </a:r>
            <a:r>
              <a:rPr lang="es-ES_tradnl" sz="3200" dirty="0" smtClean="0">
                <a:sym typeface="Symbol"/>
              </a:rPr>
              <a:t>D</a:t>
            </a:r>
            <a:r>
              <a:rPr lang="es-ES_tradnl" sz="3200" dirty="0" smtClean="0">
                <a:sym typeface="Symbol"/>
              </a:rPr>
              <a:t>?</a:t>
            </a:r>
            <a:endParaRPr lang="es-ES_tradnl" sz="3200" dirty="0">
              <a:solidFill>
                <a:srgbClr val="FF0000"/>
              </a:solidFill>
              <a:sym typeface="Symbol"/>
            </a:endParaRPr>
          </a:p>
          <a:p>
            <a:pPr marL="457200" indent="-457200">
              <a:buFont typeface="+mj-lt"/>
              <a:buAutoNum type="alphaLcParenR"/>
            </a:pPr>
            <a:r>
              <a:rPr lang="es-ES_tradnl" sz="3200" dirty="0" smtClean="0"/>
              <a:t>¿</a:t>
            </a:r>
            <a:r>
              <a:rPr lang="es-ES_tradnl" sz="3200" dirty="0" smtClean="0"/>
              <a:t>D </a:t>
            </a:r>
            <a:r>
              <a:rPr lang="es-ES_tradnl" sz="3200" dirty="0">
                <a:sym typeface="Symbol"/>
              </a:rPr>
              <a:t> C</a:t>
            </a:r>
            <a:r>
              <a:rPr lang="es-ES_tradnl" sz="3200" dirty="0" smtClean="0">
                <a:sym typeface="Symbol"/>
              </a:rPr>
              <a:t>?</a:t>
            </a:r>
            <a:r>
              <a:rPr lang="es-ES_tradnl" sz="3200" dirty="0" smtClean="0">
                <a:solidFill>
                  <a:srgbClr val="FF0000"/>
                </a:solidFill>
                <a:sym typeface="Symbol"/>
              </a:rPr>
              <a:t> </a:t>
            </a:r>
            <a:endParaRPr lang="es-MX" sz="3200" dirty="0"/>
          </a:p>
        </p:txBody>
      </p:sp>
      <p:sp>
        <p:nvSpPr>
          <p:cNvPr id="7" name="6 Marcador de fecha"/>
          <p:cNvSpPr>
            <a:spLocks noGrp="1"/>
          </p:cNvSpPr>
          <p:nvPr>
            <p:ph type="dt" sz="half" idx="10"/>
          </p:nvPr>
        </p:nvSpPr>
        <p:spPr/>
        <p:txBody>
          <a:bodyPr/>
          <a:lstStyle/>
          <a:p>
            <a:pPr>
              <a:defRPr/>
            </a:pPr>
            <a:fld id="{8160EFEB-2230-4C17-989C-0AE53495C28A}" type="datetime1">
              <a:rPr lang="es-MX" smtClean="0"/>
              <a:t>09/04/2021</a:t>
            </a:fld>
            <a:endParaRPr lang="es-ES"/>
          </a:p>
        </p:txBody>
      </p:sp>
      <p:sp>
        <p:nvSpPr>
          <p:cNvPr id="8" name="7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9" name="8 Marcador de número de diapositiva"/>
          <p:cNvSpPr>
            <a:spLocks noGrp="1"/>
          </p:cNvSpPr>
          <p:nvPr>
            <p:ph type="sldNum" sz="quarter" idx="12"/>
          </p:nvPr>
        </p:nvSpPr>
        <p:spPr/>
        <p:txBody>
          <a:bodyPr/>
          <a:lstStyle/>
          <a:p>
            <a:pPr>
              <a:defRPr/>
            </a:pPr>
            <a:fld id="{4DEE8EFE-2FE7-4AA8-8DD8-3BC5DDA8CD1A}" type="slidenum">
              <a:rPr lang="es-ES" smtClean="0"/>
              <a:pPr>
                <a:defRPr/>
              </a:pPr>
              <a:t>30</a:t>
            </a:fld>
            <a:endParaRPr lang="es-ES"/>
          </a:p>
        </p:txBody>
      </p:sp>
      <p:pic>
        <p:nvPicPr>
          <p:cNvPr id="23" name="22 Imagen"/>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81132" y="1131590"/>
            <a:ext cx="2236013" cy="354178"/>
          </a:xfrm>
          <a:prstGeom prst="rect">
            <a:avLst/>
          </a:prstGeom>
        </p:spPr>
      </p:pic>
      <p:pic>
        <p:nvPicPr>
          <p:cNvPr id="25" name="24 Imagen"/>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81132" y="2405778"/>
            <a:ext cx="1909572" cy="354178"/>
          </a:xfrm>
          <a:prstGeom prst="rect">
            <a:avLst/>
          </a:prstGeom>
        </p:spPr>
      </p:pic>
      <p:pic>
        <p:nvPicPr>
          <p:cNvPr id="26" name="25 Imagen"/>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81132" y="3042873"/>
            <a:ext cx="1937309" cy="354178"/>
          </a:xfrm>
          <a:prstGeom prst="rect">
            <a:avLst/>
          </a:prstGeom>
        </p:spPr>
      </p:pic>
      <p:pic>
        <p:nvPicPr>
          <p:cNvPr id="24" name="23 Imagen"/>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81132" y="1768684"/>
            <a:ext cx="1587398" cy="354178"/>
          </a:xfrm>
          <a:prstGeom prst="rect">
            <a:avLst/>
          </a:prstGeom>
        </p:spPr>
      </p:pic>
      <p:sp>
        <p:nvSpPr>
          <p:cNvPr id="3" name="CuadroTexto 2"/>
          <p:cNvSpPr txBox="1"/>
          <p:nvPr/>
        </p:nvSpPr>
        <p:spPr>
          <a:xfrm>
            <a:off x="6901888" y="1028595"/>
            <a:ext cx="1872457" cy="3108543"/>
          </a:xfrm>
          <a:prstGeom prst="rect">
            <a:avLst/>
          </a:prstGeom>
          <a:noFill/>
        </p:spPr>
        <p:txBody>
          <a:bodyPr wrap="square" rtlCol="0">
            <a:spAutoFit/>
          </a:bodyPr>
          <a:lstStyle/>
          <a:p>
            <a:pPr marL="457200" indent="-457200">
              <a:buFont typeface="+mj-lt"/>
              <a:buAutoNum type="alphaLcParenR"/>
            </a:pPr>
            <a:r>
              <a:rPr lang="es-ES_tradnl" sz="2800" dirty="0">
                <a:solidFill>
                  <a:srgbClr val="FF0000"/>
                </a:solidFill>
                <a:sym typeface="Symbol"/>
              </a:rPr>
              <a:t>R = </a:t>
            </a:r>
            <a:r>
              <a:rPr lang="es-ES_tradnl" sz="2800" dirty="0" smtClean="0">
                <a:solidFill>
                  <a:srgbClr val="FF0000"/>
                </a:solidFill>
                <a:sym typeface="Symbol"/>
              </a:rPr>
              <a:t>No</a:t>
            </a:r>
          </a:p>
          <a:p>
            <a:pPr marL="457200" indent="-457200">
              <a:buFont typeface="+mj-lt"/>
              <a:buAutoNum type="alphaLcParenR"/>
            </a:pPr>
            <a:r>
              <a:rPr lang="es-ES_tradnl" sz="2800" dirty="0">
                <a:solidFill>
                  <a:srgbClr val="FF0000"/>
                </a:solidFill>
                <a:sym typeface="Symbol"/>
              </a:rPr>
              <a:t>R = </a:t>
            </a:r>
            <a:r>
              <a:rPr lang="es-ES_tradnl" sz="2800" dirty="0" smtClean="0">
                <a:solidFill>
                  <a:srgbClr val="FF0000"/>
                </a:solidFill>
                <a:sym typeface="Symbol"/>
              </a:rPr>
              <a:t>Sí</a:t>
            </a:r>
          </a:p>
          <a:p>
            <a:pPr marL="457200" indent="-457200">
              <a:buFont typeface="+mj-lt"/>
              <a:buAutoNum type="alphaLcParenR"/>
            </a:pPr>
            <a:r>
              <a:rPr lang="es-ES_tradnl" sz="2800" dirty="0">
                <a:solidFill>
                  <a:srgbClr val="FF0000"/>
                </a:solidFill>
                <a:sym typeface="Symbol"/>
              </a:rPr>
              <a:t>R = Sí</a:t>
            </a:r>
            <a:endParaRPr lang="es-ES_tradnl" sz="2800" dirty="0">
              <a:sym typeface="Symbol"/>
            </a:endParaRPr>
          </a:p>
          <a:p>
            <a:pPr marL="457200" indent="-457200">
              <a:buFont typeface="+mj-lt"/>
              <a:buAutoNum type="alphaLcParenR"/>
            </a:pPr>
            <a:r>
              <a:rPr lang="es-ES_tradnl" sz="2800" dirty="0">
                <a:solidFill>
                  <a:srgbClr val="FF0000"/>
                </a:solidFill>
                <a:sym typeface="Symbol"/>
              </a:rPr>
              <a:t>R = </a:t>
            </a:r>
            <a:r>
              <a:rPr lang="es-ES_tradnl" sz="2800" dirty="0" smtClean="0">
                <a:solidFill>
                  <a:srgbClr val="FF0000"/>
                </a:solidFill>
                <a:sym typeface="Symbol"/>
              </a:rPr>
              <a:t>No</a:t>
            </a:r>
          </a:p>
          <a:p>
            <a:pPr marL="457200" indent="-457200">
              <a:buFont typeface="+mj-lt"/>
              <a:buAutoNum type="alphaLcParenR"/>
            </a:pPr>
            <a:r>
              <a:rPr lang="es-ES_tradnl" sz="2800" dirty="0">
                <a:solidFill>
                  <a:srgbClr val="FF0000"/>
                </a:solidFill>
                <a:sym typeface="Symbol"/>
              </a:rPr>
              <a:t>R = No</a:t>
            </a:r>
            <a:endParaRPr lang="es-ES_tradnl" sz="2800" dirty="0">
              <a:sym typeface="Symbol"/>
            </a:endParaRPr>
          </a:p>
          <a:p>
            <a:pPr marL="457200" indent="-457200">
              <a:buFont typeface="+mj-lt"/>
              <a:buAutoNum type="alphaLcParenR"/>
            </a:pPr>
            <a:r>
              <a:rPr lang="es-ES_tradnl" sz="2800" dirty="0">
                <a:solidFill>
                  <a:srgbClr val="FF0000"/>
                </a:solidFill>
                <a:sym typeface="Symbol"/>
              </a:rPr>
              <a:t>R = </a:t>
            </a:r>
            <a:r>
              <a:rPr lang="es-ES_tradnl" sz="2800" dirty="0" smtClean="0">
                <a:solidFill>
                  <a:srgbClr val="FF0000"/>
                </a:solidFill>
                <a:sym typeface="Symbol"/>
              </a:rPr>
              <a:t>No</a:t>
            </a:r>
            <a:endParaRPr lang="es-ES_tradnl" sz="2800" dirty="0">
              <a:sym typeface="Symbol"/>
            </a:endParaRPr>
          </a:p>
          <a:p>
            <a:pPr marL="457200" indent="-457200">
              <a:buFont typeface="+mj-lt"/>
              <a:buAutoNum type="alphaLcParenR"/>
            </a:pPr>
            <a:endParaRPr lang="es-ES_tradnl" sz="2800" dirty="0">
              <a:solidFill>
                <a:srgbClr val="FF0000"/>
              </a:solidFill>
              <a:sym typeface="Symbol"/>
            </a:endParaRPr>
          </a:p>
        </p:txBody>
      </p:sp>
    </p:spTree>
    <p:extLst>
      <p:ext uri="{BB962C8B-B14F-4D97-AF65-F5344CB8AC3E}">
        <p14:creationId xmlns:p14="http://schemas.microsoft.com/office/powerpoint/2010/main" val="157920472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fade">
                                      <p:cBhvr>
                                        <p:cTn id="12" dur="500"/>
                                        <p:tgtEl>
                                          <p:spTgt spid="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fade">
                                      <p:cBhvr>
                                        <p:cTn id="17" dur="500"/>
                                        <p:tgtEl>
                                          <p:spTgt spid="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xEl>
                                              <p:pRg st="3" end="3"/>
                                            </p:txEl>
                                          </p:spTgt>
                                        </p:tgtEl>
                                        <p:attrNameLst>
                                          <p:attrName>style.visibility</p:attrName>
                                        </p:attrNameLst>
                                      </p:cBhvr>
                                      <p:to>
                                        <p:strVal val="visible"/>
                                      </p:to>
                                    </p:set>
                                    <p:animEffect transition="in" filter="fade">
                                      <p:cBhvr>
                                        <p:cTn id="22" dur="500"/>
                                        <p:tgtEl>
                                          <p:spTgt spid="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animEffect transition="in" filter="fade">
                                      <p:cBhvr>
                                        <p:cTn id="27" dur="500"/>
                                        <p:tgtEl>
                                          <p:spTgt spid="2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xEl>
                                              <p:pRg st="5" end="5"/>
                                            </p:txEl>
                                          </p:spTgt>
                                        </p:tgtEl>
                                        <p:attrNameLst>
                                          <p:attrName>style.visibility</p:attrName>
                                        </p:attrNameLst>
                                      </p:cBhvr>
                                      <p:to>
                                        <p:strVal val="visible"/>
                                      </p:to>
                                    </p:set>
                                    <p:animEffect transition="in" filter="fade">
                                      <p:cBhvr>
                                        <p:cTn id="32" dur="500"/>
                                        <p:tgtEl>
                                          <p:spTgt spid="2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fecha 6"/>
          <p:cNvSpPr>
            <a:spLocks noGrp="1"/>
          </p:cNvSpPr>
          <p:nvPr>
            <p:ph type="dt" sz="half" idx="10"/>
          </p:nvPr>
        </p:nvSpPr>
        <p:spPr/>
        <p:txBody>
          <a:bodyPr/>
          <a:lstStyle/>
          <a:p>
            <a:pPr>
              <a:defRPr/>
            </a:pPr>
            <a:fld id="{3EFCCD7E-0FBC-4F5C-B56F-38D50CDF3FC9}" type="datetime1">
              <a:rPr lang="es-MX" smtClean="0"/>
              <a:t>09/04/2021</a:t>
            </a:fld>
            <a:endParaRPr lang="es-ES"/>
          </a:p>
        </p:txBody>
      </p:sp>
      <p:sp>
        <p:nvSpPr>
          <p:cNvPr id="8" name="Marcador de pie de página 7"/>
          <p:cNvSpPr>
            <a:spLocks noGrp="1"/>
          </p:cNvSpPr>
          <p:nvPr>
            <p:ph type="ftr" sz="quarter" idx="11"/>
          </p:nvPr>
        </p:nvSpPr>
        <p:spPr/>
        <p:txBody>
          <a:bodyPr/>
          <a:lstStyle/>
          <a:p>
            <a:pPr>
              <a:defRPr/>
            </a:pPr>
            <a:r>
              <a:rPr lang="es-ES" smtClean="0"/>
              <a:t>Introducción a la Probabilidad</a:t>
            </a:r>
            <a:endParaRPr lang="es-ES"/>
          </a:p>
        </p:txBody>
      </p:sp>
      <p:sp>
        <p:nvSpPr>
          <p:cNvPr id="9" name="Marcador de número de diapositiva 8"/>
          <p:cNvSpPr>
            <a:spLocks noGrp="1"/>
          </p:cNvSpPr>
          <p:nvPr>
            <p:ph type="sldNum" sz="quarter" idx="12"/>
          </p:nvPr>
        </p:nvSpPr>
        <p:spPr/>
        <p:txBody>
          <a:bodyPr/>
          <a:lstStyle/>
          <a:p>
            <a:pPr>
              <a:defRPr/>
            </a:pPr>
            <a:fld id="{4DEE8EFE-2FE7-4AA8-8DD8-3BC5DDA8CD1A}" type="slidenum">
              <a:rPr lang="es-ES" smtClean="0"/>
              <a:pPr>
                <a:defRPr/>
              </a:pPr>
              <a:t>31</a:t>
            </a:fld>
            <a:endParaRPr lang="es-ES"/>
          </a:p>
        </p:txBody>
      </p:sp>
      <p:sp>
        <p:nvSpPr>
          <p:cNvPr id="10" name="Título 9"/>
          <p:cNvSpPr>
            <a:spLocks noGrp="1"/>
          </p:cNvSpPr>
          <p:nvPr>
            <p:ph type="title"/>
          </p:nvPr>
        </p:nvSpPr>
        <p:spPr/>
        <p:txBody>
          <a:bodyPr>
            <a:normAutofit fontScale="90000"/>
          </a:bodyPr>
          <a:lstStyle/>
          <a:p>
            <a:r>
              <a:rPr lang="es-MX" dirty="0" smtClean="0"/>
              <a:t>Ejemplo. Subconjuntos (pendiente)</a:t>
            </a:r>
            <a:endParaRPr lang="es-MX" dirty="0"/>
          </a:p>
        </p:txBody>
      </p:sp>
      <p:grpSp>
        <p:nvGrpSpPr>
          <p:cNvPr id="13" name="7 Grupo"/>
          <p:cNvGrpSpPr/>
          <p:nvPr/>
        </p:nvGrpSpPr>
        <p:grpSpPr>
          <a:xfrm>
            <a:off x="1428492" y="1299620"/>
            <a:ext cx="5328592" cy="2520280"/>
            <a:chOff x="4716016" y="1672414"/>
            <a:chExt cx="3600400" cy="2476666"/>
          </a:xfrm>
        </p:grpSpPr>
        <p:sp>
          <p:nvSpPr>
            <p:cNvPr id="17" name="8 Rectángulo"/>
            <p:cNvSpPr/>
            <p:nvPr/>
          </p:nvSpPr>
          <p:spPr>
            <a:xfrm>
              <a:off x="4716016" y="1672414"/>
              <a:ext cx="3600400" cy="2476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9 Elipse"/>
            <p:cNvSpPr/>
            <p:nvPr/>
          </p:nvSpPr>
          <p:spPr>
            <a:xfrm>
              <a:off x="5076056" y="2334683"/>
              <a:ext cx="1152128" cy="1152128"/>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s-MX"/>
            </a:p>
          </p:txBody>
        </p:sp>
        <p:sp>
          <p:nvSpPr>
            <p:cNvPr id="19" name="10 Elipse"/>
            <p:cNvSpPr/>
            <p:nvPr/>
          </p:nvSpPr>
          <p:spPr>
            <a:xfrm>
              <a:off x="5854365" y="2260708"/>
              <a:ext cx="1872208" cy="79208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MX"/>
            </a:p>
          </p:txBody>
        </p:sp>
        <p:sp>
          <p:nvSpPr>
            <p:cNvPr id="20" name="11 CuadroTexto"/>
            <p:cNvSpPr txBox="1"/>
            <p:nvPr/>
          </p:nvSpPr>
          <p:spPr>
            <a:xfrm>
              <a:off x="7621259" y="1708767"/>
              <a:ext cx="695157" cy="615553"/>
            </a:xfrm>
            <a:prstGeom prst="rect">
              <a:avLst/>
            </a:prstGeom>
            <a:noFill/>
          </p:spPr>
          <p:txBody>
            <a:bodyPr wrap="square" rtlCol="0">
              <a:spAutoFit/>
            </a:bodyPr>
            <a:lstStyle/>
            <a:p>
              <a:pPr algn="ctr"/>
              <a:r>
                <a:rPr lang="es-MX" dirty="0" smtClean="0"/>
                <a:t>U</a:t>
              </a:r>
              <a:endParaRPr lang="es-MX" dirty="0"/>
            </a:p>
          </p:txBody>
        </p:sp>
        <p:sp>
          <p:nvSpPr>
            <p:cNvPr id="21" name="12 CuadroTexto"/>
            <p:cNvSpPr txBox="1"/>
            <p:nvPr/>
          </p:nvSpPr>
          <p:spPr>
            <a:xfrm>
              <a:off x="5110836" y="2396108"/>
              <a:ext cx="400234" cy="453676"/>
            </a:xfrm>
            <a:prstGeom prst="rect">
              <a:avLst/>
            </a:prstGeom>
            <a:noFill/>
          </p:spPr>
          <p:txBody>
            <a:bodyPr wrap="square" rtlCol="0">
              <a:spAutoFit/>
            </a:bodyPr>
            <a:lstStyle/>
            <a:p>
              <a:pPr algn="ctr"/>
              <a:r>
                <a:rPr lang="es-MX" dirty="0" smtClean="0">
                  <a:solidFill>
                    <a:schemeClr val="bg1"/>
                  </a:solidFill>
                </a:rPr>
                <a:t>3</a:t>
              </a:r>
              <a:endParaRPr lang="es-MX" dirty="0">
                <a:solidFill>
                  <a:schemeClr val="bg1"/>
                </a:solidFill>
              </a:endParaRPr>
            </a:p>
          </p:txBody>
        </p:sp>
      </p:grpSp>
      <p:sp>
        <p:nvSpPr>
          <p:cNvPr id="14" name="14 CuadroTexto"/>
          <p:cNvSpPr txBox="1"/>
          <p:nvPr/>
        </p:nvSpPr>
        <p:spPr>
          <a:xfrm>
            <a:off x="2545270" y="2589057"/>
            <a:ext cx="663909" cy="461665"/>
          </a:xfrm>
          <a:prstGeom prst="rect">
            <a:avLst/>
          </a:prstGeom>
          <a:noFill/>
        </p:spPr>
        <p:txBody>
          <a:bodyPr wrap="square" rtlCol="0">
            <a:spAutoFit/>
          </a:bodyPr>
          <a:lstStyle/>
          <a:p>
            <a:pPr algn="ctr"/>
            <a:r>
              <a:rPr lang="es-MX" dirty="0" smtClean="0">
                <a:solidFill>
                  <a:schemeClr val="bg1"/>
                </a:solidFill>
              </a:rPr>
              <a:t>4</a:t>
            </a:r>
            <a:endParaRPr lang="es-MX" dirty="0">
              <a:solidFill>
                <a:schemeClr val="bg1"/>
              </a:solidFill>
            </a:endParaRPr>
          </a:p>
        </p:txBody>
      </p:sp>
      <p:sp>
        <p:nvSpPr>
          <p:cNvPr id="15" name="15 CuadroTexto"/>
          <p:cNvSpPr txBox="1"/>
          <p:nvPr/>
        </p:nvSpPr>
        <p:spPr>
          <a:xfrm>
            <a:off x="2994270" y="2179149"/>
            <a:ext cx="1028832" cy="461665"/>
          </a:xfrm>
          <a:prstGeom prst="rect">
            <a:avLst/>
          </a:prstGeom>
          <a:noFill/>
        </p:spPr>
        <p:txBody>
          <a:bodyPr wrap="square" rtlCol="0">
            <a:spAutoFit/>
          </a:bodyPr>
          <a:lstStyle/>
          <a:p>
            <a:pPr algn="ctr"/>
            <a:r>
              <a:rPr lang="es-MX" dirty="0">
                <a:solidFill>
                  <a:schemeClr val="bg1"/>
                </a:solidFill>
              </a:rPr>
              <a:t>1</a:t>
            </a:r>
          </a:p>
        </p:txBody>
      </p:sp>
      <p:sp>
        <p:nvSpPr>
          <p:cNvPr id="16" name="16 CuadroTexto"/>
          <p:cNvSpPr txBox="1"/>
          <p:nvPr/>
        </p:nvSpPr>
        <p:spPr>
          <a:xfrm>
            <a:off x="4023102" y="2063570"/>
            <a:ext cx="1028832" cy="626393"/>
          </a:xfrm>
          <a:prstGeom prst="rect">
            <a:avLst/>
          </a:prstGeom>
          <a:noFill/>
        </p:spPr>
        <p:txBody>
          <a:bodyPr wrap="square" rtlCol="0">
            <a:spAutoFit/>
          </a:bodyPr>
          <a:lstStyle/>
          <a:p>
            <a:pPr algn="ctr"/>
            <a:r>
              <a:rPr lang="es-MX" dirty="0">
                <a:solidFill>
                  <a:schemeClr val="bg1"/>
                </a:solidFill>
              </a:rPr>
              <a:t>d</a:t>
            </a:r>
          </a:p>
        </p:txBody>
      </p:sp>
      <p:sp>
        <p:nvSpPr>
          <p:cNvPr id="22" name="9 Elipse"/>
          <p:cNvSpPr/>
          <p:nvPr/>
        </p:nvSpPr>
        <p:spPr>
          <a:xfrm>
            <a:off x="4295737" y="2354494"/>
            <a:ext cx="1705149" cy="1172417"/>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s-MX"/>
          </a:p>
        </p:txBody>
      </p:sp>
      <p:sp>
        <p:nvSpPr>
          <p:cNvPr id="24" name="10 Elipse"/>
          <p:cNvSpPr/>
          <p:nvPr/>
        </p:nvSpPr>
        <p:spPr>
          <a:xfrm>
            <a:off x="2350752" y="2315652"/>
            <a:ext cx="2770868" cy="1211259"/>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MX"/>
          </a:p>
        </p:txBody>
      </p:sp>
      <p:sp>
        <p:nvSpPr>
          <p:cNvPr id="25" name="12 CuadroTexto"/>
          <p:cNvSpPr txBox="1"/>
          <p:nvPr/>
        </p:nvSpPr>
        <p:spPr>
          <a:xfrm>
            <a:off x="1555550" y="1729948"/>
            <a:ext cx="1028832" cy="461665"/>
          </a:xfrm>
          <a:prstGeom prst="rect">
            <a:avLst/>
          </a:prstGeom>
          <a:noFill/>
        </p:spPr>
        <p:txBody>
          <a:bodyPr wrap="square" rtlCol="0">
            <a:spAutoFit/>
          </a:bodyPr>
          <a:lstStyle/>
          <a:p>
            <a:pPr algn="ctr"/>
            <a:r>
              <a:rPr lang="es-MX" dirty="0" smtClean="0">
                <a:solidFill>
                  <a:schemeClr val="bg1"/>
                </a:solidFill>
              </a:rPr>
              <a:t>A</a:t>
            </a:r>
            <a:endParaRPr lang="es-MX" dirty="0">
              <a:solidFill>
                <a:schemeClr val="bg1"/>
              </a:solidFill>
            </a:endParaRPr>
          </a:p>
        </p:txBody>
      </p:sp>
      <p:sp>
        <p:nvSpPr>
          <p:cNvPr id="26" name="12 CuadroTexto"/>
          <p:cNvSpPr txBox="1"/>
          <p:nvPr/>
        </p:nvSpPr>
        <p:spPr>
          <a:xfrm>
            <a:off x="2500113" y="1984684"/>
            <a:ext cx="592346" cy="461665"/>
          </a:xfrm>
          <a:prstGeom prst="rect">
            <a:avLst/>
          </a:prstGeom>
          <a:noFill/>
        </p:spPr>
        <p:txBody>
          <a:bodyPr wrap="square" rtlCol="0">
            <a:spAutoFit/>
          </a:bodyPr>
          <a:lstStyle/>
          <a:p>
            <a:pPr algn="ctr"/>
            <a:r>
              <a:rPr lang="es-MX" dirty="0" smtClean="0">
                <a:solidFill>
                  <a:schemeClr val="bg1"/>
                </a:solidFill>
              </a:rPr>
              <a:t>2</a:t>
            </a:r>
            <a:endParaRPr lang="es-MX" dirty="0">
              <a:solidFill>
                <a:schemeClr val="bg1"/>
              </a:solidFill>
            </a:endParaRPr>
          </a:p>
        </p:txBody>
      </p:sp>
    </p:spTree>
    <p:extLst>
      <p:ext uri="{BB962C8B-B14F-4D97-AF65-F5344CB8AC3E}">
        <p14:creationId xmlns:p14="http://schemas.microsoft.com/office/powerpoint/2010/main" val="9561701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dirty="0" smtClean="0"/>
              <a:t>Ejemplo. Subconjuntos</a:t>
            </a:r>
            <a:endParaRPr lang="es-MX" dirty="0"/>
          </a:p>
        </p:txBody>
      </p:sp>
      <p:sp>
        <p:nvSpPr>
          <p:cNvPr id="3" name="2 Marcador de texto"/>
          <p:cNvSpPr>
            <a:spLocks noGrp="1"/>
          </p:cNvSpPr>
          <p:nvPr>
            <p:ph type="body" idx="1"/>
          </p:nvPr>
        </p:nvSpPr>
        <p:spPr/>
        <p:txBody>
          <a:bodyPr/>
          <a:lstStyle/>
          <a:p>
            <a:r>
              <a:rPr lang="es-ES_tradnl" dirty="0" smtClean="0"/>
              <a:t>Sean los conjuntos</a:t>
            </a:r>
            <a:endParaRPr lang="es-MX" dirty="0"/>
          </a:p>
        </p:txBody>
      </p:sp>
      <p:sp>
        <p:nvSpPr>
          <p:cNvPr id="4" name="3 Marcador de contenido"/>
          <p:cNvSpPr>
            <a:spLocks noGrp="1"/>
          </p:cNvSpPr>
          <p:nvPr>
            <p:ph sz="half" idx="2"/>
          </p:nvPr>
        </p:nvSpPr>
        <p:spPr/>
        <p:txBody>
          <a:bodyPr>
            <a:normAutofit fontScale="92500" lnSpcReduction="20000"/>
          </a:bodyPr>
          <a:lstStyle/>
          <a:p>
            <a:r>
              <a:rPr lang="es-ES_tradnl" dirty="0" smtClean="0"/>
              <a:t>A = {Medidas de dispersión que definimos en el curso}</a:t>
            </a:r>
          </a:p>
          <a:p>
            <a:r>
              <a:rPr lang="es-ES_tradnl" dirty="0" smtClean="0"/>
              <a:t>B = {Medidas de dispersión definidas en el curso que implican el cálculo de las diferencias entre los datos y su media aritmética}</a:t>
            </a:r>
          </a:p>
          <a:p>
            <a:r>
              <a:rPr lang="es-ES_tradnl" dirty="0" smtClean="0"/>
              <a:t>¿Es B </a:t>
            </a:r>
            <a:r>
              <a:rPr lang="es-ES_tradnl" dirty="0" smtClean="0">
                <a:sym typeface="Symbol"/>
              </a:rPr>
              <a:t>subconjunto de A?</a:t>
            </a:r>
            <a:endParaRPr lang="es-MX" dirty="0"/>
          </a:p>
        </p:txBody>
      </p:sp>
      <p:sp>
        <p:nvSpPr>
          <p:cNvPr id="5" name="4 Marcador de texto"/>
          <p:cNvSpPr>
            <a:spLocks noGrp="1"/>
          </p:cNvSpPr>
          <p:nvPr>
            <p:ph type="body" sz="quarter" idx="3"/>
          </p:nvPr>
        </p:nvSpPr>
        <p:spPr/>
        <p:txBody>
          <a:bodyPr/>
          <a:lstStyle/>
          <a:p>
            <a:r>
              <a:rPr lang="es-ES_tradnl" dirty="0" smtClean="0"/>
              <a:t>Solución</a:t>
            </a:r>
            <a:endParaRPr lang="es-MX" dirty="0"/>
          </a:p>
        </p:txBody>
      </p:sp>
      <p:sp>
        <p:nvSpPr>
          <p:cNvPr id="6" name="5 Marcador de contenido"/>
          <p:cNvSpPr>
            <a:spLocks noGrp="1"/>
          </p:cNvSpPr>
          <p:nvPr>
            <p:ph sz="quarter" idx="4"/>
          </p:nvPr>
        </p:nvSpPr>
        <p:spPr/>
        <p:txBody>
          <a:bodyPr/>
          <a:lstStyle/>
          <a:p>
            <a:r>
              <a:rPr lang="es-ES_tradnl" dirty="0" smtClean="0"/>
              <a:t>Notemos que</a:t>
            </a:r>
          </a:p>
          <a:p>
            <a:endParaRPr lang="es-ES_tradnl" dirty="0" smtClean="0"/>
          </a:p>
          <a:p>
            <a:pPr marL="0" indent="0">
              <a:buNone/>
            </a:pPr>
            <a:r>
              <a:rPr lang="es-ES_tradnl" dirty="0" smtClean="0"/>
              <a:t>Mientras que</a:t>
            </a:r>
          </a:p>
          <a:p>
            <a:pPr marL="0" indent="0">
              <a:buNone/>
            </a:pPr>
            <a:endParaRPr lang="es-ES_tradnl" dirty="0"/>
          </a:p>
          <a:p>
            <a:pPr marL="0" indent="0">
              <a:buNone/>
            </a:pPr>
            <a:r>
              <a:rPr lang="es-ES_tradnl" dirty="0" smtClean="0"/>
              <a:t>Por tanto B </a:t>
            </a:r>
            <a:r>
              <a:rPr lang="es-ES_tradnl" dirty="0" smtClean="0">
                <a:sym typeface="Symbol"/>
              </a:rPr>
              <a:t> A</a:t>
            </a:r>
            <a:endParaRPr lang="es-MX" dirty="0"/>
          </a:p>
        </p:txBody>
      </p:sp>
      <p:sp>
        <p:nvSpPr>
          <p:cNvPr id="7" name="6 Marcador de fecha"/>
          <p:cNvSpPr>
            <a:spLocks noGrp="1"/>
          </p:cNvSpPr>
          <p:nvPr>
            <p:ph type="dt" sz="half" idx="10"/>
          </p:nvPr>
        </p:nvSpPr>
        <p:spPr/>
        <p:txBody>
          <a:bodyPr/>
          <a:lstStyle/>
          <a:p>
            <a:pPr>
              <a:defRPr/>
            </a:pPr>
            <a:fld id="{99050819-C22D-4269-A7BC-B76D78814F2C}" type="datetime1">
              <a:rPr lang="es-MX" smtClean="0"/>
              <a:t>09/04/2021</a:t>
            </a:fld>
            <a:endParaRPr lang="es-ES"/>
          </a:p>
        </p:txBody>
      </p:sp>
      <p:sp>
        <p:nvSpPr>
          <p:cNvPr id="8" name="7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9" name="8 Marcador de número de diapositiva"/>
          <p:cNvSpPr>
            <a:spLocks noGrp="1"/>
          </p:cNvSpPr>
          <p:nvPr>
            <p:ph type="sldNum" sz="quarter" idx="12"/>
          </p:nvPr>
        </p:nvSpPr>
        <p:spPr/>
        <p:txBody>
          <a:bodyPr/>
          <a:lstStyle/>
          <a:p>
            <a:pPr>
              <a:defRPr/>
            </a:pPr>
            <a:fld id="{4DEE8EFE-2FE7-4AA8-8DD8-3BC5DDA8CD1A}" type="slidenum">
              <a:rPr lang="es-ES" smtClean="0"/>
              <a:pPr>
                <a:defRPr/>
              </a:pPr>
              <a:t>32</a:t>
            </a:fld>
            <a:endParaRPr lang="es-ES"/>
          </a:p>
        </p:txBody>
      </p:sp>
      <p:pic>
        <p:nvPicPr>
          <p:cNvPr id="11" name="10 Imagen"/>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220073" y="1419622"/>
            <a:ext cx="2854757" cy="381914"/>
          </a:xfrm>
          <a:prstGeom prst="rect">
            <a:avLst/>
          </a:prstGeom>
        </p:spPr>
      </p:pic>
      <p:pic>
        <p:nvPicPr>
          <p:cNvPr id="13" name="12 Imagen"/>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218897" y="2189836"/>
            <a:ext cx="2445106" cy="381914"/>
          </a:xfrm>
          <a:prstGeom prst="rect">
            <a:avLst/>
          </a:prstGeom>
        </p:spPr>
      </p:pic>
    </p:spTree>
    <p:extLst>
      <p:ext uri="{BB962C8B-B14F-4D97-AF65-F5344CB8AC3E}">
        <p14:creationId xmlns:p14="http://schemas.microsoft.com/office/powerpoint/2010/main" val="2561169739"/>
      </p:ext>
    </p:extLst>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Título"/>
          <p:cNvSpPr>
            <a:spLocks noGrp="1"/>
          </p:cNvSpPr>
          <p:nvPr>
            <p:ph type="title"/>
          </p:nvPr>
        </p:nvSpPr>
        <p:spPr/>
        <p:txBody>
          <a:bodyPr/>
          <a:lstStyle/>
          <a:p>
            <a:r>
              <a:rPr lang="es-ES_tradnl" dirty="0" smtClean="0"/>
              <a:t>Igualdad de conjuntos</a:t>
            </a:r>
            <a:endParaRPr lang="es-MX" dirty="0"/>
          </a:p>
        </p:txBody>
      </p:sp>
      <p:sp>
        <p:nvSpPr>
          <p:cNvPr id="11" name="10 Marcador de contenido"/>
          <p:cNvSpPr>
            <a:spLocks noGrp="1"/>
          </p:cNvSpPr>
          <p:nvPr>
            <p:ph idx="1"/>
          </p:nvPr>
        </p:nvSpPr>
        <p:spPr/>
        <p:txBody>
          <a:bodyPr>
            <a:noAutofit/>
          </a:bodyPr>
          <a:lstStyle/>
          <a:p>
            <a:r>
              <a:rPr lang="es-ES_tradnl" sz="4400" dirty="0" smtClean="0"/>
              <a:t>Se dice que los conjuntos A y B son iguales, siempre y cuando</a:t>
            </a:r>
          </a:p>
          <a:p>
            <a:pPr lvl="1"/>
            <a:r>
              <a:rPr lang="es-ES_tradnl" sz="4000" dirty="0" smtClean="0"/>
              <a:t>A </a:t>
            </a:r>
            <a:r>
              <a:rPr lang="es-ES_tradnl" sz="4000" dirty="0" smtClean="0">
                <a:sym typeface="Symbol"/>
              </a:rPr>
              <a:t> B y</a:t>
            </a:r>
          </a:p>
          <a:p>
            <a:pPr lvl="1"/>
            <a:r>
              <a:rPr lang="es-ES_tradnl" sz="4000" dirty="0" smtClean="0">
                <a:sym typeface="Symbol"/>
              </a:rPr>
              <a:t>B  A</a:t>
            </a:r>
          </a:p>
        </p:txBody>
      </p:sp>
      <p:sp>
        <p:nvSpPr>
          <p:cNvPr id="7" name="6 Marcador de fecha"/>
          <p:cNvSpPr>
            <a:spLocks noGrp="1"/>
          </p:cNvSpPr>
          <p:nvPr>
            <p:ph type="dt" sz="half" idx="10"/>
          </p:nvPr>
        </p:nvSpPr>
        <p:spPr/>
        <p:txBody>
          <a:bodyPr/>
          <a:lstStyle/>
          <a:p>
            <a:pPr>
              <a:defRPr/>
            </a:pPr>
            <a:fld id="{9212C814-6C93-489C-AAAD-91FF87329B63}" type="datetime1">
              <a:rPr lang="es-MX" smtClean="0"/>
              <a:t>09/04/2021</a:t>
            </a:fld>
            <a:endParaRPr lang="es-ES"/>
          </a:p>
        </p:txBody>
      </p:sp>
      <p:sp>
        <p:nvSpPr>
          <p:cNvPr id="8" name="7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9" name="8 Marcador de número de diapositiva"/>
          <p:cNvSpPr>
            <a:spLocks noGrp="1"/>
          </p:cNvSpPr>
          <p:nvPr>
            <p:ph type="sldNum" sz="quarter" idx="12"/>
          </p:nvPr>
        </p:nvSpPr>
        <p:spPr/>
        <p:txBody>
          <a:bodyPr/>
          <a:lstStyle/>
          <a:p>
            <a:pPr>
              <a:defRPr/>
            </a:pPr>
            <a:fld id="{4DEE8EFE-2FE7-4AA8-8DD8-3BC5DDA8CD1A}" type="slidenum">
              <a:rPr lang="es-ES" smtClean="0"/>
              <a:pPr>
                <a:defRPr/>
              </a:pPr>
              <a:t>33</a:t>
            </a:fld>
            <a:endParaRPr lang="es-ES"/>
          </a:p>
        </p:txBody>
      </p:sp>
    </p:spTree>
    <p:extLst>
      <p:ext uri="{BB962C8B-B14F-4D97-AF65-F5344CB8AC3E}">
        <p14:creationId xmlns:p14="http://schemas.microsoft.com/office/powerpoint/2010/main" val="360213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Título"/>
          <p:cNvSpPr>
            <a:spLocks noGrp="1"/>
          </p:cNvSpPr>
          <p:nvPr>
            <p:ph type="title"/>
          </p:nvPr>
        </p:nvSpPr>
        <p:spPr/>
        <p:txBody>
          <a:bodyPr/>
          <a:lstStyle/>
          <a:p>
            <a:r>
              <a:rPr lang="es-ES_tradnl" dirty="0" smtClean="0"/>
              <a:t>Ejemplo. Igualdad de conjuntos</a:t>
            </a:r>
            <a:endParaRPr lang="es-MX" dirty="0"/>
          </a:p>
        </p:txBody>
      </p:sp>
      <p:sp>
        <p:nvSpPr>
          <p:cNvPr id="11" name="10 Marcador de contenido"/>
          <p:cNvSpPr>
            <a:spLocks noGrp="1"/>
          </p:cNvSpPr>
          <p:nvPr>
            <p:ph idx="1"/>
          </p:nvPr>
        </p:nvSpPr>
        <p:spPr/>
        <p:txBody>
          <a:bodyPr>
            <a:noAutofit/>
          </a:bodyPr>
          <a:lstStyle/>
          <a:p>
            <a:r>
              <a:rPr lang="es-ES_tradnl" sz="3600" dirty="0"/>
              <a:t>Por ejemplo, definamos los conjuntos A = {1,2,3,4,5,6} y B = {1,3,5,2,4,6</a:t>
            </a:r>
            <a:r>
              <a:rPr lang="es-ES_tradnl" sz="3600" dirty="0" smtClean="0"/>
              <a:t>}</a:t>
            </a:r>
          </a:p>
          <a:p>
            <a:r>
              <a:rPr lang="es-ES_tradnl" sz="3600" dirty="0" smtClean="0"/>
              <a:t>Observamos </a:t>
            </a:r>
            <a:r>
              <a:rPr lang="es-ES_tradnl" sz="3600" dirty="0"/>
              <a:t>que todos los elementos de A están en B, por tanto A </a:t>
            </a:r>
            <a:r>
              <a:rPr lang="es-ES_tradnl" sz="3600" dirty="0">
                <a:sym typeface="Symbol"/>
              </a:rPr>
              <a:t> </a:t>
            </a:r>
            <a:r>
              <a:rPr lang="es-ES_tradnl" sz="3600" dirty="0" smtClean="0">
                <a:sym typeface="Symbol"/>
              </a:rPr>
              <a:t>B</a:t>
            </a:r>
            <a:endParaRPr lang="es-ES_tradnl" sz="3600" dirty="0">
              <a:sym typeface="Symbol"/>
            </a:endParaRPr>
          </a:p>
        </p:txBody>
      </p:sp>
      <p:sp>
        <p:nvSpPr>
          <p:cNvPr id="7" name="6 Marcador de fecha"/>
          <p:cNvSpPr>
            <a:spLocks noGrp="1"/>
          </p:cNvSpPr>
          <p:nvPr>
            <p:ph type="dt" sz="half" idx="10"/>
          </p:nvPr>
        </p:nvSpPr>
        <p:spPr/>
        <p:txBody>
          <a:bodyPr/>
          <a:lstStyle/>
          <a:p>
            <a:pPr>
              <a:defRPr/>
            </a:pPr>
            <a:fld id="{6101E479-EF4B-4F08-9D30-40CFFE37A6DD}" type="datetime1">
              <a:rPr lang="es-MX" smtClean="0"/>
              <a:t>09/04/2021</a:t>
            </a:fld>
            <a:endParaRPr lang="es-ES"/>
          </a:p>
        </p:txBody>
      </p:sp>
      <p:sp>
        <p:nvSpPr>
          <p:cNvPr id="8" name="7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9" name="8 Marcador de número de diapositiva"/>
          <p:cNvSpPr>
            <a:spLocks noGrp="1"/>
          </p:cNvSpPr>
          <p:nvPr>
            <p:ph type="sldNum" sz="quarter" idx="12"/>
          </p:nvPr>
        </p:nvSpPr>
        <p:spPr/>
        <p:txBody>
          <a:bodyPr/>
          <a:lstStyle/>
          <a:p>
            <a:pPr>
              <a:defRPr/>
            </a:pPr>
            <a:fld id="{4DEE8EFE-2FE7-4AA8-8DD8-3BC5DDA8CD1A}" type="slidenum">
              <a:rPr lang="es-ES" smtClean="0"/>
              <a:pPr>
                <a:defRPr/>
              </a:pPr>
              <a:t>34</a:t>
            </a:fld>
            <a:endParaRPr lang="es-ES"/>
          </a:p>
        </p:txBody>
      </p:sp>
    </p:spTree>
    <p:extLst>
      <p:ext uri="{BB962C8B-B14F-4D97-AF65-F5344CB8AC3E}">
        <p14:creationId xmlns:p14="http://schemas.microsoft.com/office/powerpoint/2010/main" val="360213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Título"/>
          <p:cNvSpPr>
            <a:spLocks noGrp="1"/>
          </p:cNvSpPr>
          <p:nvPr>
            <p:ph type="title"/>
          </p:nvPr>
        </p:nvSpPr>
        <p:spPr/>
        <p:txBody>
          <a:bodyPr/>
          <a:lstStyle/>
          <a:p>
            <a:r>
              <a:rPr lang="es-ES_tradnl" dirty="0" smtClean="0"/>
              <a:t>Ejemplo. Igualdad de conjuntos</a:t>
            </a:r>
            <a:endParaRPr lang="es-MX" dirty="0"/>
          </a:p>
        </p:txBody>
      </p:sp>
      <p:sp>
        <p:nvSpPr>
          <p:cNvPr id="11" name="10 Marcador de contenido"/>
          <p:cNvSpPr>
            <a:spLocks noGrp="1"/>
          </p:cNvSpPr>
          <p:nvPr>
            <p:ph idx="1"/>
          </p:nvPr>
        </p:nvSpPr>
        <p:spPr/>
        <p:txBody>
          <a:bodyPr>
            <a:normAutofit/>
          </a:bodyPr>
          <a:lstStyle/>
          <a:p>
            <a:r>
              <a:rPr lang="es-ES_tradnl" sz="4000" dirty="0" smtClean="0">
                <a:sym typeface="Symbol"/>
              </a:rPr>
              <a:t>Además</a:t>
            </a:r>
            <a:r>
              <a:rPr lang="es-ES_tradnl" sz="4000" dirty="0">
                <a:sym typeface="Symbol"/>
              </a:rPr>
              <a:t>, todos los elementos de B están en A, así que B  A</a:t>
            </a:r>
          </a:p>
          <a:p>
            <a:r>
              <a:rPr lang="es-ES_tradnl" sz="4000" dirty="0">
                <a:sym typeface="Symbol"/>
              </a:rPr>
              <a:t>Como se cumplen ambas contenciones, entonces A = </a:t>
            </a:r>
            <a:r>
              <a:rPr lang="es-ES_tradnl" sz="4000" dirty="0" smtClean="0">
                <a:sym typeface="Symbol"/>
              </a:rPr>
              <a:t>B</a:t>
            </a:r>
            <a:endParaRPr lang="es-MX" sz="4000" dirty="0"/>
          </a:p>
        </p:txBody>
      </p:sp>
      <p:sp>
        <p:nvSpPr>
          <p:cNvPr id="7" name="6 Marcador de fecha"/>
          <p:cNvSpPr>
            <a:spLocks noGrp="1"/>
          </p:cNvSpPr>
          <p:nvPr>
            <p:ph type="dt" sz="half" idx="10"/>
          </p:nvPr>
        </p:nvSpPr>
        <p:spPr/>
        <p:txBody>
          <a:bodyPr/>
          <a:lstStyle/>
          <a:p>
            <a:pPr>
              <a:defRPr/>
            </a:pPr>
            <a:fld id="{106CBBBD-AA61-43D6-8A15-3A982208B574}" type="datetime1">
              <a:rPr lang="es-MX" smtClean="0"/>
              <a:t>09/04/2021</a:t>
            </a:fld>
            <a:endParaRPr lang="es-ES"/>
          </a:p>
        </p:txBody>
      </p:sp>
      <p:sp>
        <p:nvSpPr>
          <p:cNvPr id="8" name="7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9" name="8 Marcador de número de diapositiva"/>
          <p:cNvSpPr>
            <a:spLocks noGrp="1"/>
          </p:cNvSpPr>
          <p:nvPr>
            <p:ph type="sldNum" sz="quarter" idx="12"/>
          </p:nvPr>
        </p:nvSpPr>
        <p:spPr/>
        <p:txBody>
          <a:bodyPr/>
          <a:lstStyle/>
          <a:p>
            <a:pPr>
              <a:defRPr/>
            </a:pPr>
            <a:fld id="{4DEE8EFE-2FE7-4AA8-8DD8-3BC5DDA8CD1A}" type="slidenum">
              <a:rPr lang="es-ES" smtClean="0"/>
              <a:pPr>
                <a:defRPr/>
              </a:pPr>
              <a:t>35</a:t>
            </a:fld>
            <a:endParaRPr lang="es-ES"/>
          </a:p>
        </p:txBody>
      </p:sp>
    </p:spTree>
    <p:extLst>
      <p:ext uri="{BB962C8B-B14F-4D97-AF65-F5344CB8AC3E}">
        <p14:creationId xmlns:p14="http://schemas.microsoft.com/office/powerpoint/2010/main" val="360213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Título"/>
          <p:cNvSpPr>
            <a:spLocks noGrp="1"/>
          </p:cNvSpPr>
          <p:nvPr>
            <p:ph type="title"/>
          </p:nvPr>
        </p:nvSpPr>
        <p:spPr/>
        <p:txBody>
          <a:bodyPr/>
          <a:lstStyle/>
          <a:p>
            <a:endParaRPr lang="es-MX" dirty="0"/>
          </a:p>
        </p:txBody>
      </p:sp>
      <p:sp>
        <p:nvSpPr>
          <p:cNvPr id="9" name="8 Marcador de texto"/>
          <p:cNvSpPr>
            <a:spLocks noGrp="1"/>
          </p:cNvSpPr>
          <p:nvPr>
            <p:ph type="body" idx="1"/>
          </p:nvPr>
        </p:nvSpPr>
        <p:spPr/>
        <p:txBody>
          <a:bodyPr>
            <a:noAutofit/>
          </a:bodyPr>
          <a:lstStyle/>
          <a:p>
            <a:r>
              <a:rPr lang="es-ES" dirty="0" smtClean="0"/>
              <a:t>OPERACIONES ENTRE CONJUNTOS</a:t>
            </a:r>
          </a:p>
          <a:p>
            <a:pPr marL="342900" indent="-342900">
              <a:buFont typeface="Arial" panose="020B0604020202020204" pitchFamily="34" charset="0"/>
              <a:buChar char="•"/>
            </a:pPr>
            <a:r>
              <a:rPr lang="es-ES" dirty="0" smtClean="0"/>
              <a:t>Unión</a:t>
            </a:r>
          </a:p>
          <a:p>
            <a:pPr marL="342900" indent="-342900">
              <a:buFont typeface="Arial" panose="020B0604020202020204" pitchFamily="34" charset="0"/>
              <a:buChar char="•"/>
            </a:pPr>
            <a:r>
              <a:rPr lang="es-ES" dirty="0" smtClean="0"/>
              <a:t>Intersección</a:t>
            </a:r>
          </a:p>
          <a:p>
            <a:pPr marL="342900" indent="-342900">
              <a:buFont typeface="Arial" panose="020B0604020202020204" pitchFamily="34" charset="0"/>
              <a:buChar char="•"/>
            </a:pPr>
            <a:r>
              <a:rPr lang="es-ES" dirty="0" smtClean="0"/>
              <a:t>Complemento</a:t>
            </a:r>
            <a:endParaRPr lang="es-MX" dirty="0"/>
          </a:p>
        </p:txBody>
      </p:sp>
      <p:sp>
        <p:nvSpPr>
          <p:cNvPr id="4" name="3 Marcador de fecha"/>
          <p:cNvSpPr>
            <a:spLocks noGrp="1"/>
          </p:cNvSpPr>
          <p:nvPr>
            <p:ph type="dt" sz="half" idx="10"/>
          </p:nvPr>
        </p:nvSpPr>
        <p:spPr/>
        <p:txBody>
          <a:bodyPr/>
          <a:lstStyle/>
          <a:p>
            <a:pPr>
              <a:defRPr/>
            </a:pPr>
            <a:fld id="{A037900F-BAC5-4ACE-B46B-EDAA7EE7BEFA}" type="datetime1">
              <a:rPr lang="es-MX" smtClean="0"/>
              <a:t>09/04/2021</a:t>
            </a:fld>
            <a:endParaRPr lang="es-ES"/>
          </a:p>
        </p:txBody>
      </p:sp>
      <p:sp>
        <p:nvSpPr>
          <p:cNvPr id="5" name="4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 name="5 Marcador de número de diapositiva"/>
          <p:cNvSpPr>
            <a:spLocks noGrp="1"/>
          </p:cNvSpPr>
          <p:nvPr>
            <p:ph type="sldNum" sz="quarter" idx="12"/>
          </p:nvPr>
        </p:nvSpPr>
        <p:spPr/>
        <p:txBody>
          <a:bodyPr/>
          <a:lstStyle/>
          <a:p>
            <a:pPr>
              <a:defRPr/>
            </a:pPr>
            <a:fld id="{05D70051-BBC0-45EF-A6BC-6B74A0E6B1F5}" type="slidenum">
              <a:rPr lang="es-ES" smtClean="0"/>
              <a:pPr>
                <a:defRPr/>
              </a:pPr>
              <a:t>36</a:t>
            </a:fld>
            <a:endParaRPr lang="es-ES"/>
          </a:p>
        </p:txBody>
      </p:sp>
    </p:spTree>
    <p:extLst>
      <p:ext uri="{BB962C8B-B14F-4D97-AF65-F5344CB8AC3E}">
        <p14:creationId xmlns:p14="http://schemas.microsoft.com/office/powerpoint/2010/main" val="12273589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99B01C33-7C30-4DF2-B468-2B7EE4D6F3D9}" type="datetime1">
              <a:rPr lang="es-MX" smtClean="0"/>
              <a:t>09/04/2021</a:t>
            </a:fld>
            <a:endParaRPr lang="es-ES"/>
          </a:p>
        </p:txBody>
      </p:sp>
      <p:sp>
        <p:nvSpPr>
          <p:cNvPr id="4" name="3 Marcador de pie de página"/>
          <p:cNvSpPr>
            <a:spLocks noGrp="1"/>
          </p:cNvSpPr>
          <p:nvPr>
            <p:ph type="ftr" sz="quarter" idx="11"/>
          </p:nvPr>
        </p:nvSpPr>
        <p:spPr/>
        <p:txBody>
          <a:bodyPr/>
          <a:lstStyle/>
          <a:p>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fld id="{7C48102B-0A14-45AE-B36A-10CAA2F77C65}" type="slidenum">
              <a:rPr lang="es-ES" smtClean="0"/>
              <a:pPr/>
              <a:t>37</a:t>
            </a:fld>
            <a:endParaRPr lang="es-ES"/>
          </a:p>
        </p:txBody>
      </p:sp>
      <p:sp>
        <p:nvSpPr>
          <p:cNvPr id="7" name="6 Título"/>
          <p:cNvSpPr>
            <a:spLocks noGrp="1"/>
          </p:cNvSpPr>
          <p:nvPr>
            <p:ph type="title"/>
          </p:nvPr>
        </p:nvSpPr>
        <p:spPr/>
        <p:txBody>
          <a:bodyPr/>
          <a:lstStyle/>
          <a:p>
            <a:r>
              <a:rPr lang="es-ES" dirty="0" smtClean="0"/>
              <a:t>Universo y vacío</a:t>
            </a:r>
            <a:endParaRPr lang="es-MX" dirty="0"/>
          </a:p>
        </p:txBody>
      </p:sp>
    </p:spTree>
    <p:extLst>
      <p:ext uri="{BB962C8B-B14F-4D97-AF65-F5344CB8AC3E}">
        <p14:creationId xmlns:p14="http://schemas.microsoft.com/office/powerpoint/2010/main" val="1149719853"/>
      </p:ext>
    </p:extLst>
  </p:cSld>
  <p:clrMapOvr>
    <a:masterClrMapping/>
  </p:clrMapOvr>
  <p:transition spd="med">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7" name="Marcador de contenido 6"/>
          <p:cNvSpPr>
            <a:spLocks noGrp="1"/>
          </p:cNvSpPr>
          <p:nvPr>
            <p:ph idx="1"/>
          </p:nvPr>
        </p:nvSpPr>
        <p:spPr/>
        <p:txBody>
          <a:bodyPr>
            <a:normAutofit lnSpcReduction="10000"/>
          </a:bodyPr>
          <a:lstStyle/>
          <a:p>
            <a:r>
              <a:rPr lang="es-MX" dirty="0" smtClean="0">
                <a:solidFill>
                  <a:schemeClr val="bg1"/>
                </a:solidFill>
              </a:rPr>
              <a:t>El conjunto Universo es el que contiene a todos los elementos con los que trabajamos o podríamos estar trabajando en un momento determinado</a:t>
            </a:r>
          </a:p>
          <a:p>
            <a:r>
              <a:rPr lang="es-MX" dirty="0" smtClean="0">
                <a:solidFill>
                  <a:schemeClr val="bg1"/>
                </a:solidFill>
              </a:rPr>
              <a:t>Todos los conjuntos definidos dentro de ese contexto son subconjuntos del conjunto Universo</a:t>
            </a:r>
          </a:p>
          <a:p>
            <a:r>
              <a:rPr lang="es-MX" dirty="0" smtClean="0">
                <a:solidFill>
                  <a:schemeClr val="bg1"/>
                </a:solidFill>
              </a:rPr>
              <a:t>Se representa con una U</a:t>
            </a:r>
            <a:endParaRPr lang="es-MX" dirty="0">
              <a:solidFill>
                <a:schemeClr val="bg1"/>
              </a:solidFill>
            </a:endParaRPr>
          </a:p>
        </p:txBody>
      </p:sp>
      <p:sp>
        <p:nvSpPr>
          <p:cNvPr id="2" name="Marcador de fecha 1"/>
          <p:cNvSpPr>
            <a:spLocks noGrp="1"/>
          </p:cNvSpPr>
          <p:nvPr>
            <p:ph type="dt" sz="half" idx="10"/>
          </p:nvPr>
        </p:nvSpPr>
        <p:spPr/>
        <p:txBody>
          <a:bodyPr/>
          <a:lstStyle/>
          <a:p>
            <a:pPr>
              <a:defRPr/>
            </a:pPr>
            <a:fld id="{C7000607-E35C-4E74-9DBE-EDCFB73852EA}" type="datetime1">
              <a:rPr lang="es-MX" smtClean="0"/>
              <a:t>09/04/2021</a:t>
            </a:fld>
            <a:endParaRPr lang="es-ES"/>
          </a:p>
        </p:txBody>
      </p:sp>
      <p:sp>
        <p:nvSpPr>
          <p:cNvPr id="3" name="Marcador de pie de página 2"/>
          <p:cNvSpPr>
            <a:spLocks noGrp="1"/>
          </p:cNvSpPr>
          <p:nvPr>
            <p:ph type="ftr" sz="quarter" idx="11"/>
          </p:nvPr>
        </p:nvSpPr>
        <p:spPr/>
        <p:txBody>
          <a:bodyPr/>
          <a:lstStyle/>
          <a:p>
            <a:pPr>
              <a:defRPr/>
            </a:pPr>
            <a:r>
              <a:rPr lang="es-ES" dirty="0" smtClean="0"/>
              <a:t>Introducción a la Probabilidad</a:t>
            </a:r>
            <a:endParaRPr lang="es-ES" dirty="0"/>
          </a:p>
        </p:txBody>
      </p:sp>
      <p:sp>
        <p:nvSpPr>
          <p:cNvPr id="4" name="Marcador de número de diapositiva 3"/>
          <p:cNvSpPr>
            <a:spLocks noGrp="1"/>
          </p:cNvSpPr>
          <p:nvPr>
            <p:ph type="sldNum" sz="quarter" idx="12"/>
          </p:nvPr>
        </p:nvSpPr>
        <p:spPr/>
        <p:txBody>
          <a:bodyPr/>
          <a:lstStyle/>
          <a:p>
            <a:pPr>
              <a:defRPr/>
            </a:pPr>
            <a:fld id="{B0407819-56E0-4E7E-B51C-A3A46CA52115}" type="slidenum">
              <a:rPr lang="es-ES" smtClean="0"/>
              <a:pPr>
                <a:defRPr/>
              </a:pPr>
              <a:t>38</a:t>
            </a:fld>
            <a:endParaRPr lang="es-ES"/>
          </a:p>
        </p:txBody>
      </p:sp>
      <p:sp>
        <p:nvSpPr>
          <p:cNvPr id="6" name="Título 5"/>
          <p:cNvSpPr>
            <a:spLocks noGrp="1"/>
          </p:cNvSpPr>
          <p:nvPr>
            <p:ph type="title"/>
          </p:nvPr>
        </p:nvSpPr>
        <p:spPr/>
        <p:txBody>
          <a:bodyPr/>
          <a:lstStyle/>
          <a:p>
            <a:r>
              <a:rPr lang="es-MX" dirty="0" smtClean="0">
                <a:solidFill>
                  <a:schemeClr val="bg1"/>
                </a:solidFill>
              </a:rPr>
              <a:t>Conjunto Universo</a:t>
            </a:r>
            <a:endParaRPr lang="es-MX" dirty="0">
              <a:solidFill>
                <a:schemeClr val="bg1"/>
              </a:solidFill>
            </a:endParaRPr>
          </a:p>
        </p:txBody>
      </p:sp>
    </p:spTree>
    <p:extLst>
      <p:ext uri="{BB962C8B-B14F-4D97-AF65-F5344CB8AC3E}">
        <p14:creationId xmlns:p14="http://schemas.microsoft.com/office/powerpoint/2010/main" val="77826117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MX" dirty="0" smtClean="0">
                <a:solidFill>
                  <a:schemeClr val="bg1"/>
                </a:solidFill>
              </a:rPr>
              <a:t>Sea U = {Los números naturales}</a:t>
            </a:r>
          </a:p>
          <a:p>
            <a:r>
              <a:rPr lang="es-MX" dirty="0" smtClean="0">
                <a:solidFill>
                  <a:schemeClr val="bg1"/>
                </a:solidFill>
              </a:rPr>
              <a:t>Entonces los siguientes conjuntos son subconjuntos de este universo:</a:t>
            </a:r>
          </a:p>
          <a:p>
            <a:pPr lvl="1"/>
            <a:r>
              <a:rPr lang="es-MX" dirty="0" smtClean="0">
                <a:solidFill>
                  <a:schemeClr val="bg1"/>
                </a:solidFill>
              </a:rPr>
              <a:t>A = {1, 2, 3, 4}</a:t>
            </a:r>
          </a:p>
          <a:p>
            <a:pPr lvl="1"/>
            <a:r>
              <a:rPr lang="es-MX" dirty="0" smtClean="0">
                <a:solidFill>
                  <a:schemeClr val="bg1"/>
                </a:solidFill>
              </a:rPr>
              <a:t>B = {10, 12, 14, 18}</a:t>
            </a:r>
          </a:p>
          <a:p>
            <a:pPr lvl="1"/>
            <a:r>
              <a:rPr lang="es-MX" dirty="0" smtClean="0">
                <a:solidFill>
                  <a:schemeClr val="bg1"/>
                </a:solidFill>
              </a:rPr>
              <a:t>C = {2, 3, 5, 7, 11, 13, 17, 19}</a:t>
            </a:r>
          </a:p>
          <a:p>
            <a:pPr lvl="1"/>
            <a:r>
              <a:rPr lang="es-MX" dirty="0" smtClean="0">
                <a:solidFill>
                  <a:schemeClr val="bg1"/>
                </a:solidFill>
              </a:rPr>
              <a:t>D = {1, 2, 4, 8, 16, 32, 64, 128, 264}</a:t>
            </a:r>
            <a:endParaRPr lang="es-MX" dirty="0">
              <a:solidFill>
                <a:schemeClr val="bg1"/>
              </a:solidFill>
            </a:endParaRPr>
          </a:p>
        </p:txBody>
      </p:sp>
      <p:sp>
        <p:nvSpPr>
          <p:cNvPr id="3" name="Marcador de fecha 2"/>
          <p:cNvSpPr>
            <a:spLocks noGrp="1"/>
          </p:cNvSpPr>
          <p:nvPr>
            <p:ph type="dt" sz="half" idx="10"/>
          </p:nvPr>
        </p:nvSpPr>
        <p:spPr/>
        <p:txBody>
          <a:bodyPr/>
          <a:lstStyle/>
          <a:p>
            <a:pPr>
              <a:defRPr/>
            </a:pPr>
            <a:fld id="{E5844217-E3BD-4123-9C4F-A34474D66DD2}" type="datetime1">
              <a:rPr lang="es-MX" smtClean="0"/>
              <a:t>09/04/2021</a:t>
            </a:fld>
            <a:endParaRPr lang="es-ES"/>
          </a:p>
        </p:txBody>
      </p:sp>
      <p:sp>
        <p:nvSpPr>
          <p:cNvPr id="4" name="Marcador de pie de página 3"/>
          <p:cNvSpPr>
            <a:spLocks noGrp="1"/>
          </p:cNvSpPr>
          <p:nvPr>
            <p:ph type="ftr" sz="quarter" idx="11"/>
          </p:nvPr>
        </p:nvSpPr>
        <p:spPr/>
        <p:txBody>
          <a:bodyPr/>
          <a:lstStyle/>
          <a:p>
            <a:pPr>
              <a:defRPr/>
            </a:pPr>
            <a:r>
              <a:rPr lang="es-ES" smtClean="0"/>
              <a:t>Introducción a la Probabilidad</a:t>
            </a:r>
            <a:endParaRPr lang="es-ES"/>
          </a:p>
        </p:txBody>
      </p:sp>
      <p:sp>
        <p:nvSpPr>
          <p:cNvPr id="5" name="Marcador de número de diapositiva 4"/>
          <p:cNvSpPr>
            <a:spLocks noGrp="1"/>
          </p:cNvSpPr>
          <p:nvPr>
            <p:ph type="sldNum" sz="quarter" idx="12"/>
          </p:nvPr>
        </p:nvSpPr>
        <p:spPr/>
        <p:txBody>
          <a:bodyPr/>
          <a:lstStyle/>
          <a:p>
            <a:pPr>
              <a:defRPr/>
            </a:pPr>
            <a:fld id="{7C48102B-0A14-45AE-B36A-10CAA2F77C65}" type="slidenum">
              <a:rPr lang="es-ES" smtClean="0"/>
              <a:pPr>
                <a:defRPr/>
              </a:pPr>
              <a:t>39</a:t>
            </a:fld>
            <a:endParaRPr lang="es-ES"/>
          </a:p>
        </p:txBody>
      </p:sp>
      <p:sp>
        <p:nvSpPr>
          <p:cNvPr id="6" name="Título 5"/>
          <p:cNvSpPr>
            <a:spLocks noGrp="1"/>
          </p:cNvSpPr>
          <p:nvPr>
            <p:ph type="title"/>
          </p:nvPr>
        </p:nvSpPr>
        <p:spPr/>
        <p:txBody>
          <a:bodyPr/>
          <a:lstStyle/>
          <a:p>
            <a:r>
              <a:rPr lang="es-MX" dirty="0" smtClean="0">
                <a:solidFill>
                  <a:schemeClr val="bg1"/>
                </a:solidFill>
              </a:rPr>
              <a:t>Ejemplo</a:t>
            </a:r>
            <a:endParaRPr lang="es-MX" dirty="0">
              <a:solidFill>
                <a:schemeClr val="bg1"/>
              </a:solidFill>
            </a:endParaRPr>
          </a:p>
        </p:txBody>
      </p:sp>
    </p:spTree>
    <p:extLst>
      <p:ext uri="{BB962C8B-B14F-4D97-AF65-F5344CB8AC3E}">
        <p14:creationId xmlns:p14="http://schemas.microsoft.com/office/powerpoint/2010/main" val="307807513"/>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8" name="Picture 8" descr="http://preview.turbosquid.com/Preview/2014/07/07__17_23_48/Basic_Dice_Colors.jpgbf6decd9-e85a-4d03-86b6-55fbedf9c731Origina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8304" y="3327834"/>
            <a:ext cx="1831088" cy="1481328"/>
          </a:xfrm>
          <a:prstGeom prst="rect">
            <a:avLst/>
          </a:prstGeom>
          <a:noFill/>
          <a:extLst>
            <a:ext uri="{909E8E84-426E-40DD-AFC4-6F175D3DCCD1}">
              <a14:hiddenFill xmlns:a14="http://schemas.microsoft.com/office/drawing/2010/main">
                <a:solidFill>
                  <a:srgbClr val="FFFFFF"/>
                </a:solidFill>
              </a14:hiddenFill>
            </a:ext>
          </a:extLst>
        </p:spPr>
      </p:pic>
      <p:pic>
        <p:nvPicPr>
          <p:cNvPr id="66562" name="Picture 2" descr="https://s3.amazonaws.com/ngccoin-production/world-coin-price-guide/150195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12" y="771550"/>
            <a:ext cx="1296143" cy="1080120"/>
          </a:xfrm>
          <a:prstGeom prst="rect">
            <a:avLst/>
          </a:prstGeom>
          <a:noFill/>
          <a:extLst>
            <a:ext uri="{909E8E84-426E-40DD-AFC4-6F175D3DCCD1}">
              <a14:hiddenFill xmlns:a14="http://schemas.microsoft.com/office/drawing/2010/main">
                <a:solidFill>
                  <a:srgbClr val="FFFFFF"/>
                </a:solidFill>
              </a14:hiddenFill>
            </a:ext>
          </a:extLst>
        </p:spPr>
      </p:pic>
      <p:pic>
        <p:nvPicPr>
          <p:cNvPr id="66564" name="Picture 4" descr="http://rhr.co.me/wp-content/uploads/2015/12/Cashier-Jobs-in-2016-300x300.jp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7386" y="1441698"/>
            <a:ext cx="1573348" cy="1562100"/>
          </a:xfrm>
          <a:prstGeom prst="rect">
            <a:avLst/>
          </a:prstGeom>
          <a:noFill/>
          <a:extLst>
            <a:ext uri="{909E8E84-426E-40DD-AFC4-6F175D3DCCD1}">
              <a14:hiddenFill xmlns:a14="http://schemas.microsoft.com/office/drawing/2010/main">
                <a:solidFill>
                  <a:srgbClr val="FFFFFF"/>
                </a:solidFill>
              </a14:hiddenFill>
            </a:ext>
          </a:extLst>
        </p:spPr>
      </p:pic>
      <p:pic>
        <p:nvPicPr>
          <p:cNvPr id="66566" name="Picture 6" descr="http://www.sylvane.com/blog/wp-content/uploads/2012/02/spring-allergies.jp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252536" y="2427734"/>
            <a:ext cx="1835696" cy="1214533"/>
          </a:xfrm>
          <a:prstGeom prst="rect">
            <a:avLst/>
          </a:prstGeom>
          <a:noFill/>
          <a:extLst>
            <a:ext uri="{909E8E84-426E-40DD-AFC4-6F175D3DCCD1}">
              <a14:hiddenFill xmlns:a14="http://schemas.microsoft.com/office/drawing/2010/main">
                <a:solidFill>
                  <a:srgbClr val="FFFFFF"/>
                </a:solidFill>
              </a14:hiddenFill>
            </a:ext>
          </a:extLst>
        </p:spPr>
      </p:pic>
      <p:sp>
        <p:nvSpPr>
          <p:cNvPr id="4101" name="Rectangle 1027"/>
          <p:cNvSpPr>
            <a:spLocks noGrp="1" noChangeArrowheads="1"/>
          </p:cNvSpPr>
          <p:nvPr>
            <p:ph idx="1"/>
          </p:nvPr>
        </p:nvSpPr>
        <p:spPr>
          <a:solidFill>
            <a:schemeClr val="bg1">
              <a:alpha val="40000"/>
            </a:schemeClr>
          </a:solidFill>
        </p:spPr>
        <p:txBody>
          <a:bodyPr>
            <a:normAutofit fontScale="77500" lnSpcReduction="20000"/>
          </a:bodyPr>
          <a:lstStyle/>
          <a:p>
            <a:r>
              <a:rPr lang="es-ES" sz="2800" dirty="0"/>
              <a:t>Por ejemplo, al </a:t>
            </a:r>
            <a:r>
              <a:rPr lang="es-ES" sz="2800" dirty="0">
                <a:solidFill>
                  <a:srgbClr val="FF0000"/>
                </a:solidFill>
              </a:rPr>
              <a:t>lanzar una moneda </a:t>
            </a:r>
            <a:r>
              <a:rPr lang="es-ES" sz="2800" dirty="0"/>
              <a:t>legal, no podemos garantizar si el resultado será “Águila” o “Sol</a:t>
            </a:r>
            <a:r>
              <a:rPr lang="es-ES" sz="2800" dirty="0" smtClean="0"/>
              <a:t>”</a:t>
            </a:r>
          </a:p>
          <a:p>
            <a:pPr eaLnBrk="1" hangingPunct="1"/>
            <a:r>
              <a:rPr lang="es-ES" sz="2800" dirty="0" smtClean="0"/>
              <a:t>Es posible que no pueda predecirse con toda exactitud el </a:t>
            </a:r>
            <a:r>
              <a:rPr lang="es-ES" sz="2800" dirty="0" smtClean="0">
                <a:solidFill>
                  <a:srgbClr val="FF0000"/>
                </a:solidFill>
              </a:rPr>
              <a:t>monto de los ingresos </a:t>
            </a:r>
            <a:r>
              <a:rPr lang="es-ES" sz="2800" dirty="0" smtClean="0"/>
              <a:t>de una empresa para el mes próximo</a:t>
            </a:r>
          </a:p>
          <a:p>
            <a:pPr eaLnBrk="1" hangingPunct="1"/>
            <a:r>
              <a:rPr lang="es-ES" sz="2800" dirty="0" smtClean="0"/>
              <a:t>No podemos saber con seguridad, antes de preguntarle, si una persona nos responderá si </a:t>
            </a:r>
            <a:r>
              <a:rPr lang="es-ES" sz="2800" dirty="0" smtClean="0">
                <a:solidFill>
                  <a:srgbClr val="FF0000"/>
                </a:solidFill>
              </a:rPr>
              <a:t>es o no alérgica </a:t>
            </a:r>
            <a:r>
              <a:rPr lang="es-ES" sz="2800" dirty="0" smtClean="0"/>
              <a:t>al polen</a:t>
            </a:r>
          </a:p>
          <a:p>
            <a:r>
              <a:rPr lang="es-ES" sz="2800" dirty="0"/>
              <a:t>A tales </a:t>
            </a:r>
            <a:r>
              <a:rPr lang="es-ES" sz="2800" dirty="0">
                <a:solidFill>
                  <a:srgbClr val="FF0000"/>
                </a:solidFill>
              </a:rPr>
              <a:t>procesos</a:t>
            </a:r>
            <a:r>
              <a:rPr lang="es-ES" sz="2800" dirty="0"/>
              <a:t>, se les denomina </a:t>
            </a:r>
            <a:r>
              <a:rPr lang="es-ES" sz="2800" dirty="0">
                <a:solidFill>
                  <a:srgbClr val="FF0000"/>
                </a:solidFill>
              </a:rPr>
              <a:t>aleatorios</a:t>
            </a:r>
            <a:r>
              <a:rPr lang="es-ES" sz="2800" dirty="0"/>
              <a:t>, ya que sus resultados futuros no son predecibles con exactitud</a:t>
            </a:r>
          </a:p>
          <a:p>
            <a:pPr eaLnBrk="1" hangingPunct="1"/>
            <a:endParaRPr lang="es-ES" sz="2800" dirty="0" smtClean="0"/>
          </a:p>
        </p:txBody>
      </p:sp>
      <p:sp>
        <p:nvSpPr>
          <p:cNvPr id="4098" name="3 Marcador de fecha"/>
          <p:cNvSpPr>
            <a:spLocks noGrp="1"/>
          </p:cNvSpPr>
          <p:nvPr>
            <p:ph type="dt" sz="half" idx="10"/>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D5035590-5003-4B27-8E64-43DCACB59385}" type="datetime1">
              <a:rPr lang="es-MX" sz="1400" smtClean="0">
                <a:solidFill>
                  <a:schemeClr val="tx2"/>
                </a:solidFill>
                <a:latin typeface="Arial Narrow" pitchFamily="34" charset="0"/>
              </a:rPr>
              <a:t>09/04/2021</a:t>
            </a:fld>
            <a:endParaRPr lang="es-ES" sz="1400" dirty="0" smtClean="0">
              <a:solidFill>
                <a:schemeClr val="tx2"/>
              </a:solidFill>
              <a:latin typeface="Arial Narrow" pitchFamily="34" charset="0"/>
            </a:endParaRPr>
          </a:p>
        </p:txBody>
      </p:sp>
      <p:sp>
        <p:nvSpPr>
          <p:cNvPr id="4099" name="5 Marcador de número de diapositiva"/>
          <p:cNvSpPr>
            <a:spLocks noGrp="1"/>
          </p:cNvSpPr>
          <p:nvPr>
            <p:ph type="sldNum" sz="quarter" idx="12"/>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8244BFF5-01C5-4766-A930-2EF8AB2D2325}" type="slidenum">
              <a:rPr lang="es-ES" sz="1400" smtClean="0">
                <a:solidFill>
                  <a:schemeClr val="tx2"/>
                </a:solidFill>
                <a:latin typeface="Arial Narrow" pitchFamily="34" charset="0"/>
              </a:rPr>
              <a:pPr eaLnBrk="1" hangingPunct="1"/>
              <a:t>4</a:t>
            </a:fld>
            <a:endParaRPr lang="es-ES" sz="1400" smtClean="0">
              <a:solidFill>
                <a:schemeClr val="tx2"/>
              </a:solidFill>
              <a:latin typeface="Arial Narrow" pitchFamily="34" charset="0"/>
            </a:endParaRPr>
          </a:p>
        </p:txBody>
      </p:sp>
      <p:sp>
        <p:nvSpPr>
          <p:cNvPr id="4100" name="Rectangle 1026"/>
          <p:cNvSpPr>
            <a:spLocks noGrp="1" noChangeArrowheads="1"/>
          </p:cNvSpPr>
          <p:nvPr>
            <p:ph type="title"/>
          </p:nvPr>
        </p:nvSpPr>
        <p:spPr/>
        <p:txBody>
          <a:bodyPr>
            <a:normAutofit/>
          </a:bodyPr>
          <a:lstStyle/>
          <a:p>
            <a:pPr eaLnBrk="1" hangingPunct="1"/>
            <a:r>
              <a:rPr lang="es-MX" dirty="0" smtClean="0"/>
              <a:t>Procesos aleatorios</a:t>
            </a:r>
            <a:endParaRPr lang="es-ES" dirty="0" smtClean="0"/>
          </a:p>
        </p:txBody>
      </p:sp>
      <p:sp>
        <p:nvSpPr>
          <p:cNvPr id="3" name="2 Marcador de pie de página"/>
          <p:cNvSpPr>
            <a:spLocks noGrp="1"/>
          </p:cNvSpPr>
          <p:nvPr>
            <p:ph type="ftr" sz="quarter" idx="11"/>
          </p:nvPr>
        </p:nvSpPr>
        <p:spPr/>
        <p:txBody>
          <a:bodyPr/>
          <a:lstStyle/>
          <a:p>
            <a:pPr>
              <a:defRPr/>
            </a:pPr>
            <a:r>
              <a:rPr lang="es-ES" smtClean="0"/>
              <a:t>Introducción a la Probabilidad</a:t>
            </a:r>
            <a:endParaRPr lang="es-E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01">
                                            <p:bg/>
                                          </p:spTgt>
                                        </p:tgtEl>
                                        <p:attrNameLst>
                                          <p:attrName>style.visibility</p:attrName>
                                        </p:attrNameLst>
                                      </p:cBhvr>
                                      <p:to>
                                        <p:strVal val="visible"/>
                                      </p:to>
                                    </p:set>
                                    <p:animEffect transition="in" filter="fade">
                                      <p:cBhvr>
                                        <p:cTn id="7" dur="500"/>
                                        <p:tgtEl>
                                          <p:spTgt spid="4101">
                                            <p:bg/>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nodeType="clickEffect">
                                  <p:stCondLst>
                                    <p:cond delay="0"/>
                                  </p:stCondLst>
                                  <p:childTnLst>
                                    <p:set>
                                      <p:cBhvr>
                                        <p:cTn id="11" dur="1" fill="hold">
                                          <p:stCondLst>
                                            <p:cond delay="0"/>
                                          </p:stCondLst>
                                        </p:cTn>
                                        <p:tgtEl>
                                          <p:spTgt spid="66562"/>
                                        </p:tgtEl>
                                        <p:attrNameLst>
                                          <p:attrName>style.visibility</p:attrName>
                                        </p:attrNameLst>
                                      </p:cBhvr>
                                      <p:to>
                                        <p:strVal val="visible"/>
                                      </p:to>
                                    </p:set>
                                    <p:anim calcmode="lin" valueType="num">
                                      <p:cBhvr additive="base">
                                        <p:cTn id="12" dur="500" fill="hold"/>
                                        <p:tgtEl>
                                          <p:spTgt spid="66562"/>
                                        </p:tgtEl>
                                        <p:attrNameLst>
                                          <p:attrName>ppt_x</p:attrName>
                                        </p:attrNameLst>
                                      </p:cBhvr>
                                      <p:tavLst>
                                        <p:tav tm="0">
                                          <p:val>
                                            <p:strVal val="0-#ppt_w/2"/>
                                          </p:val>
                                        </p:tav>
                                        <p:tav tm="100000">
                                          <p:val>
                                            <p:strVal val="#ppt_x"/>
                                          </p:val>
                                        </p:tav>
                                      </p:tavLst>
                                    </p:anim>
                                    <p:anim calcmode="lin" valueType="num">
                                      <p:cBhvr additive="base">
                                        <p:cTn id="13" dur="500" fill="hold"/>
                                        <p:tgtEl>
                                          <p:spTgt spid="66562"/>
                                        </p:tgtEl>
                                        <p:attrNameLst>
                                          <p:attrName>ppt_y</p:attrName>
                                        </p:attrNameLst>
                                      </p:cBhvr>
                                      <p:tavLst>
                                        <p:tav tm="0">
                                          <p:val>
                                            <p:strVal val="0-#ppt_h/2"/>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4101">
                                            <p:txEl>
                                              <p:pRg st="0" end="0"/>
                                            </p:txEl>
                                          </p:spTgt>
                                        </p:tgtEl>
                                        <p:attrNameLst>
                                          <p:attrName>style.visibility</p:attrName>
                                        </p:attrNameLst>
                                      </p:cBhvr>
                                      <p:to>
                                        <p:strVal val="visible"/>
                                      </p:to>
                                    </p:set>
                                    <p:animEffect transition="in" filter="fade">
                                      <p:cBhvr>
                                        <p:cTn id="16" dur="500"/>
                                        <p:tgtEl>
                                          <p:spTgt spid="410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3" fill="hold" nodeType="clickEffect">
                                  <p:stCondLst>
                                    <p:cond delay="0"/>
                                  </p:stCondLst>
                                  <p:childTnLst>
                                    <p:set>
                                      <p:cBhvr>
                                        <p:cTn id="20" dur="1" fill="hold">
                                          <p:stCondLst>
                                            <p:cond delay="0"/>
                                          </p:stCondLst>
                                        </p:cTn>
                                        <p:tgtEl>
                                          <p:spTgt spid="66564"/>
                                        </p:tgtEl>
                                        <p:attrNameLst>
                                          <p:attrName>style.visibility</p:attrName>
                                        </p:attrNameLst>
                                      </p:cBhvr>
                                      <p:to>
                                        <p:strVal val="visible"/>
                                      </p:to>
                                    </p:set>
                                    <p:anim calcmode="lin" valueType="num">
                                      <p:cBhvr additive="base">
                                        <p:cTn id="21" dur="500" fill="hold"/>
                                        <p:tgtEl>
                                          <p:spTgt spid="66564"/>
                                        </p:tgtEl>
                                        <p:attrNameLst>
                                          <p:attrName>ppt_x</p:attrName>
                                        </p:attrNameLst>
                                      </p:cBhvr>
                                      <p:tavLst>
                                        <p:tav tm="0">
                                          <p:val>
                                            <p:strVal val="1+#ppt_w/2"/>
                                          </p:val>
                                        </p:tav>
                                        <p:tav tm="100000">
                                          <p:val>
                                            <p:strVal val="#ppt_x"/>
                                          </p:val>
                                        </p:tav>
                                      </p:tavLst>
                                    </p:anim>
                                    <p:anim calcmode="lin" valueType="num">
                                      <p:cBhvr additive="base">
                                        <p:cTn id="22" dur="500" fill="hold"/>
                                        <p:tgtEl>
                                          <p:spTgt spid="66564"/>
                                        </p:tgtEl>
                                        <p:attrNameLst>
                                          <p:attrName>ppt_y</p:attrName>
                                        </p:attrNameLst>
                                      </p:cBhvr>
                                      <p:tavLst>
                                        <p:tav tm="0">
                                          <p:val>
                                            <p:strVal val="0-#ppt_h/2"/>
                                          </p:val>
                                        </p:tav>
                                        <p:tav tm="100000">
                                          <p:val>
                                            <p:strVal val="#ppt_y"/>
                                          </p:val>
                                        </p:tav>
                                      </p:tavLst>
                                    </p:anim>
                                  </p:childTnLst>
                                </p:cTn>
                              </p:par>
                              <p:par>
                                <p:cTn id="23" presetID="10" presetClass="entr" presetSubtype="0" fill="hold" grpId="0" nodeType="withEffect">
                                  <p:stCondLst>
                                    <p:cond delay="0"/>
                                  </p:stCondLst>
                                  <p:childTnLst>
                                    <p:set>
                                      <p:cBhvr>
                                        <p:cTn id="24" dur="1" fill="hold">
                                          <p:stCondLst>
                                            <p:cond delay="0"/>
                                          </p:stCondLst>
                                        </p:cTn>
                                        <p:tgtEl>
                                          <p:spTgt spid="4101">
                                            <p:txEl>
                                              <p:pRg st="1" end="1"/>
                                            </p:txEl>
                                          </p:spTgt>
                                        </p:tgtEl>
                                        <p:attrNameLst>
                                          <p:attrName>style.visibility</p:attrName>
                                        </p:attrNameLst>
                                      </p:cBhvr>
                                      <p:to>
                                        <p:strVal val="visible"/>
                                      </p:to>
                                    </p:set>
                                    <p:animEffect transition="in" filter="fade">
                                      <p:cBhvr>
                                        <p:cTn id="25" dur="500"/>
                                        <p:tgtEl>
                                          <p:spTgt spid="4101">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12" fill="hold" nodeType="clickEffect">
                                  <p:stCondLst>
                                    <p:cond delay="0"/>
                                  </p:stCondLst>
                                  <p:childTnLst>
                                    <p:set>
                                      <p:cBhvr>
                                        <p:cTn id="29" dur="1" fill="hold">
                                          <p:stCondLst>
                                            <p:cond delay="0"/>
                                          </p:stCondLst>
                                        </p:cTn>
                                        <p:tgtEl>
                                          <p:spTgt spid="66566"/>
                                        </p:tgtEl>
                                        <p:attrNameLst>
                                          <p:attrName>style.visibility</p:attrName>
                                        </p:attrNameLst>
                                      </p:cBhvr>
                                      <p:to>
                                        <p:strVal val="visible"/>
                                      </p:to>
                                    </p:set>
                                    <p:anim calcmode="lin" valueType="num">
                                      <p:cBhvr additive="base">
                                        <p:cTn id="30" dur="500" fill="hold"/>
                                        <p:tgtEl>
                                          <p:spTgt spid="66566"/>
                                        </p:tgtEl>
                                        <p:attrNameLst>
                                          <p:attrName>ppt_x</p:attrName>
                                        </p:attrNameLst>
                                      </p:cBhvr>
                                      <p:tavLst>
                                        <p:tav tm="0">
                                          <p:val>
                                            <p:strVal val="0-#ppt_w/2"/>
                                          </p:val>
                                        </p:tav>
                                        <p:tav tm="100000">
                                          <p:val>
                                            <p:strVal val="#ppt_x"/>
                                          </p:val>
                                        </p:tav>
                                      </p:tavLst>
                                    </p:anim>
                                    <p:anim calcmode="lin" valueType="num">
                                      <p:cBhvr additive="base">
                                        <p:cTn id="31" dur="500" fill="hold"/>
                                        <p:tgtEl>
                                          <p:spTgt spid="66566"/>
                                        </p:tgtEl>
                                        <p:attrNameLst>
                                          <p:attrName>ppt_y</p:attrName>
                                        </p:attrNameLst>
                                      </p:cBhvr>
                                      <p:tavLst>
                                        <p:tav tm="0">
                                          <p:val>
                                            <p:strVal val="1+#ppt_h/2"/>
                                          </p:val>
                                        </p:tav>
                                        <p:tav tm="100000">
                                          <p:val>
                                            <p:strVal val="#ppt_y"/>
                                          </p:val>
                                        </p:tav>
                                      </p:tavLst>
                                    </p:anim>
                                  </p:childTnLst>
                                </p:cTn>
                              </p:par>
                              <p:par>
                                <p:cTn id="32" presetID="10" presetClass="entr" presetSubtype="0" fill="hold" grpId="0" nodeType="withEffect">
                                  <p:stCondLst>
                                    <p:cond delay="0"/>
                                  </p:stCondLst>
                                  <p:childTnLst>
                                    <p:set>
                                      <p:cBhvr>
                                        <p:cTn id="33" dur="1" fill="hold">
                                          <p:stCondLst>
                                            <p:cond delay="0"/>
                                          </p:stCondLst>
                                        </p:cTn>
                                        <p:tgtEl>
                                          <p:spTgt spid="4101">
                                            <p:txEl>
                                              <p:pRg st="2" end="2"/>
                                            </p:txEl>
                                          </p:spTgt>
                                        </p:tgtEl>
                                        <p:attrNameLst>
                                          <p:attrName>style.visibility</p:attrName>
                                        </p:attrNameLst>
                                      </p:cBhvr>
                                      <p:to>
                                        <p:strVal val="visible"/>
                                      </p:to>
                                    </p:set>
                                    <p:animEffect transition="in" filter="fade">
                                      <p:cBhvr>
                                        <p:cTn id="34" dur="500"/>
                                        <p:tgtEl>
                                          <p:spTgt spid="4101">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6" fill="hold" nodeType="clickEffect">
                                  <p:stCondLst>
                                    <p:cond delay="0"/>
                                  </p:stCondLst>
                                  <p:childTnLst>
                                    <p:set>
                                      <p:cBhvr>
                                        <p:cTn id="38" dur="1" fill="hold">
                                          <p:stCondLst>
                                            <p:cond delay="0"/>
                                          </p:stCondLst>
                                        </p:cTn>
                                        <p:tgtEl>
                                          <p:spTgt spid="66568"/>
                                        </p:tgtEl>
                                        <p:attrNameLst>
                                          <p:attrName>style.visibility</p:attrName>
                                        </p:attrNameLst>
                                      </p:cBhvr>
                                      <p:to>
                                        <p:strVal val="visible"/>
                                      </p:to>
                                    </p:set>
                                    <p:anim calcmode="lin" valueType="num">
                                      <p:cBhvr additive="base">
                                        <p:cTn id="39" dur="500" fill="hold"/>
                                        <p:tgtEl>
                                          <p:spTgt spid="66568"/>
                                        </p:tgtEl>
                                        <p:attrNameLst>
                                          <p:attrName>ppt_x</p:attrName>
                                        </p:attrNameLst>
                                      </p:cBhvr>
                                      <p:tavLst>
                                        <p:tav tm="0">
                                          <p:val>
                                            <p:strVal val="1+#ppt_w/2"/>
                                          </p:val>
                                        </p:tav>
                                        <p:tav tm="100000">
                                          <p:val>
                                            <p:strVal val="#ppt_x"/>
                                          </p:val>
                                        </p:tav>
                                      </p:tavLst>
                                    </p:anim>
                                    <p:anim calcmode="lin" valueType="num">
                                      <p:cBhvr additive="base">
                                        <p:cTn id="40" dur="500" fill="hold"/>
                                        <p:tgtEl>
                                          <p:spTgt spid="66568"/>
                                        </p:tgtEl>
                                        <p:attrNameLst>
                                          <p:attrName>ppt_y</p:attrName>
                                        </p:attrNameLst>
                                      </p:cBhvr>
                                      <p:tavLst>
                                        <p:tav tm="0">
                                          <p:val>
                                            <p:strVal val="1+#ppt_h/2"/>
                                          </p:val>
                                        </p:tav>
                                        <p:tav tm="100000">
                                          <p:val>
                                            <p:strVal val="#ppt_y"/>
                                          </p:val>
                                        </p:tav>
                                      </p:tavLst>
                                    </p:anim>
                                  </p:childTnLst>
                                </p:cTn>
                              </p:par>
                              <p:par>
                                <p:cTn id="41" presetID="10" presetClass="entr" presetSubtype="0" fill="hold" grpId="0" nodeType="withEffect">
                                  <p:stCondLst>
                                    <p:cond delay="0"/>
                                  </p:stCondLst>
                                  <p:childTnLst>
                                    <p:set>
                                      <p:cBhvr>
                                        <p:cTn id="42" dur="1" fill="hold">
                                          <p:stCondLst>
                                            <p:cond delay="0"/>
                                          </p:stCondLst>
                                        </p:cTn>
                                        <p:tgtEl>
                                          <p:spTgt spid="4101">
                                            <p:txEl>
                                              <p:pRg st="3" end="3"/>
                                            </p:txEl>
                                          </p:spTgt>
                                        </p:tgtEl>
                                        <p:attrNameLst>
                                          <p:attrName>style.visibility</p:attrName>
                                        </p:attrNameLst>
                                      </p:cBhvr>
                                      <p:to>
                                        <p:strVal val="visible"/>
                                      </p:to>
                                    </p:set>
                                    <p:animEffect transition="in" filter="fade">
                                      <p:cBhvr>
                                        <p:cTn id="43" dur="500"/>
                                        <p:tgtEl>
                                          <p:spTgt spid="410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uiExpand="1"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lnSpcReduction="10000"/>
          </a:bodyPr>
          <a:lstStyle/>
          <a:p>
            <a:r>
              <a:rPr lang="es-MX" dirty="0" smtClean="0">
                <a:solidFill>
                  <a:schemeClr val="bg1"/>
                </a:solidFill>
              </a:rPr>
              <a:t>Sea U = {a, b, c, d, e, f, g, h, i, j, k, l, m, n, ñ, o, p, q, r, s, t, u, v, w, x, y, z}</a:t>
            </a:r>
          </a:p>
          <a:p>
            <a:r>
              <a:rPr lang="es-MX" dirty="0" smtClean="0">
                <a:solidFill>
                  <a:schemeClr val="bg1"/>
                </a:solidFill>
              </a:rPr>
              <a:t>Los siguientes conjuntos son subconjuntos de U:</a:t>
            </a:r>
          </a:p>
          <a:p>
            <a:pPr lvl="1"/>
            <a:r>
              <a:rPr lang="es-MX" dirty="0" smtClean="0">
                <a:solidFill>
                  <a:schemeClr val="bg1"/>
                </a:solidFill>
              </a:rPr>
              <a:t>A = {a, b, c, d, e, f, g, h, i, j, k, l, m}</a:t>
            </a:r>
          </a:p>
          <a:p>
            <a:pPr lvl="1"/>
            <a:r>
              <a:rPr lang="es-MX" dirty="0" smtClean="0">
                <a:solidFill>
                  <a:schemeClr val="bg1"/>
                </a:solidFill>
              </a:rPr>
              <a:t>C = {b</a:t>
            </a:r>
            <a:r>
              <a:rPr lang="es-MX" dirty="0">
                <a:solidFill>
                  <a:schemeClr val="bg1"/>
                </a:solidFill>
              </a:rPr>
              <a:t>, c, d, </a:t>
            </a:r>
            <a:r>
              <a:rPr lang="es-MX" dirty="0" smtClean="0">
                <a:solidFill>
                  <a:schemeClr val="bg1"/>
                </a:solidFill>
              </a:rPr>
              <a:t>f</a:t>
            </a:r>
            <a:r>
              <a:rPr lang="es-MX" dirty="0">
                <a:solidFill>
                  <a:schemeClr val="bg1"/>
                </a:solidFill>
              </a:rPr>
              <a:t>, g, h, </a:t>
            </a:r>
            <a:r>
              <a:rPr lang="es-MX" dirty="0" smtClean="0">
                <a:solidFill>
                  <a:schemeClr val="bg1"/>
                </a:solidFill>
              </a:rPr>
              <a:t>j</a:t>
            </a:r>
            <a:r>
              <a:rPr lang="es-MX" dirty="0">
                <a:solidFill>
                  <a:schemeClr val="bg1"/>
                </a:solidFill>
              </a:rPr>
              <a:t>, k, l, m, n, ñ, </a:t>
            </a:r>
            <a:r>
              <a:rPr lang="es-MX" dirty="0" smtClean="0">
                <a:solidFill>
                  <a:schemeClr val="bg1"/>
                </a:solidFill>
              </a:rPr>
              <a:t>p</a:t>
            </a:r>
            <a:r>
              <a:rPr lang="es-MX" dirty="0">
                <a:solidFill>
                  <a:schemeClr val="bg1"/>
                </a:solidFill>
              </a:rPr>
              <a:t>, q, r, s, t, </a:t>
            </a:r>
            <a:r>
              <a:rPr lang="es-MX" dirty="0" smtClean="0">
                <a:solidFill>
                  <a:schemeClr val="bg1"/>
                </a:solidFill>
              </a:rPr>
              <a:t>v</a:t>
            </a:r>
            <a:r>
              <a:rPr lang="es-MX" dirty="0">
                <a:solidFill>
                  <a:schemeClr val="bg1"/>
                </a:solidFill>
              </a:rPr>
              <a:t>, w, x, y, z</a:t>
            </a:r>
            <a:r>
              <a:rPr lang="es-MX" dirty="0" smtClean="0">
                <a:solidFill>
                  <a:schemeClr val="bg1"/>
                </a:solidFill>
              </a:rPr>
              <a:t>}</a:t>
            </a:r>
          </a:p>
          <a:p>
            <a:pPr lvl="1"/>
            <a:r>
              <a:rPr lang="es-MX" dirty="0" smtClean="0">
                <a:solidFill>
                  <a:schemeClr val="bg1"/>
                </a:solidFill>
              </a:rPr>
              <a:t>V = {a, e, i, o, u}</a:t>
            </a:r>
          </a:p>
          <a:p>
            <a:pPr lvl="1"/>
            <a:r>
              <a:rPr lang="es-MX" dirty="0" smtClean="0">
                <a:solidFill>
                  <a:schemeClr val="bg1"/>
                </a:solidFill>
              </a:rPr>
              <a:t>B = {n</a:t>
            </a:r>
            <a:r>
              <a:rPr lang="es-MX" dirty="0">
                <a:solidFill>
                  <a:schemeClr val="bg1"/>
                </a:solidFill>
              </a:rPr>
              <a:t>, ñ, o, p, q, r, s, t, u, v, w, x, y, z}</a:t>
            </a:r>
            <a:endParaRPr lang="es-MX" dirty="0" smtClean="0">
              <a:solidFill>
                <a:schemeClr val="bg1"/>
              </a:solidFill>
            </a:endParaRPr>
          </a:p>
        </p:txBody>
      </p:sp>
      <p:sp>
        <p:nvSpPr>
          <p:cNvPr id="3" name="Marcador de fecha 2"/>
          <p:cNvSpPr>
            <a:spLocks noGrp="1"/>
          </p:cNvSpPr>
          <p:nvPr>
            <p:ph type="dt" sz="half" idx="10"/>
          </p:nvPr>
        </p:nvSpPr>
        <p:spPr/>
        <p:txBody>
          <a:bodyPr/>
          <a:lstStyle/>
          <a:p>
            <a:pPr>
              <a:defRPr/>
            </a:pPr>
            <a:fld id="{11311226-7E4B-4F17-9571-CE0E06DC8B6F}" type="datetime1">
              <a:rPr lang="es-MX" smtClean="0"/>
              <a:t>09/04/2021</a:t>
            </a:fld>
            <a:endParaRPr lang="es-ES"/>
          </a:p>
        </p:txBody>
      </p:sp>
      <p:sp>
        <p:nvSpPr>
          <p:cNvPr id="4" name="Marcador de pie de página 3"/>
          <p:cNvSpPr>
            <a:spLocks noGrp="1"/>
          </p:cNvSpPr>
          <p:nvPr>
            <p:ph type="ftr" sz="quarter" idx="11"/>
          </p:nvPr>
        </p:nvSpPr>
        <p:spPr/>
        <p:txBody>
          <a:bodyPr/>
          <a:lstStyle/>
          <a:p>
            <a:pPr>
              <a:defRPr/>
            </a:pPr>
            <a:r>
              <a:rPr lang="es-ES" smtClean="0"/>
              <a:t>Introducción a la Probabilidad</a:t>
            </a:r>
            <a:endParaRPr lang="es-ES"/>
          </a:p>
        </p:txBody>
      </p:sp>
      <p:sp>
        <p:nvSpPr>
          <p:cNvPr id="5" name="Marcador de número de diapositiva 4"/>
          <p:cNvSpPr>
            <a:spLocks noGrp="1"/>
          </p:cNvSpPr>
          <p:nvPr>
            <p:ph type="sldNum" sz="quarter" idx="12"/>
          </p:nvPr>
        </p:nvSpPr>
        <p:spPr/>
        <p:txBody>
          <a:bodyPr/>
          <a:lstStyle/>
          <a:p>
            <a:pPr>
              <a:defRPr/>
            </a:pPr>
            <a:fld id="{7C48102B-0A14-45AE-B36A-10CAA2F77C65}" type="slidenum">
              <a:rPr lang="es-ES" smtClean="0"/>
              <a:pPr>
                <a:defRPr/>
              </a:pPr>
              <a:t>40</a:t>
            </a:fld>
            <a:endParaRPr lang="es-ES"/>
          </a:p>
        </p:txBody>
      </p:sp>
      <p:sp>
        <p:nvSpPr>
          <p:cNvPr id="6" name="Título 5"/>
          <p:cNvSpPr>
            <a:spLocks noGrp="1"/>
          </p:cNvSpPr>
          <p:nvPr>
            <p:ph type="title"/>
          </p:nvPr>
        </p:nvSpPr>
        <p:spPr/>
        <p:txBody>
          <a:bodyPr/>
          <a:lstStyle/>
          <a:p>
            <a:r>
              <a:rPr lang="es-MX" dirty="0" smtClean="0">
                <a:solidFill>
                  <a:schemeClr val="bg1"/>
                </a:solidFill>
              </a:rPr>
              <a:t>Ejemplo</a:t>
            </a:r>
            <a:endParaRPr lang="es-MX" dirty="0">
              <a:solidFill>
                <a:schemeClr val="bg1"/>
              </a:solidFill>
            </a:endParaRPr>
          </a:p>
        </p:txBody>
      </p:sp>
    </p:spTree>
    <p:extLst>
      <p:ext uri="{BB962C8B-B14F-4D97-AF65-F5344CB8AC3E}">
        <p14:creationId xmlns:p14="http://schemas.microsoft.com/office/powerpoint/2010/main" val="371878967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blip>
          <a:srcRect/>
          <a:stretch>
            <a:fillRect/>
          </a:stretch>
        </a:blipFill>
        <a:effectLst/>
      </p:bgPr>
    </p:bg>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s-MX" dirty="0" smtClean="0"/>
              <a:t>Es un conjunto que no tiene elementos</a:t>
            </a:r>
          </a:p>
          <a:p>
            <a:r>
              <a:rPr lang="es-MX" dirty="0" smtClean="0"/>
              <a:t>Se representa por cualquiera de los siguientes símbolos:</a:t>
            </a:r>
          </a:p>
          <a:p>
            <a:pPr lvl="1"/>
            <a:r>
              <a:rPr lang="es-MX" dirty="0" smtClean="0"/>
              <a:t>{}</a:t>
            </a:r>
          </a:p>
          <a:p>
            <a:pPr lvl="1"/>
            <a:r>
              <a:rPr lang="es-MX" dirty="0" smtClean="0">
                <a:sym typeface="Symbol" panose="05050102010706020507" pitchFamily="18" charset="2"/>
              </a:rPr>
              <a:t></a:t>
            </a:r>
          </a:p>
          <a:p>
            <a:r>
              <a:rPr lang="es-MX" dirty="0" smtClean="0">
                <a:sym typeface="Symbol" panose="05050102010706020507" pitchFamily="18" charset="2"/>
              </a:rPr>
              <a:t>La forma de definir al conjunto vacío es:</a:t>
            </a:r>
          </a:p>
          <a:p>
            <a:pPr lvl="1"/>
            <a:r>
              <a:rPr lang="es-MX" dirty="0" smtClean="0">
                <a:sym typeface="Symbol" panose="05050102010706020507" pitchFamily="18" charset="2"/>
              </a:rPr>
              <a:t> = { x | x ≠ x }</a:t>
            </a:r>
          </a:p>
        </p:txBody>
      </p:sp>
      <p:sp>
        <p:nvSpPr>
          <p:cNvPr id="3" name="Marcador de fecha 2"/>
          <p:cNvSpPr>
            <a:spLocks noGrp="1"/>
          </p:cNvSpPr>
          <p:nvPr>
            <p:ph type="dt" sz="half" idx="10"/>
          </p:nvPr>
        </p:nvSpPr>
        <p:spPr/>
        <p:txBody>
          <a:bodyPr/>
          <a:lstStyle/>
          <a:p>
            <a:pPr>
              <a:defRPr/>
            </a:pPr>
            <a:fld id="{AABED33B-B426-4BD3-9903-C218C1AFB8A6}" type="datetime1">
              <a:rPr lang="es-MX" smtClean="0"/>
              <a:t>09/04/2021</a:t>
            </a:fld>
            <a:endParaRPr lang="es-ES"/>
          </a:p>
        </p:txBody>
      </p:sp>
      <p:sp>
        <p:nvSpPr>
          <p:cNvPr id="4" name="Marcador de pie de página 3"/>
          <p:cNvSpPr>
            <a:spLocks noGrp="1"/>
          </p:cNvSpPr>
          <p:nvPr>
            <p:ph type="ftr" sz="quarter" idx="11"/>
          </p:nvPr>
        </p:nvSpPr>
        <p:spPr/>
        <p:txBody>
          <a:bodyPr/>
          <a:lstStyle/>
          <a:p>
            <a:pPr>
              <a:defRPr/>
            </a:pPr>
            <a:r>
              <a:rPr lang="es-ES" smtClean="0"/>
              <a:t>Introducción a la Probabilidad</a:t>
            </a:r>
            <a:endParaRPr lang="es-ES"/>
          </a:p>
        </p:txBody>
      </p:sp>
      <p:sp>
        <p:nvSpPr>
          <p:cNvPr id="5" name="Marcador de número de diapositiva 4"/>
          <p:cNvSpPr>
            <a:spLocks noGrp="1"/>
          </p:cNvSpPr>
          <p:nvPr>
            <p:ph type="sldNum" sz="quarter" idx="12"/>
          </p:nvPr>
        </p:nvSpPr>
        <p:spPr/>
        <p:txBody>
          <a:bodyPr/>
          <a:lstStyle/>
          <a:p>
            <a:pPr>
              <a:defRPr/>
            </a:pPr>
            <a:fld id="{7C48102B-0A14-45AE-B36A-10CAA2F77C65}" type="slidenum">
              <a:rPr lang="es-ES" smtClean="0"/>
              <a:pPr>
                <a:defRPr/>
              </a:pPr>
              <a:t>41</a:t>
            </a:fld>
            <a:endParaRPr lang="es-ES"/>
          </a:p>
        </p:txBody>
      </p:sp>
      <p:sp>
        <p:nvSpPr>
          <p:cNvPr id="6" name="Título 5"/>
          <p:cNvSpPr>
            <a:spLocks noGrp="1"/>
          </p:cNvSpPr>
          <p:nvPr>
            <p:ph type="title"/>
          </p:nvPr>
        </p:nvSpPr>
        <p:spPr/>
        <p:txBody>
          <a:bodyPr/>
          <a:lstStyle/>
          <a:p>
            <a:r>
              <a:rPr lang="es-MX" dirty="0" smtClean="0"/>
              <a:t>Conjunto vacío</a:t>
            </a:r>
            <a:endParaRPr lang="es-MX" dirty="0"/>
          </a:p>
        </p:txBody>
      </p:sp>
    </p:spTree>
    <p:extLst>
      <p:ext uri="{BB962C8B-B14F-4D97-AF65-F5344CB8AC3E}">
        <p14:creationId xmlns:p14="http://schemas.microsoft.com/office/powerpoint/2010/main" val="1188750264"/>
      </p:ext>
    </p:extLst>
  </p:cSld>
  <p:clrMapOvr>
    <a:masterClrMapping/>
  </p:clrMapOvr>
  <p:transition spd="med">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blip>
          <a:srcRect/>
          <a:stretch>
            <a:fillRect/>
          </a:stretch>
        </a:blipFill>
        <a:effectLst/>
      </p:bgPr>
    </p:bg>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lnSpcReduction="10000"/>
          </a:bodyPr>
          <a:lstStyle/>
          <a:p>
            <a:r>
              <a:rPr lang="es-MX" dirty="0" smtClean="0"/>
              <a:t>El conjunto vacío es subconjunto de cualquier conjunto</a:t>
            </a:r>
          </a:p>
          <a:p>
            <a:r>
              <a:rPr lang="es-MX" dirty="0" smtClean="0"/>
              <a:t>Esto es debido a la definición de subconjunto:</a:t>
            </a:r>
          </a:p>
          <a:p>
            <a:r>
              <a:rPr lang="es-MX" dirty="0" smtClean="0">
                <a:sym typeface="Symbol" panose="05050102010706020507" pitchFamily="18" charset="2"/>
              </a:rPr>
              <a:t>Para cualquier conjunto AU</a:t>
            </a:r>
          </a:p>
          <a:p>
            <a:pPr lvl="1"/>
            <a:r>
              <a:rPr lang="es-MX" dirty="0" smtClean="0">
                <a:sym typeface="Symbol" panose="05050102010706020507" pitchFamily="18" charset="2"/>
              </a:rPr>
              <a:t>A si todos los elementos de  están en A</a:t>
            </a:r>
          </a:p>
          <a:p>
            <a:pPr lvl="1"/>
            <a:r>
              <a:rPr lang="es-MX" dirty="0" smtClean="0">
                <a:sym typeface="Symbol" panose="05050102010706020507" pitchFamily="18" charset="2"/>
              </a:rPr>
              <a:t>Equivalentemente, ningún elemento de  debe estar ausente en A</a:t>
            </a:r>
          </a:p>
          <a:p>
            <a:pPr lvl="1"/>
            <a:r>
              <a:rPr lang="es-MX" dirty="0" smtClean="0">
                <a:sym typeface="Symbol" panose="05050102010706020507" pitchFamily="18" charset="2"/>
              </a:rPr>
              <a:t>Como  no tiene elementos, entonces en particular no hay elementos de  que estén ausentes en A</a:t>
            </a:r>
            <a:endParaRPr lang="es-MX" dirty="0"/>
          </a:p>
        </p:txBody>
      </p:sp>
      <p:sp>
        <p:nvSpPr>
          <p:cNvPr id="3" name="Marcador de fecha 2"/>
          <p:cNvSpPr>
            <a:spLocks noGrp="1"/>
          </p:cNvSpPr>
          <p:nvPr>
            <p:ph type="dt" sz="half" idx="10"/>
          </p:nvPr>
        </p:nvSpPr>
        <p:spPr/>
        <p:txBody>
          <a:bodyPr/>
          <a:lstStyle/>
          <a:p>
            <a:pPr>
              <a:defRPr/>
            </a:pPr>
            <a:fld id="{D1647D7C-128B-4D64-816E-B4E069ABA9F8}" type="datetime1">
              <a:rPr lang="es-MX" smtClean="0"/>
              <a:t>09/04/2021</a:t>
            </a:fld>
            <a:endParaRPr lang="es-ES"/>
          </a:p>
        </p:txBody>
      </p:sp>
      <p:sp>
        <p:nvSpPr>
          <p:cNvPr id="4" name="Marcador de pie de página 3"/>
          <p:cNvSpPr>
            <a:spLocks noGrp="1"/>
          </p:cNvSpPr>
          <p:nvPr>
            <p:ph type="ftr" sz="quarter" idx="11"/>
          </p:nvPr>
        </p:nvSpPr>
        <p:spPr/>
        <p:txBody>
          <a:bodyPr/>
          <a:lstStyle/>
          <a:p>
            <a:pPr>
              <a:defRPr/>
            </a:pPr>
            <a:r>
              <a:rPr lang="es-ES" smtClean="0"/>
              <a:t>Introducción a la Probabilidad</a:t>
            </a:r>
            <a:endParaRPr lang="es-ES"/>
          </a:p>
        </p:txBody>
      </p:sp>
      <p:sp>
        <p:nvSpPr>
          <p:cNvPr id="5" name="Marcador de número de diapositiva 4"/>
          <p:cNvSpPr>
            <a:spLocks noGrp="1"/>
          </p:cNvSpPr>
          <p:nvPr>
            <p:ph type="sldNum" sz="quarter" idx="12"/>
          </p:nvPr>
        </p:nvSpPr>
        <p:spPr/>
        <p:txBody>
          <a:bodyPr/>
          <a:lstStyle/>
          <a:p>
            <a:pPr>
              <a:defRPr/>
            </a:pPr>
            <a:fld id="{7C48102B-0A14-45AE-B36A-10CAA2F77C65}" type="slidenum">
              <a:rPr lang="es-ES" smtClean="0"/>
              <a:pPr>
                <a:defRPr/>
              </a:pPr>
              <a:t>42</a:t>
            </a:fld>
            <a:endParaRPr lang="es-ES"/>
          </a:p>
        </p:txBody>
      </p:sp>
      <p:sp>
        <p:nvSpPr>
          <p:cNvPr id="6" name="Título 5"/>
          <p:cNvSpPr>
            <a:spLocks noGrp="1"/>
          </p:cNvSpPr>
          <p:nvPr>
            <p:ph type="title"/>
          </p:nvPr>
        </p:nvSpPr>
        <p:spPr/>
        <p:txBody>
          <a:bodyPr/>
          <a:lstStyle/>
          <a:p>
            <a:r>
              <a:rPr lang="es-MX" dirty="0" smtClean="0"/>
              <a:t>Conjunto vacío</a:t>
            </a:r>
            <a:endParaRPr lang="es-MX" dirty="0"/>
          </a:p>
        </p:txBody>
      </p:sp>
    </p:spTree>
    <p:extLst>
      <p:ext uri="{BB962C8B-B14F-4D97-AF65-F5344CB8AC3E}">
        <p14:creationId xmlns:p14="http://schemas.microsoft.com/office/powerpoint/2010/main" val="1069478098"/>
      </p:ext>
    </p:extLst>
  </p:cSld>
  <p:clrMapOvr>
    <a:masterClrMapping/>
  </p:clrMapOvr>
  <p:transition spd="med">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blip>
          <a:srcRect/>
          <a:stretch>
            <a:fillRect/>
          </a:stretch>
        </a:blipFill>
        <a:effectLst/>
      </p:bgPr>
    </p:bg>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s-MX" dirty="0" smtClean="0"/>
              <a:t>Sea D = {Los números naturales menores que 0}</a:t>
            </a:r>
          </a:p>
          <a:p>
            <a:r>
              <a:rPr lang="es-MX" dirty="0" smtClean="0"/>
              <a:t>Como todos los números Naturales son mayores o iguales que 1, y por tanto son mayores que 0, entonces D no tiene elementos</a:t>
            </a:r>
          </a:p>
          <a:p>
            <a:r>
              <a:rPr lang="es-MX" dirty="0" smtClean="0"/>
              <a:t>Por tanto D = </a:t>
            </a:r>
            <a:r>
              <a:rPr lang="es-MX" dirty="0" smtClean="0">
                <a:sym typeface="Symbol" panose="05050102010706020507" pitchFamily="18" charset="2"/>
              </a:rPr>
              <a:t></a:t>
            </a:r>
            <a:endParaRPr lang="es-MX" dirty="0"/>
          </a:p>
        </p:txBody>
      </p:sp>
      <p:sp>
        <p:nvSpPr>
          <p:cNvPr id="3" name="Marcador de fecha 2"/>
          <p:cNvSpPr>
            <a:spLocks noGrp="1"/>
          </p:cNvSpPr>
          <p:nvPr>
            <p:ph type="dt" sz="half" idx="10"/>
          </p:nvPr>
        </p:nvSpPr>
        <p:spPr/>
        <p:txBody>
          <a:bodyPr/>
          <a:lstStyle/>
          <a:p>
            <a:pPr>
              <a:defRPr/>
            </a:pPr>
            <a:fld id="{D1647D7C-128B-4D64-816E-B4E069ABA9F8}" type="datetime1">
              <a:rPr lang="es-MX" smtClean="0"/>
              <a:t>09/04/2021</a:t>
            </a:fld>
            <a:endParaRPr lang="es-ES"/>
          </a:p>
        </p:txBody>
      </p:sp>
      <p:sp>
        <p:nvSpPr>
          <p:cNvPr id="4" name="Marcador de pie de página 3"/>
          <p:cNvSpPr>
            <a:spLocks noGrp="1"/>
          </p:cNvSpPr>
          <p:nvPr>
            <p:ph type="ftr" sz="quarter" idx="11"/>
          </p:nvPr>
        </p:nvSpPr>
        <p:spPr/>
        <p:txBody>
          <a:bodyPr/>
          <a:lstStyle/>
          <a:p>
            <a:pPr>
              <a:defRPr/>
            </a:pPr>
            <a:r>
              <a:rPr lang="es-ES" smtClean="0"/>
              <a:t>Introducción a la Probabilidad</a:t>
            </a:r>
            <a:endParaRPr lang="es-ES"/>
          </a:p>
        </p:txBody>
      </p:sp>
      <p:sp>
        <p:nvSpPr>
          <p:cNvPr id="5" name="Marcador de número de diapositiva 4"/>
          <p:cNvSpPr>
            <a:spLocks noGrp="1"/>
          </p:cNvSpPr>
          <p:nvPr>
            <p:ph type="sldNum" sz="quarter" idx="12"/>
          </p:nvPr>
        </p:nvSpPr>
        <p:spPr/>
        <p:txBody>
          <a:bodyPr/>
          <a:lstStyle/>
          <a:p>
            <a:pPr>
              <a:defRPr/>
            </a:pPr>
            <a:fld id="{7C48102B-0A14-45AE-B36A-10CAA2F77C65}" type="slidenum">
              <a:rPr lang="es-ES" smtClean="0"/>
              <a:pPr>
                <a:defRPr/>
              </a:pPr>
              <a:t>43</a:t>
            </a:fld>
            <a:endParaRPr lang="es-ES"/>
          </a:p>
        </p:txBody>
      </p:sp>
      <p:sp>
        <p:nvSpPr>
          <p:cNvPr id="6" name="Título 5"/>
          <p:cNvSpPr>
            <a:spLocks noGrp="1"/>
          </p:cNvSpPr>
          <p:nvPr>
            <p:ph type="title"/>
          </p:nvPr>
        </p:nvSpPr>
        <p:spPr/>
        <p:txBody>
          <a:bodyPr/>
          <a:lstStyle/>
          <a:p>
            <a:r>
              <a:rPr lang="es-MX" dirty="0" smtClean="0"/>
              <a:t>Conjunto vacío. Ejemplo</a:t>
            </a:r>
            <a:endParaRPr lang="es-MX" dirty="0"/>
          </a:p>
        </p:txBody>
      </p:sp>
    </p:spTree>
    <p:extLst>
      <p:ext uri="{BB962C8B-B14F-4D97-AF65-F5344CB8AC3E}">
        <p14:creationId xmlns:p14="http://schemas.microsoft.com/office/powerpoint/2010/main" val="3531363066"/>
      </p:ext>
    </p:extLst>
  </p:cSld>
  <p:clrMapOvr>
    <a:masterClrMapping/>
  </p:clrMapOvr>
  <p:transition spd="med">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blip>
          <a:srcRect/>
          <a:stretch>
            <a:fillRect/>
          </a:stretch>
        </a:blipFill>
        <a:effectLst/>
      </p:bgPr>
    </p:bg>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MX" dirty="0" smtClean="0"/>
              <a:t>Sea F = {Las jirafas con piel verde y manchas blancas}</a:t>
            </a:r>
          </a:p>
          <a:p>
            <a:r>
              <a:rPr lang="es-MX" dirty="0" smtClean="0"/>
              <a:t>Dado que las jirafas tienen la piel amarilla con manchas marrón, el conjunto F no tiene elementos</a:t>
            </a:r>
          </a:p>
          <a:p>
            <a:r>
              <a:rPr lang="es-MX" dirty="0" smtClean="0"/>
              <a:t>Por tanto, F = </a:t>
            </a:r>
            <a:r>
              <a:rPr lang="es-MX" dirty="0" smtClean="0">
                <a:sym typeface="Symbol" panose="05050102010706020507" pitchFamily="18" charset="2"/>
              </a:rPr>
              <a:t></a:t>
            </a:r>
            <a:endParaRPr lang="es-MX" dirty="0"/>
          </a:p>
        </p:txBody>
      </p:sp>
      <p:sp>
        <p:nvSpPr>
          <p:cNvPr id="3" name="Marcador de fecha 2"/>
          <p:cNvSpPr>
            <a:spLocks noGrp="1"/>
          </p:cNvSpPr>
          <p:nvPr>
            <p:ph type="dt" sz="half" idx="10"/>
          </p:nvPr>
        </p:nvSpPr>
        <p:spPr/>
        <p:txBody>
          <a:bodyPr/>
          <a:lstStyle/>
          <a:p>
            <a:pPr>
              <a:defRPr/>
            </a:pPr>
            <a:fld id="{539A7692-7C8F-45E0-9C75-65FA682ACBE0}" type="datetime1">
              <a:rPr lang="es-MX" smtClean="0"/>
              <a:t>09/04/2021</a:t>
            </a:fld>
            <a:endParaRPr lang="es-ES"/>
          </a:p>
        </p:txBody>
      </p:sp>
      <p:sp>
        <p:nvSpPr>
          <p:cNvPr id="4" name="Marcador de pie de página 3"/>
          <p:cNvSpPr>
            <a:spLocks noGrp="1"/>
          </p:cNvSpPr>
          <p:nvPr>
            <p:ph type="ftr" sz="quarter" idx="11"/>
          </p:nvPr>
        </p:nvSpPr>
        <p:spPr/>
        <p:txBody>
          <a:bodyPr/>
          <a:lstStyle/>
          <a:p>
            <a:pPr>
              <a:defRPr/>
            </a:pPr>
            <a:r>
              <a:rPr lang="es-ES" smtClean="0"/>
              <a:t>Introducción a la Probabilidad</a:t>
            </a:r>
            <a:endParaRPr lang="es-ES"/>
          </a:p>
        </p:txBody>
      </p:sp>
      <p:sp>
        <p:nvSpPr>
          <p:cNvPr id="5" name="Marcador de número de diapositiva 4"/>
          <p:cNvSpPr>
            <a:spLocks noGrp="1"/>
          </p:cNvSpPr>
          <p:nvPr>
            <p:ph type="sldNum" sz="quarter" idx="12"/>
          </p:nvPr>
        </p:nvSpPr>
        <p:spPr/>
        <p:txBody>
          <a:bodyPr/>
          <a:lstStyle/>
          <a:p>
            <a:pPr>
              <a:defRPr/>
            </a:pPr>
            <a:fld id="{7C48102B-0A14-45AE-B36A-10CAA2F77C65}" type="slidenum">
              <a:rPr lang="es-ES" smtClean="0"/>
              <a:pPr>
                <a:defRPr/>
              </a:pPr>
              <a:t>44</a:t>
            </a:fld>
            <a:endParaRPr lang="es-ES"/>
          </a:p>
        </p:txBody>
      </p:sp>
      <p:sp>
        <p:nvSpPr>
          <p:cNvPr id="6" name="Título 5"/>
          <p:cNvSpPr>
            <a:spLocks noGrp="1"/>
          </p:cNvSpPr>
          <p:nvPr>
            <p:ph type="title"/>
          </p:nvPr>
        </p:nvSpPr>
        <p:spPr/>
        <p:txBody>
          <a:bodyPr/>
          <a:lstStyle/>
          <a:p>
            <a:r>
              <a:rPr lang="es-MX" dirty="0" smtClean="0"/>
              <a:t>Conjunto vacío. Ejemplo</a:t>
            </a:r>
            <a:endParaRPr lang="es-MX" dirty="0"/>
          </a:p>
        </p:txBody>
      </p:sp>
      <p:pic>
        <p:nvPicPr>
          <p:cNvPr id="11266" name="Picture 2" descr="https://images.dailyhive.com/20200420152316/imgonline-com-ua-resize-bRiQ2op5JqJ0m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6432" y="3102455"/>
            <a:ext cx="3276600" cy="1691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308689"/>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00E856B9-E6CA-4C0A-B6B6-AFD306A67696}" type="datetime1">
              <a:rPr lang="es-MX" smtClean="0"/>
              <a:t>09/04/2021</a:t>
            </a:fld>
            <a:endParaRPr lang="es-ES"/>
          </a:p>
        </p:txBody>
      </p:sp>
      <p:sp>
        <p:nvSpPr>
          <p:cNvPr id="4" name="3 Marcador de pie de página"/>
          <p:cNvSpPr>
            <a:spLocks noGrp="1"/>
          </p:cNvSpPr>
          <p:nvPr>
            <p:ph type="ftr" sz="quarter" idx="11"/>
          </p:nvPr>
        </p:nvSpPr>
        <p:spPr/>
        <p:txBody>
          <a:bodyPr/>
          <a:lstStyle/>
          <a:p>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fld id="{7C48102B-0A14-45AE-B36A-10CAA2F77C65}" type="slidenum">
              <a:rPr lang="es-ES" smtClean="0"/>
              <a:pPr/>
              <a:t>45</a:t>
            </a:fld>
            <a:endParaRPr lang="es-ES"/>
          </a:p>
        </p:txBody>
      </p:sp>
      <p:sp>
        <p:nvSpPr>
          <p:cNvPr id="7" name="6 Título"/>
          <p:cNvSpPr>
            <a:spLocks noGrp="1"/>
          </p:cNvSpPr>
          <p:nvPr>
            <p:ph type="title"/>
          </p:nvPr>
        </p:nvSpPr>
        <p:spPr/>
        <p:txBody>
          <a:bodyPr/>
          <a:lstStyle/>
          <a:p>
            <a:r>
              <a:rPr lang="es-ES" smtClean="0"/>
              <a:t>Unión de conjuntos</a:t>
            </a:r>
            <a:endParaRPr lang="es-MX" dirty="0"/>
          </a:p>
        </p:txBody>
      </p:sp>
    </p:spTree>
    <p:extLst>
      <p:ext uri="{BB962C8B-B14F-4D97-AF65-F5344CB8AC3E}">
        <p14:creationId xmlns:p14="http://schemas.microsoft.com/office/powerpoint/2010/main" val="442132964"/>
      </p:ext>
    </p:extLst>
  </p:cSld>
  <p:clrMapOvr>
    <a:masterClrMapping/>
  </p:clrMapOvr>
  <p:transition spd="slow">
    <p:cove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Marcador de contenido"/>
          <p:cNvSpPr>
            <a:spLocks noGrp="1"/>
          </p:cNvSpPr>
          <p:nvPr>
            <p:ph idx="1"/>
          </p:nvPr>
        </p:nvSpPr>
        <p:spPr/>
        <p:txBody>
          <a:bodyPr>
            <a:noAutofit/>
          </a:bodyPr>
          <a:lstStyle/>
          <a:p>
            <a:r>
              <a:rPr lang="es-ES" sz="2800" dirty="0" smtClean="0"/>
              <a:t>Sean A y B conjuntos</a:t>
            </a:r>
          </a:p>
          <a:p>
            <a:r>
              <a:rPr lang="es-ES" sz="2800" dirty="0" smtClean="0"/>
              <a:t>La </a:t>
            </a:r>
            <a:r>
              <a:rPr lang="es-ES" sz="2800" dirty="0" smtClean="0">
                <a:solidFill>
                  <a:srgbClr val="FF0000"/>
                </a:solidFill>
              </a:rPr>
              <a:t>unión</a:t>
            </a:r>
            <a:r>
              <a:rPr lang="es-ES" sz="2800" dirty="0" smtClean="0"/>
              <a:t> de A con B se representa por </a:t>
            </a:r>
            <a:r>
              <a:rPr lang="es-ES" sz="2800" dirty="0" smtClean="0">
                <a:solidFill>
                  <a:srgbClr val="FF0000"/>
                </a:solidFill>
              </a:rPr>
              <a:t>A</a:t>
            </a:r>
            <a:r>
              <a:rPr lang="es-ES" sz="2800" dirty="0" smtClean="0">
                <a:solidFill>
                  <a:srgbClr val="FF0000"/>
                </a:solidFill>
                <a:sym typeface="Symbol"/>
              </a:rPr>
              <a:t>B</a:t>
            </a:r>
          </a:p>
          <a:p>
            <a:r>
              <a:rPr lang="es-ES" sz="2800" dirty="0" smtClean="0">
                <a:sym typeface="Symbol"/>
              </a:rPr>
              <a:t>Es el conjunto que está formado por los elementos que están en A </a:t>
            </a:r>
            <a:r>
              <a:rPr lang="es-ES" sz="2800" dirty="0" smtClean="0">
                <a:solidFill>
                  <a:srgbClr val="FF0000"/>
                </a:solidFill>
                <a:sym typeface="Symbol"/>
              </a:rPr>
              <a:t>o</a:t>
            </a:r>
            <a:r>
              <a:rPr lang="es-ES" sz="2800" dirty="0" smtClean="0">
                <a:sym typeface="Symbol"/>
              </a:rPr>
              <a:t> están en B </a:t>
            </a:r>
            <a:r>
              <a:rPr lang="es-ES" sz="2800" dirty="0" smtClean="0">
                <a:solidFill>
                  <a:srgbClr val="FF0000"/>
                </a:solidFill>
                <a:sym typeface="Symbol"/>
              </a:rPr>
              <a:t>o</a:t>
            </a:r>
            <a:r>
              <a:rPr lang="es-ES" sz="2800" dirty="0" smtClean="0">
                <a:sym typeface="Symbol"/>
              </a:rPr>
              <a:t> están </a:t>
            </a:r>
            <a:r>
              <a:rPr lang="es-ES" sz="2800" dirty="0" smtClean="0">
                <a:solidFill>
                  <a:srgbClr val="FF0000"/>
                </a:solidFill>
                <a:sym typeface="Symbol"/>
              </a:rPr>
              <a:t>en ambos</a:t>
            </a:r>
          </a:p>
        </p:txBody>
      </p:sp>
      <p:sp>
        <p:nvSpPr>
          <p:cNvPr id="4" name="3 Marcador de fecha"/>
          <p:cNvSpPr>
            <a:spLocks noGrp="1"/>
          </p:cNvSpPr>
          <p:nvPr>
            <p:ph type="dt" sz="half" idx="10"/>
          </p:nvPr>
        </p:nvSpPr>
        <p:spPr/>
        <p:txBody>
          <a:bodyPr/>
          <a:lstStyle/>
          <a:p>
            <a:pPr>
              <a:defRPr/>
            </a:pPr>
            <a:fld id="{24497277-0D2E-46BC-B4F8-63101973B933}" type="datetime1">
              <a:rPr lang="es-MX" smtClean="0"/>
              <a:t>09/04/2021</a:t>
            </a:fld>
            <a:endParaRPr lang="es-ES"/>
          </a:p>
        </p:txBody>
      </p:sp>
      <p:sp>
        <p:nvSpPr>
          <p:cNvPr id="5" name="4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 name="5 Marcador de número de diapositiva"/>
          <p:cNvSpPr>
            <a:spLocks noGrp="1"/>
          </p:cNvSpPr>
          <p:nvPr>
            <p:ph type="sldNum" sz="quarter" idx="12"/>
          </p:nvPr>
        </p:nvSpPr>
        <p:spPr/>
        <p:txBody>
          <a:bodyPr/>
          <a:lstStyle/>
          <a:p>
            <a:pPr>
              <a:defRPr/>
            </a:pPr>
            <a:fld id="{F8F10A68-DC18-45CB-8926-FF5BA0AF8D5C}" type="slidenum">
              <a:rPr lang="es-ES" smtClean="0"/>
              <a:pPr>
                <a:defRPr/>
              </a:pPr>
              <a:t>46</a:t>
            </a:fld>
            <a:endParaRPr lang="es-ES"/>
          </a:p>
        </p:txBody>
      </p:sp>
      <p:sp>
        <p:nvSpPr>
          <p:cNvPr id="7" name="6 Título"/>
          <p:cNvSpPr>
            <a:spLocks noGrp="1"/>
          </p:cNvSpPr>
          <p:nvPr>
            <p:ph type="title"/>
          </p:nvPr>
        </p:nvSpPr>
        <p:spPr/>
        <p:txBody>
          <a:bodyPr/>
          <a:lstStyle/>
          <a:p>
            <a:r>
              <a:rPr lang="es-ES" dirty="0" smtClean="0"/>
              <a:t>Unión de conjuntos</a:t>
            </a:r>
            <a:endParaRPr lang="es-MX" dirty="0"/>
          </a:p>
        </p:txBody>
      </p:sp>
      <p:pic>
        <p:nvPicPr>
          <p:cNvPr id="13" name="12 Imagen"/>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705316" y="3723878"/>
            <a:ext cx="5747004" cy="455371"/>
          </a:xfrm>
          <a:prstGeom prst="rect">
            <a:avLst/>
          </a:prstGeom>
        </p:spPr>
      </p:pic>
    </p:spTree>
    <p:extLst>
      <p:ext uri="{BB962C8B-B14F-4D97-AF65-F5344CB8AC3E}">
        <p14:creationId xmlns:p14="http://schemas.microsoft.com/office/powerpoint/2010/main" val="1768775021"/>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s-MX" sz="2800" dirty="0"/>
              <a:t>Sean </a:t>
            </a:r>
            <a:r>
              <a:rPr lang="es-MX" sz="3200" dirty="0"/>
              <a:t>A = {10,20,30,40,50}</a:t>
            </a:r>
            <a:r>
              <a:rPr lang="es-MX" sz="2800" dirty="0"/>
              <a:t> el conjunto de los múltiplos de 10 menores o iguales que 50 y </a:t>
            </a:r>
            <a:r>
              <a:rPr lang="es-MX" sz="3200" dirty="0"/>
              <a:t>B = {2, 3, 5, 7, 11, 13, 17, 19}</a:t>
            </a:r>
            <a:r>
              <a:rPr lang="es-MX" sz="2800" dirty="0"/>
              <a:t> el conjunto de los números primos menores que 20</a:t>
            </a:r>
            <a:endParaRPr lang="es-MX" sz="3200" dirty="0"/>
          </a:p>
          <a:p>
            <a:r>
              <a:rPr lang="es-MX" sz="2800" dirty="0" smtClean="0"/>
              <a:t>Entonces A</a:t>
            </a:r>
            <a:r>
              <a:rPr lang="es-MX" sz="2800" dirty="0" smtClean="0">
                <a:sym typeface="Symbol" panose="05050102010706020507" pitchFamily="18" charset="2"/>
              </a:rPr>
              <a:t>B = {10, 20, 30, 40, 50, 2, 3, 5, 7, 11, 13, 17, 19}</a:t>
            </a:r>
            <a:endParaRPr lang="es-MX" sz="2800" dirty="0"/>
          </a:p>
        </p:txBody>
      </p:sp>
      <p:sp>
        <p:nvSpPr>
          <p:cNvPr id="3" name="Marcador de fecha 2"/>
          <p:cNvSpPr>
            <a:spLocks noGrp="1"/>
          </p:cNvSpPr>
          <p:nvPr>
            <p:ph type="dt" sz="half" idx="10"/>
          </p:nvPr>
        </p:nvSpPr>
        <p:spPr/>
        <p:txBody>
          <a:bodyPr/>
          <a:lstStyle/>
          <a:p>
            <a:pPr>
              <a:defRPr/>
            </a:pPr>
            <a:fld id="{04DD5EE9-F21F-4CB8-84BF-B8E602DC2984}" type="datetime1">
              <a:rPr lang="es-MX" smtClean="0"/>
              <a:t>09/04/2021</a:t>
            </a:fld>
            <a:endParaRPr lang="es-ES"/>
          </a:p>
        </p:txBody>
      </p:sp>
      <p:sp>
        <p:nvSpPr>
          <p:cNvPr id="4" name="Marcador de pie de página 3"/>
          <p:cNvSpPr>
            <a:spLocks noGrp="1"/>
          </p:cNvSpPr>
          <p:nvPr>
            <p:ph type="ftr" sz="quarter" idx="11"/>
          </p:nvPr>
        </p:nvSpPr>
        <p:spPr/>
        <p:txBody>
          <a:bodyPr/>
          <a:lstStyle/>
          <a:p>
            <a:pPr>
              <a:defRPr/>
            </a:pPr>
            <a:r>
              <a:rPr lang="es-ES" smtClean="0"/>
              <a:t>Introducción a la Probabilidad</a:t>
            </a:r>
            <a:endParaRPr lang="es-ES"/>
          </a:p>
        </p:txBody>
      </p:sp>
      <p:sp>
        <p:nvSpPr>
          <p:cNvPr id="5" name="Marcador de número de diapositiva 4"/>
          <p:cNvSpPr>
            <a:spLocks noGrp="1"/>
          </p:cNvSpPr>
          <p:nvPr>
            <p:ph type="sldNum" sz="quarter" idx="12"/>
          </p:nvPr>
        </p:nvSpPr>
        <p:spPr/>
        <p:txBody>
          <a:bodyPr/>
          <a:lstStyle/>
          <a:p>
            <a:pPr>
              <a:defRPr/>
            </a:pPr>
            <a:fld id="{7C48102B-0A14-45AE-B36A-10CAA2F77C65}" type="slidenum">
              <a:rPr lang="es-ES" smtClean="0"/>
              <a:pPr>
                <a:defRPr/>
              </a:pPr>
              <a:t>47</a:t>
            </a:fld>
            <a:endParaRPr lang="es-ES"/>
          </a:p>
        </p:txBody>
      </p:sp>
      <p:sp>
        <p:nvSpPr>
          <p:cNvPr id="6" name="Título 5"/>
          <p:cNvSpPr>
            <a:spLocks noGrp="1"/>
          </p:cNvSpPr>
          <p:nvPr>
            <p:ph type="title"/>
          </p:nvPr>
        </p:nvSpPr>
        <p:spPr/>
        <p:txBody>
          <a:bodyPr/>
          <a:lstStyle/>
          <a:p>
            <a:r>
              <a:rPr lang="es-MX" dirty="0" smtClean="0"/>
              <a:t>Ejemplo</a:t>
            </a:r>
            <a:endParaRPr lang="es-MX" dirty="0"/>
          </a:p>
        </p:txBody>
      </p:sp>
    </p:spTree>
    <p:extLst>
      <p:ext uri="{BB962C8B-B14F-4D97-AF65-F5344CB8AC3E}">
        <p14:creationId xmlns:p14="http://schemas.microsoft.com/office/powerpoint/2010/main" val="3628301156"/>
      </p:ext>
    </p:extLst>
  </p:cSld>
  <p:clrMapOvr>
    <a:masterClrMapping/>
  </p:clrMapOvr>
  <p:transition spd="slow">
    <p:cove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s-MX" sz="3600" dirty="0" smtClean="0"/>
              <a:t>Sean los conjuntos</a:t>
            </a:r>
          </a:p>
          <a:p>
            <a:endParaRPr lang="es-MX" sz="3600" dirty="0" smtClean="0"/>
          </a:p>
          <a:p>
            <a:r>
              <a:rPr lang="es-MX" sz="3600" dirty="0" smtClean="0"/>
              <a:t>Entonces A</a:t>
            </a:r>
            <a:r>
              <a:rPr lang="es-MX" sz="3600" dirty="0" smtClean="0">
                <a:sym typeface="Symbol" panose="05050102010706020507" pitchFamily="18" charset="2"/>
              </a:rPr>
              <a:t>B = {1,2,3,4,5}</a:t>
            </a:r>
          </a:p>
        </p:txBody>
      </p:sp>
      <p:sp>
        <p:nvSpPr>
          <p:cNvPr id="3" name="Marcador de fecha 2"/>
          <p:cNvSpPr>
            <a:spLocks noGrp="1"/>
          </p:cNvSpPr>
          <p:nvPr>
            <p:ph type="dt" sz="half" idx="10"/>
          </p:nvPr>
        </p:nvSpPr>
        <p:spPr/>
        <p:txBody>
          <a:bodyPr/>
          <a:lstStyle/>
          <a:p>
            <a:pPr>
              <a:defRPr/>
            </a:pPr>
            <a:fld id="{C42C2912-1C80-41A9-AF45-78AEC419C53E}" type="datetime1">
              <a:rPr lang="es-MX" smtClean="0"/>
              <a:t>09/04/2021</a:t>
            </a:fld>
            <a:endParaRPr lang="es-ES"/>
          </a:p>
        </p:txBody>
      </p:sp>
      <p:sp>
        <p:nvSpPr>
          <p:cNvPr id="4" name="Marcador de pie de página 3"/>
          <p:cNvSpPr>
            <a:spLocks noGrp="1"/>
          </p:cNvSpPr>
          <p:nvPr>
            <p:ph type="ftr" sz="quarter" idx="11"/>
          </p:nvPr>
        </p:nvSpPr>
        <p:spPr/>
        <p:txBody>
          <a:bodyPr/>
          <a:lstStyle/>
          <a:p>
            <a:pPr>
              <a:defRPr/>
            </a:pPr>
            <a:r>
              <a:rPr lang="es-ES" smtClean="0"/>
              <a:t>Introducción a la Probabilidad</a:t>
            </a:r>
            <a:endParaRPr lang="es-ES"/>
          </a:p>
        </p:txBody>
      </p:sp>
      <p:sp>
        <p:nvSpPr>
          <p:cNvPr id="5" name="Marcador de número de diapositiva 4"/>
          <p:cNvSpPr>
            <a:spLocks noGrp="1"/>
          </p:cNvSpPr>
          <p:nvPr>
            <p:ph type="sldNum" sz="quarter" idx="12"/>
          </p:nvPr>
        </p:nvSpPr>
        <p:spPr/>
        <p:txBody>
          <a:bodyPr/>
          <a:lstStyle/>
          <a:p>
            <a:pPr>
              <a:defRPr/>
            </a:pPr>
            <a:fld id="{7C48102B-0A14-45AE-B36A-10CAA2F77C65}" type="slidenum">
              <a:rPr lang="es-ES" smtClean="0"/>
              <a:pPr>
                <a:defRPr/>
              </a:pPr>
              <a:t>48</a:t>
            </a:fld>
            <a:endParaRPr lang="es-ES"/>
          </a:p>
        </p:txBody>
      </p:sp>
      <p:sp>
        <p:nvSpPr>
          <p:cNvPr id="6" name="Título 5"/>
          <p:cNvSpPr>
            <a:spLocks noGrp="1"/>
          </p:cNvSpPr>
          <p:nvPr>
            <p:ph type="title"/>
          </p:nvPr>
        </p:nvSpPr>
        <p:spPr/>
        <p:txBody>
          <a:bodyPr/>
          <a:lstStyle/>
          <a:p>
            <a:r>
              <a:rPr lang="es-MX" dirty="0" smtClean="0"/>
              <a:t>Ejemplo</a:t>
            </a:r>
            <a:endParaRPr lang="es-MX" dirty="0"/>
          </a:p>
        </p:txBody>
      </p:sp>
      <p:pic>
        <p:nvPicPr>
          <p:cNvPr id="7" name="22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144060" y="1923678"/>
            <a:ext cx="2236013" cy="354178"/>
          </a:xfrm>
          <a:prstGeom prst="rect">
            <a:avLst/>
          </a:prstGeom>
        </p:spPr>
      </p:pic>
      <p:pic>
        <p:nvPicPr>
          <p:cNvPr id="8" name="23 Imagen"/>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617427" y="1923678"/>
            <a:ext cx="1587398" cy="354178"/>
          </a:xfrm>
          <a:prstGeom prst="rect">
            <a:avLst/>
          </a:prstGeom>
        </p:spPr>
      </p:pic>
    </p:spTree>
    <p:extLst>
      <p:ext uri="{BB962C8B-B14F-4D97-AF65-F5344CB8AC3E}">
        <p14:creationId xmlns:p14="http://schemas.microsoft.com/office/powerpoint/2010/main" val="3336463544"/>
      </p:ext>
    </p:extLst>
  </p:cSld>
  <p:clrMapOvr>
    <a:masterClrMapping/>
  </p:clrMapOvr>
  <p:transition spd="slow">
    <p:cove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pPr>
              <a:defRPr/>
            </a:pPr>
            <a:fld id="{C8C4596B-2273-4194-A1DC-4EFF9284F96A}"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49</a:t>
            </a:fld>
            <a:endParaRPr lang="es-ES"/>
          </a:p>
        </p:txBody>
      </p:sp>
      <p:sp>
        <p:nvSpPr>
          <p:cNvPr id="7" name="6 Título"/>
          <p:cNvSpPr>
            <a:spLocks noGrp="1"/>
          </p:cNvSpPr>
          <p:nvPr>
            <p:ph type="title"/>
          </p:nvPr>
        </p:nvSpPr>
        <p:spPr/>
        <p:txBody>
          <a:bodyPr/>
          <a:lstStyle/>
          <a:p>
            <a:r>
              <a:rPr lang="es-ES" dirty="0" smtClean="0"/>
              <a:t>Intersección de conjuntos</a:t>
            </a:r>
            <a:endParaRPr lang="es-MX" dirty="0"/>
          </a:p>
        </p:txBody>
      </p:sp>
    </p:spTree>
    <p:extLst>
      <p:ext uri="{BB962C8B-B14F-4D97-AF65-F5344CB8AC3E}">
        <p14:creationId xmlns:p14="http://schemas.microsoft.com/office/powerpoint/2010/main" val="3789419995"/>
      </p:ext>
    </p:extLst>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1027"/>
          <p:cNvSpPr>
            <a:spLocks noGrp="1" noChangeArrowheads="1"/>
          </p:cNvSpPr>
          <p:nvPr>
            <p:ph sz="half" idx="1"/>
          </p:nvPr>
        </p:nvSpPr>
        <p:spPr>
          <a:xfrm>
            <a:off x="457200" y="1110997"/>
            <a:ext cx="8291264" cy="1892802"/>
          </a:xfrm>
        </p:spPr>
        <p:txBody>
          <a:bodyPr>
            <a:noAutofit/>
          </a:bodyPr>
          <a:lstStyle/>
          <a:p>
            <a:pPr eaLnBrk="1" hangingPunct="1"/>
            <a:r>
              <a:rPr lang="es-MX" sz="2000" dirty="0" smtClean="0"/>
              <a:t>Aunque el resultado de dichos procesos es </a:t>
            </a:r>
            <a:r>
              <a:rPr lang="es-MX" sz="2000" dirty="0" smtClean="0">
                <a:solidFill>
                  <a:srgbClr val="FF0000"/>
                </a:solidFill>
              </a:rPr>
              <a:t>aleatorio</a:t>
            </a:r>
            <a:r>
              <a:rPr lang="es-MX" sz="2000" dirty="0" smtClean="0"/>
              <a:t>, la </a:t>
            </a:r>
            <a:r>
              <a:rPr lang="es-MX" sz="2000" dirty="0" smtClean="0">
                <a:solidFill>
                  <a:srgbClr val="FF0000"/>
                </a:solidFill>
              </a:rPr>
              <a:t>frecuencia relativa</a:t>
            </a:r>
            <a:r>
              <a:rPr lang="es-MX" sz="2000" dirty="0" smtClean="0"/>
              <a:t> con la que ocurren, a menudo es estable, o bien tiende a estabilizarse tras un gran número de ensayos</a:t>
            </a:r>
          </a:p>
        </p:txBody>
      </p:sp>
      <p:sp>
        <p:nvSpPr>
          <p:cNvPr id="4098" name="3 Marcador de fecha"/>
          <p:cNvSpPr>
            <a:spLocks noGrp="1"/>
          </p:cNvSpPr>
          <p:nvPr>
            <p:ph type="dt" sz="half" idx="10"/>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F4C43872-E9B6-4124-810A-FF896FE183A7}" type="datetime1">
              <a:rPr lang="es-MX" sz="1400" smtClean="0">
                <a:solidFill>
                  <a:schemeClr val="tx2"/>
                </a:solidFill>
                <a:latin typeface="Arial Narrow" pitchFamily="34" charset="0"/>
              </a:rPr>
              <a:t>09/04/2021</a:t>
            </a:fld>
            <a:endParaRPr lang="es-ES" sz="1400" smtClean="0">
              <a:solidFill>
                <a:schemeClr val="tx2"/>
              </a:solidFill>
              <a:latin typeface="Arial Narrow" pitchFamily="34" charset="0"/>
            </a:endParaRPr>
          </a:p>
        </p:txBody>
      </p:sp>
      <p:sp>
        <p:nvSpPr>
          <p:cNvPr id="2" name="1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4099" name="5 Marcador de número de diapositiva"/>
          <p:cNvSpPr>
            <a:spLocks noGrp="1"/>
          </p:cNvSpPr>
          <p:nvPr>
            <p:ph type="sldNum" sz="quarter" idx="12"/>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8244BFF5-01C5-4766-A930-2EF8AB2D2325}" type="slidenum">
              <a:rPr lang="es-ES" sz="1400" smtClean="0">
                <a:solidFill>
                  <a:schemeClr val="tx2"/>
                </a:solidFill>
                <a:latin typeface="Arial Narrow" pitchFamily="34" charset="0"/>
              </a:rPr>
              <a:pPr eaLnBrk="1" hangingPunct="1"/>
              <a:t>5</a:t>
            </a:fld>
            <a:endParaRPr lang="es-ES" sz="1400" smtClean="0">
              <a:solidFill>
                <a:schemeClr val="tx2"/>
              </a:solidFill>
              <a:latin typeface="Arial Narrow" pitchFamily="34" charset="0"/>
            </a:endParaRPr>
          </a:p>
        </p:txBody>
      </p:sp>
      <p:sp>
        <p:nvSpPr>
          <p:cNvPr id="4100" name="Rectangle 1026"/>
          <p:cNvSpPr>
            <a:spLocks noGrp="1" noChangeArrowheads="1"/>
          </p:cNvSpPr>
          <p:nvPr>
            <p:ph type="title"/>
          </p:nvPr>
        </p:nvSpPr>
        <p:spPr/>
        <p:txBody>
          <a:bodyPr/>
          <a:lstStyle/>
          <a:p>
            <a:pPr eaLnBrk="1" hangingPunct="1"/>
            <a:r>
              <a:rPr lang="es-MX" dirty="0" smtClean="0"/>
              <a:t>Procesos aleatorios</a:t>
            </a:r>
            <a:endParaRPr lang="es-ES" dirty="0" smtClean="0"/>
          </a:p>
        </p:txBody>
      </p:sp>
      <p:pic>
        <p:nvPicPr>
          <p:cNvPr id="6553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99592" y="2257300"/>
            <a:ext cx="7344816" cy="2869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538"/>
                                        </p:tgtEl>
                                        <p:attrNameLst>
                                          <p:attrName>style.visibility</p:attrName>
                                        </p:attrNameLst>
                                      </p:cBhvr>
                                      <p:to>
                                        <p:strVal val="visible"/>
                                      </p:to>
                                    </p:set>
                                    <p:animEffect transition="in" filter="fade">
                                      <p:cBhvr>
                                        <p:cTn id="7" dur="500"/>
                                        <p:tgtEl>
                                          <p:spTgt spid="65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Marcador de contenido"/>
          <p:cNvSpPr>
            <a:spLocks noGrp="1"/>
          </p:cNvSpPr>
          <p:nvPr>
            <p:ph idx="1"/>
          </p:nvPr>
        </p:nvSpPr>
        <p:spPr/>
        <p:txBody>
          <a:bodyPr>
            <a:noAutofit/>
          </a:bodyPr>
          <a:lstStyle/>
          <a:p>
            <a:r>
              <a:rPr lang="es-ES" sz="2800" dirty="0" smtClean="0"/>
              <a:t>Sean A y B conjuntos</a:t>
            </a:r>
          </a:p>
          <a:p>
            <a:r>
              <a:rPr lang="es-ES" sz="2800" dirty="0" smtClean="0"/>
              <a:t>La </a:t>
            </a:r>
            <a:r>
              <a:rPr lang="es-ES" sz="2800" dirty="0" smtClean="0">
                <a:solidFill>
                  <a:srgbClr val="FF0000"/>
                </a:solidFill>
              </a:rPr>
              <a:t>intersección</a:t>
            </a:r>
            <a:r>
              <a:rPr lang="es-ES" sz="2800" dirty="0" smtClean="0"/>
              <a:t> de A con B se representa por </a:t>
            </a:r>
            <a:r>
              <a:rPr lang="es-ES" sz="2800" dirty="0" smtClean="0">
                <a:solidFill>
                  <a:srgbClr val="FF0000"/>
                </a:solidFill>
              </a:rPr>
              <a:t>A</a:t>
            </a:r>
            <a:r>
              <a:rPr lang="es-ES" sz="2800" dirty="0" smtClean="0">
                <a:solidFill>
                  <a:srgbClr val="FF0000"/>
                </a:solidFill>
                <a:sym typeface="Symbol"/>
              </a:rPr>
              <a:t>B</a:t>
            </a:r>
          </a:p>
          <a:p>
            <a:r>
              <a:rPr lang="es-ES" sz="2800" dirty="0" smtClean="0">
                <a:sym typeface="Symbol"/>
              </a:rPr>
              <a:t>Es el conjunto que está formado por los elementos que están en A </a:t>
            </a:r>
            <a:r>
              <a:rPr lang="es-ES" sz="2800" dirty="0" smtClean="0">
                <a:solidFill>
                  <a:srgbClr val="FF0000"/>
                </a:solidFill>
                <a:sym typeface="Symbol"/>
              </a:rPr>
              <a:t>y, simultáneamente,</a:t>
            </a:r>
            <a:r>
              <a:rPr lang="es-ES" sz="2800" dirty="0" smtClean="0">
                <a:sym typeface="Symbol"/>
              </a:rPr>
              <a:t> están en B</a:t>
            </a:r>
          </a:p>
        </p:txBody>
      </p:sp>
      <p:sp>
        <p:nvSpPr>
          <p:cNvPr id="4" name="3 Marcador de fecha"/>
          <p:cNvSpPr>
            <a:spLocks noGrp="1"/>
          </p:cNvSpPr>
          <p:nvPr>
            <p:ph type="dt" sz="half" idx="10"/>
          </p:nvPr>
        </p:nvSpPr>
        <p:spPr/>
        <p:txBody>
          <a:bodyPr/>
          <a:lstStyle/>
          <a:p>
            <a:pPr>
              <a:defRPr/>
            </a:pPr>
            <a:fld id="{C6E9EC73-257F-4F9D-9A1E-313073DCC65F}" type="datetime1">
              <a:rPr lang="es-MX" smtClean="0"/>
              <a:t>09/04/2021</a:t>
            </a:fld>
            <a:endParaRPr lang="es-ES"/>
          </a:p>
        </p:txBody>
      </p:sp>
      <p:sp>
        <p:nvSpPr>
          <p:cNvPr id="5" name="4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 name="5 Marcador de número de diapositiva"/>
          <p:cNvSpPr>
            <a:spLocks noGrp="1"/>
          </p:cNvSpPr>
          <p:nvPr>
            <p:ph type="sldNum" sz="quarter" idx="12"/>
          </p:nvPr>
        </p:nvSpPr>
        <p:spPr/>
        <p:txBody>
          <a:bodyPr/>
          <a:lstStyle/>
          <a:p>
            <a:pPr>
              <a:defRPr/>
            </a:pPr>
            <a:fld id="{F8F10A68-DC18-45CB-8926-FF5BA0AF8D5C}" type="slidenum">
              <a:rPr lang="es-ES" smtClean="0"/>
              <a:pPr>
                <a:defRPr/>
              </a:pPr>
              <a:t>50</a:t>
            </a:fld>
            <a:endParaRPr lang="es-ES"/>
          </a:p>
        </p:txBody>
      </p:sp>
      <p:sp>
        <p:nvSpPr>
          <p:cNvPr id="7" name="6 Título"/>
          <p:cNvSpPr>
            <a:spLocks noGrp="1"/>
          </p:cNvSpPr>
          <p:nvPr>
            <p:ph type="title"/>
          </p:nvPr>
        </p:nvSpPr>
        <p:spPr/>
        <p:txBody>
          <a:bodyPr/>
          <a:lstStyle/>
          <a:p>
            <a:r>
              <a:rPr lang="es-ES" dirty="0" smtClean="0"/>
              <a:t>Intersección de conjuntos</a:t>
            </a:r>
            <a:endParaRPr lang="es-MX" dirty="0"/>
          </a:p>
        </p:txBody>
      </p:sp>
      <p:pic>
        <p:nvPicPr>
          <p:cNvPr id="3" name="2 Imagen"/>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694343" y="4011911"/>
            <a:ext cx="5757977" cy="455371"/>
          </a:xfrm>
          <a:prstGeom prst="rect">
            <a:avLst/>
          </a:prstGeom>
        </p:spPr>
      </p:pic>
    </p:spTree>
    <p:extLst>
      <p:ext uri="{BB962C8B-B14F-4D97-AF65-F5344CB8AC3E}">
        <p14:creationId xmlns:p14="http://schemas.microsoft.com/office/powerpoint/2010/main" val="1520919511"/>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s-MX" sz="4000" dirty="0" smtClean="0"/>
              <a:t>Sean los conjuntos</a:t>
            </a:r>
          </a:p>
          <a:p>
            <a:endParaRPr lang="es-MX" sz="4000" dirty="0" smtClean="0"/>
          </a:p>
          <a:p>
            <a:r>
              <a:rPr lang="es-MX" sz="4000" dirty="0" smtClean="0"/>
              <a:t>Entonces A</a:t>
            </a:r>
            <a:r>
              <a:rPr lang="es-MX" sz="4000" dirty="0" smtClean="0">
                <a:sym typeface="Symbol" panose="05050102010706020507" pitchFamily="18" charset="2"/>
              </a:rPr>
              <a:t>B = {1}</a:t>
            </a:r>
          </a:p>
        </p:txBody>
      </p:sp>
      <p:sp>
        <p:nvSpPr>
          <p:cNvPr id="3" name="Marcador de fecha 2"/>
          <p:cNvSpPr>
            <a:spLocks noGrp="1"/>
          </p:cNvSpPr>
          <p:nvPr>
            <p:ph type="dt" sz="half" idx="10"/>
          </p:nvPr>
        </p:nvSpPr>
        <p:spPr/>
        <p:txBody>
          <a:bodyPr/>
          <a:lstStyle/>
          <a:p>
            <a:pPr>
              <a:defRPr/>
            </a:pPr>
            <a:fld id="{DE88B15A-88A5-4322-98C1-5EE4A5DCDEC3}" type="datetime1">
              <a:rPr lang="es-MX" smtClean="0"/>
              <a:t>09/04/2021</a:t>
            </a:fld>
            <a:endParaRPr lang="es-ES"/>
          </a:p>
        </p:txBody>
      </p:sp>
      <p:sp>
        <p:nvSpPr>
          <p:cNvPr id="4" name="Marcador de pie de página 3"/>
          <p:cNvSpPr>
            <a:spLocks noGrp="1"/>
          </p:cNvSpPr>
          <p:nvPr>
            <p:ph type="ftr" sz="quarter" idx="11"/>
          </p:nvPr>
        </p:nvSpPr>
        <p:spPr/>
        <p:txBody>
          <a:bodyPr/>
          <a:lstStyle/>
          <a:p>
            <a:pPr>
              <a:defRPr/>
            </a:pPr>
            <a:r>
              <a:rPr lang="es-ES" smtClean="0"/>
              <a:t>Introducción a la Probabilidad</a:t>
            </a:r>
            <a:endParaRPr lang="es-ES"/>
          </a:p>
        </p:txBody>
      </p:sp>
      <p:sp>
        <p:nvSpPr>
          <p:cNvPr id="5" name="Marcador de número de diapositiva 4"/>
          <p:cNvSpPr>
            <a:spLocks noGrp="1"/>
          </p:cNvSpPr>
          <p:nvPr>
            <p:ph type="sldNum" sz="quarter" idx="12"/>
          </p:nvPr>
        </p:nvSpPr>
        <p:spPr/>
        <p:txBody>
          <a:bodyPr/>
          <a:lstStyle/>
          <a:p>
            <a:pPr>
              <a:defRPr/>
            </a:pPr>
            <a:fld id="{7C48102B-0A14-45AE-B36A-10CAA2F77C65}" type="slidenum">
              <a:rPr lang="es-ES" smtClean="0"/>
              <a:pPr>
                <a:defRPr/>
              </a:pPr>
              <a:t>51</a:t>
            </a:fld>
            <a:endParaRPr lang="es-ES"/>
          </a:p>
        </p:txBody>
      </p:sp>
      <p:sp>
        <p:nvSpPr>
          <p:cNvPr id="6" name="Título 5"/>
          <p:cNvSpPr>
            <a:spLocks noGrp="1"/>
          </p:cNvSpPr>
          <p:nvPr>
            <p:ph type="title"/>
          </p:nvPr>
        </p:nvSpPr>
        <p:spPr/>
        <p:txBody>
          <a:bodyPr/>
          <a:lstStyle/>
          <a:p>
            <a:r>
              <a:rPr lang="es-MX" dirty="0" smtClean="0"/>
              <a:t>Ejemplo</a:t>
            </a:r>
            <a:endParaRPr lang="es-MX" dirty="0"/>
          </a:p>
        </p:txBody>
      </p:sp>
      <p:pic>
        <p:nvPicPr>
          <p:cNvPr id="7" name="22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66348" y="1848739"/>
            <a:ext cx="3182230" cy="504056"/>
          </a:xfrm>
          <a:prstGeom prst="rect">
            <a:avLst/>
          </a:prstGeom>
        </p:spPr>
      </p:pic>
      <p:pic>
        <p:nvPicPr>
          <p:cNvPr id="8" name="23 Imagen"/>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657726" y="1832506"/>
            <a:ext cx="2259139" cy="504056"/>
          </a:xfrm>
          <a:prstGeom prst="rect">
            <a:avLst/>
          </a:prstGeom>
        </p:spPr>
      </p:pic>
    </p:spTree>
    <p:extLst>
      <p:ext uri="{BB962C8B-B14F-4D97-AF65-F5344CB8AC3E}">
        <p14:creationId xmlns:p14="http://schemas.microsoft.com/office/powerpoint/2010/main" val="3048447195"/>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s-MX" sz="3600" dirty="0"/>
              <a:t>Sean </a:t>
            </a:r>
            <a:r>
              <a:rPr lang="es-MX" sz="4000" dirty="0"/>
              <a:t>A = {10,20,30,40,50}</a:t>
            </a:r>
            <a:r>
              <a:rPr lang="es-MX" sz="3600" dirty="0"/>
              <a:t> </a:t>
            </a:r>
            <a:r>
              <a:rPr lang="es-MX" sz="3600" dirty="0" smtClean="0"/>
              <a:t>y </a:t>
            </a:r>
            <a:r>
              <a:rPr lang="es-MX" sz="4000" dirty="0"/>
              <a:t>B = {2, 3, 5, 7, 11, 13, 17, </a:t>
            </a:r>
            <a:r>
              <a:rPr lang="es-MX" sz="4000" dirty="0" smtClean="0"/>
              <a:t>19}</a:t>
            </a:r>
            <a:endParaRPr lang="es-MX" sz="3600" dirty="0" smtClean="0"/>
          </a:p>
          <a:p>
            <a:r>
              <a:rPr lang="es-MX" sz="3600" dirty="0" smtClean="0"/>
              <a:t>Entonces A</a:t>
            </a:r>
            <a:r>
              <a:rPr lang="es-MX" sz="3600" dirty="0" smtClean="0">
                <a:sym typeface="Symbol" panose="05050102010706020507" pitchFamily="18" charset="2"/>
              </a:rPr>
              <a:t>B = {}</a:t>
            </a:r>
          </a:p>
          <a:p>
            <a:r>
              <a:rPr lang="es-MX" sz="3600" dirty="0" smtClean="0">
                <a:sym typeface="Symbol" panose="05050102010706020507" pitchFamily="18" charset="2"/>
              </a:rPr>
              <a:t>La intersección de A con B es el conjunto vacío</a:t>
            </a:r>
            <a:endParaRPr lang="es-MX" sz="3600" dirty="0"/>
          </a:p>
        </p:txBody>
      </p:sp>
      <p:sp>
        <p:nvSpPr>
          <p:cNvPr id="3" name="Marcador de fecha 2"/>
          <p:cNvSpPr>
            <a:spLocks noGrp="1"/>
          </p:cNvSpPr>
          <p:nvPr>
            <p:ph type="dt" sz="half" idx="10"/>
          </p:nvPr>
        </p:nvSpPr>
        <p:spPr/>
        <p:txBody>
          <a:bodyPr/>
          <a:lstStyle/>
          <a:p>
            <a:pPr>
              <a:defRPr/>
            </a:pPr>
            <a:fld id="{DF2F76B6-F64B-43E8-BD2F-6999669B75CD}" type="datetime1">
              <a:rPr lang="es-MX" smtClean="0"/>
              <a:t>09/04/2021</a:t>
            </a:fld>
            <a:endParaRPr lang="es-ES"/>
          </a:p>
        </p:txBody>
      </p:sp>
      <p:sp>
        <p:nvSpPr>
          <p:cNvPr id="4" name="Marcador de pie de página 3"/>
          <p:cNvSpPr>
            <a:spLocks noGrp="1"/>
          </p:cNvSpPr>
          <p:nvPr>
            <p:ph type="ftr" sz="quarter" idx="11"/>
          </p:nvPr>
        </p:nvSpPr>
        <p:spPr/>
        <p:txBody>
          <a:bodyPr/>
          <a:lstStyle/>
          <a:p>
            <a:pPr>
              <a:defRPr/>
            </a:pPr>
            <a:r>
              <a:rPr lang="es-ES" smtClean="0"/>
              <a:t>Introducción a la Probabilidad</a:t>
            </a:r>
            <a:endParaRPr lang="es-ES"/>
          </a:p>
        </p:txBody>
      </p:sp>
      <p:sp>
        <p:nvSpPr>
          <p:cNvPr id="5" name="Marcador de número de diapositiva 4"/>
          <p:cNvSpPr>
            <a:spLocks noGrp="1"/>
          </p:cNvSpPr>
          <p:nvPr>
            <p:ph type="sldNum" sz="quarter" idx="12"/>
          </p:nvPr>
        </p:nvSpPr>
        <p:spPr/>
        <p:txBody>
          <a:bodyPr/>
          <a:lstStyle/>
          <a:p>
            <a:pPr>
              <a:defRPr/>
            </a:pPr>
            <a:fld id="{7C48102B-0A14-45AE-B36A-10CAA2F77C65}" type="slidenum">
              <a:rPr lang="es-ES" smtClean="0"/>
              <a:pPr>
                <a:defRPr/>
              </a:pPr>
              <a:t>52</a:t>
            </a:fld>
            <a:endParaRPr lang="es-ES"/>
          </a:p>
        </p:txBody>
      </p:sp>
      <p:sp>
        <p:nvSpPr>
          <p:cNvPr id="6" name="Título 5"/>
          <p:cNvSpPr>
            <a:spLocks noGrp="1"/>
          </p:cNvSpPr>
          <p:nvPr>
            <p:ph type="title"/>
          </p:nvPr>
        </p:nvSpPr>
        <p:spPr/>
        <p:txBody>
          <a:bodyPr/>
          <a:lstStyle/>
          <a:p>
            <a:r>
              <a:rPr lang="es-MX" dirty="0" smtClean="0"/>
              <a:t>Ejemplo</a:t>
            </a:r>
            <a:endParaRPr lang="es-MX" dirty="0"/>
          </a:p>
        </p:txBody>
      </p:sp>
    </p:spTree>
    <p:extLst>
      <p:ext uri="{BB962C8B-B14F-4D97-AF65-F5344CB8AC3E}">
        <p14:creationId xmlns:p14="http://schemas.microsoft.com/office/powerpoint/2010/main" val="759475177"/>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pPr>
              <a:defRPr/>
            </a:pPr>
            <a:fld id="{5852E072-BD6F-4F4A-8BD0-0322DA34DA49}"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53</a:t>
            </a:fld>
            <a:endParaRPr lang="es-ES"/>
          </a:p>
        </p:txBody>
      </p:sp>
      <p:sp>
        <p:nvSpPr>
          <p:cNvPr id="7" name="6 Título"/>
          <p:cNvSpPr>
            <a:spLocks noGrp="1"/>
          </p:cNvSpPr>
          <p:nvPr>
            <p:ph type="title"/>
          </p:nvPr>
        </p:nvSpPr>
        <p:spPr/>
        <p:txBody>
          <a:bodyPr/>
          <a:lstStyle/>
          <a:p>
            <a:r>
              <a:rPr lang="es-ES" dirty="0" smtClean="0"/>
              <a:t>Complemento de un conjunto</a:t>
            </a:r>
            <a:endParaRPr lang="es-MX" dirty="0"/>
          </a:p>
        </p:txBody>
      </p:sp>
    </p:spTree>
    <p:extLst>
      <p:ext uri="{BB962C8B-B14F-4D97-AF65-F5344CB8AC3E}">
        <p14:creationId xmlns:p14="http://schemas.microsoft.com/office/powerpoint/2010/main" val="7768554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Marcador de contenido"/>
          <p:cNvSpPr>
            <a:spLocks noGrp="1"/>
          </p:cNvSpPr>
          <p:nvPr>
            <p:ph idx="1"/>
          </p:nvPr>
        </p:nvSpPr>
        <p:spPr/>
        <p:txBody>
          <a:bodyPr>
            <a:noAutofit/>
          </a:bodyPr>
          <a:lstStyle/>
          <a:p>
            <a:r>
              <a:rPr lang="es-ES" sz="2800" dirty="0" smtClean="0"/>
              <a:t>Sean U el conjunto universo y A </a:t>
            </a:r>
            <a:r>
              <a:rPr lang="es-ES" sz="2800" dirty="0" smtClean="0">
                <a:sym typeface="Symbol"/>
              </a:rPr>
              <a:t> U</a:t>
            </a:r>
            <a:endParaRPr lang="es-ES" sz="2800" dirty="0" smtClean="0"/>
          </a:p>
          <a:p>
            <a:r>
              <a:rPr lang="es-ES" sz="2800" dirty="0" smtClean="0"/>
              <a:t>El </a:t>
            </a:r>
            <a:r>
              <a:rPr lang="es-ES" sz="2800" dirty="0" smtClean="0">
                <a:solidFill>
                  <a:srgbClr val="FF0000"/>
                </a:solidFill>
              </a:rPr>
              <a:t>complemento</a:t>
            </a:r>
            <a:r>
              <a:rPr lang="es-ES" sz="2800" dirty="0" smtClean="0"/>
              <a:t> de A con respecto a U se representa por </a:t>
            </a:r>
            <a:endParaRPr lang="es-ES" sz="2800" dirty="0" smtClean="0">
              <a:solidFill>
                <a:srgbClr val="FF0000"/>
              </a:solidFill>
              <a:sym typeface="Symbol"/>
            </a:endParaRPr>
          </a:p>
          <a:p>
            <a:r>
              <a:rPr lang="es-ES" sz="2800" dirty="0" smtClean="0">
                <a:sym typeface="Symbol"/>
              </a:rPr>
              <a:t>Es el conjunto que está formado por todos los elementos del Universo que </a:t>
            </a:r>
            <a:r>
              <a:rPr lang="es-ES" sz="2800" b="1" dirty="0" smtClean="0">
                <a:solidFill>
                  <a:srgbClr val="FF0000"/>
                </a:solidFill>
                <a:sym typeface="Symbol"/>
              </a:rPr>
              <a:t>NO</a:t>
            </a:r>
            <a:r>
              <a:rPr lang="es-ES" sz="2800" dirty="0" smtClean="0">
                <a:sym typeface="Symbol"/>
              </a:rPr>
              <a:t> están en A</a:t>
            </a:r>
          </a:p>
        </p:txBody>
      </p:sp>
      <p:sp>
        <p:nvSpPr>
          <p:cNvPr id="4" name="3 Marcador de fecha"/>
          <p:cNvSpPr>
            <a:spLocks noGrp="1"/>
          </p:cNvSpPr>
          <p:nvPr>
            <p:ph type="dt" sz="half" idx="10"/>
          </p:nvPr>
        </p:nvSpPr>
        <p:spPr/>
        <p:txBody>
          <a:bodyPr/>
          <a:lstStyle/>
          <a:p>
            <a:pPr>
              <a:defRPr/>
            </a:pPr>
            <a:fld id="{9CF42C46-C292-4EF2-943C-10187B06FC5E}" type="datetime1">
              <a:rPr lang="es-MX" smtClean="0"/>
              <a:t>09/04/2021</a:t>
            </a:fld>
            <a:endParaRPr lang="es-ES"/>
          </a:p>
        </p:txBody>
      </p:sp>
      <p:sp>
        <p:nvSpPr>
          <p:cNvPr id="5" name="4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 name="5 Marcador de número de diapositiva"/>
          <p:cNvSpPr>
            <a:spLocks noGrp="1"/>
          </p:cNvSpPr>
          <p:nvPr>
            <p:ph type="sldNum" sz="quarter" idx="12"/>
          </p:nvPr>
        </p:nvSpPr>
        <p:spPr/>
        <p:txBody>
          <a:bodyPr/>
          <a:lstStyle/>
          <a:p>
            <a:pPr>
              <a:defRPr/>
            </a:pPr>
            <a:fld id="{F8F10A68-DC18-45CB-8926-FF5BA0AF8D5C}" type="slidenum">
              <a:rPr lang="es-ES" smtClean="0"/>
              <a:pPr>
                <a:defRPr/>
              </a:pPr>
              <a:t>54</a:t>
            </a:fld>
            <a:endParaRPr lang="es-ES"/>
          </a:p>
        </p:txBody>
      </p:sp>
      <p:sp>
        <p:nvSpPr>
          <p:cNvPr id="7" name="6 Título"/>
          <p:cNvSpPr>
            <a:spLocks noGrp="1"/>
          </p:cNvSpPr>
          <p:nvPr>
            <p:ph type="title"/>
          </p:nvPr>
        </p:nvSpPr>
        <p:spPr/>
        <p:txBody>
          <a:bodyPr/>
          <a:lstStyle/>
          <a:p>
            <a:r>
              <a:rPr lang="es-ES" dirty="0" smtClean="0"/>
              <a:t>Complemento de un conjunto</a:t>
            </a:r>
            <a:endParaRPr lang="es-MX" dirty="0"/>
          </a:p>
        </p:txBody>
      </p:sp>
      <p:pic>
        <p:nvPicPr>
          <p:cNvPr id="2" name="1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94343" y="3939902"/>
            <a:ext cx="5002972" cy="455314"/>
          </a:xfrm>
          <a:prstGeom prst="rect">
            <a:avLst/>
          </a:prstGeom>
        </p:spPr>
      </p:pic>
      <p:pic>
        <p:nvPicPr>
          <p:cNvPr id="8" name="7 Imagen"/>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597231" y="2034591"/>
            <a:ext cx="1766857" cy="393143"/>
          </a:xfrm>
          <a:prstGeom prst="rect">
            <a:avLst/>
          </a:prstGeom>
        </p:spPr>
      </p:pic>
    </p:spTree>
    <p:extLst>
      <p:ext uri="{BB962C8B-B14F-4D97-AF65-F5344CB8AC3E}">
        <p14:creationId xmlns:p14="http://schemas.microsoft.com/office/powerpoint/2010/main" val="2511821375"/>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92500" lnSpcReduction="10000"/>
          </a:bodyPr>
          <a:lstStyle/>
          <a:p>
            <a:r>
              <a:rPr lang="es-MX" dirty="0" smtClean="0"/>
              <a:t>Se puede pensar en A’ como el conjunto de todos los elementos de U que le faltan a </a:t>
            </a:r>
            <a:r>
              <a:rPr lang="es-MX" dirty="0" err="1" smtClean="0"/>
              <a:t>A</a:t>
            </a:r>
            <a:r>
              <a:rPr lang="es-MX" dirty="0" smtClean="0"/>
              <a:t> para ser igual a U</a:t>
            </a:r>
          </a:p>
          <a:p>
            <a:r>
              <a:rPr lang="es-MX" dirty="0" smtClean="0"/>
              <a:t>Por lo anterior, en particular se tiene que</a:t>
            </a:r>
          </a:p>
          <a:p>
            <a:pPr lvl="1"/>
            <a:r>
              <a:rPr lang="es-MX" dirty="0" smtClean="0">
                <a:sym typeface="Symbol" panose="05050102010706020507" pitchFamily="18" charset="2"/>
              </a:rPr>
              <a:t>’ = U</a:t>
            </a:r>
          </a:p>
          <a:p>
            <a:pPr lvl="1"/>
            <a:r>
              <a:rPr lang="es-MX" dirty="0" smtClean="0">
                <a:sym typeface="Symbol" panose="05050102010706020507" pitchFamily="18" charset="2"/>
              </a:rPr>
              <a:t>U’ = </a:t>
            </a:r>
          </a:p>
          <a:p>
            <a:r>
              <a:rPr lang="es-MX" dirty="0" smtClean="0">
                <a:sym typeface="Symbol" panose="05050102010706020507" pitchFamily="18" charset="2"/>
              </a:rPr>
              <a:t>Nótese que también se cumple que</a:t>
            </a:r>
          </a:p>
          <a:p>
            <a:pPr lvl="1"/>
            <a:r>
              <a:rPr lang="es-MX" dirty="0" smtClean="0">
                <a:sym typeface="Symbol" panose="05050102010706020507" pitchFamily="18" charset="2"/>
              </a:rPr>
              <a:t>AA’ = U</a:t>
            </a:r>
          </a:p>
          <a:p>
            <a:pPr lvl="1"/>
            <a:r>
              <a:rPr lang="es-MX" dirty="0" smtClean="0">
                <a:sym typeface="Symbol" panose="05050102010706020507" pitchFamily="18" charset="2"/>
              </a:rPr>
              <a:t>AA’ = </a:t>
            </a:r>
            <a:r>
              <a:rPr lang="es-MX" dirty="0">
                <a:sym typeface="Symbol" panose="05050102010706020507" pitchFamily="18" charset="2"/>
              </a:rPr>
              <a:t></a:t>
            </a:r>
            <a:endParaRPr lang="es-MX" dirty="0"/>
          </a:p>
        </p:txBody>
      </p:sp>
      <p:sp>
        <p:nvSpPr>
          <p:cNvPr id="3" name="Marcador de fecha 2"/>
          <p:cNvSpPr>
            <a:spLocks noGrp="1"/>
          </p:cNvSpPr>
          <p:nvPr>
            <p:ph type="dt" sz="half" idx="10"/>
          </p:nvPr>
        </p:nvSpPr>
        <p:spPr/>
        <p:txBody>
          <a:bodyPr/>
          <a:lstStyle/>
          <a:p>
            <a:pPr>
              <a:defRPr/>
            </a:pPr>
            <a:fld id="{1E6E2C50-DA92-4A6B-B57C-FC423EABF1D8}" type="datetime1">
              <a:rPr lang="es-MX" smtClean="0"/>
              <a:t>09/04/2021</a:t>
            </a:fld>
            <a:endParaRPr lang="es-ES"/>
          </a:p>
        </p:txBody>
      </p:sp>
      <p:sp>
        <p:nvSpPr>
          <p:cNvPr id="4" name="Marcador de pie de página 3"/>
          <p:cNvSpPr>
            <a:spLocks noGrp="1"/>
          </p:cNvSpPr>
          <p:nvPr>
            <p:ph type="ftr" sz="quarter" idx="11"/>
          </p:nvPr>
        </p:nvSpPr>
        <p:spPr/>
        <p:txBody>
          <a:bodyPr/>
          <a:lstStyle/>
          <a:p>
            <a:pPr>
              <a:defRPr/>
            </a:pPr>
            <a:r>
              <a:rPr lang="es-ES" smtClean="0"/>
              <a:t>Introducción a la Probabilidad</a:t>
            </a:r>
            <a:endParaRPr lang="es-ES"/>
          </a:p>
        </p:txBody>
      </p:sp>
      <p:sp>
        <p:nvSpPr>
          <p:cNvPr id="5" name="Marcador de número de diapositiva 4"/>
          <p:cNvSpPr>
            <a:spLocks noGrp="1"/>
          </p:cNvSpPr>
          <p:nvPr>
            <p:ph type="sldNum" sz="quarter" idx="12"/>
          </p:nvPr>
        </p:nvSpPr>
        <p:spPr/>
        <p:txBody>
          <a:bodyPr/>
          <a:lstStyle/>
          <a:p>
            <a:pPr>
              <a:defRPr/>
            </a:pPr>
            <a:fld id="{7C48102B-0A14-45AE-B36A-10CAA2F77C65}" type="slidenum">
              <a:rPr lang="es-ES" smtClean="0"/>
              <a:pPr>
                <a:defRPr/>
              </a:pPr>
              <a:t>55</a:t>
            </a:fld>
            <a:endParaRPr lang="es-ES"/>
          </a:p>
        </p:txBody>
      </p:sp>
      <p:sp>
        <p:nvSpPr>
          <p:cNvPr id="6" name="Título 5"/>
          <p:cNvSpPr>
            <a:spLocks noGrp="1"/>
          </p:cNvSpPr>
          <p:nvPr>
            <p:ph type="title"/>
          </p:nvPr>
        </p:nvSpPr>
        <p:spPr/>
        <p:txBody>
          <a:bodyPr/>
          <a:lstStyle/>
          <a:p>
            <a:r>
              <a:rPr lang="es-MX" dirty="0" smtClean="0"/>
              <a:t>Complemento de un conjunto</a:t>
            </a:r>
            <a:endParaRPr lang="es-MX" dirty="0"/>
          </a:p>
        </p:txBody>
      </p:sp>
    </p:spTree>
    <p:extLst>
      <p:ext uri="{BB962C8B-B14F-4D97-AF65-F5344CB8AC3E}">
        <p14:creationId xmlns:p14="http://schemas.microsoft.com/office/powerpoint/2010/main" val="291648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fontScale="90000"/>
          </a:bodyPr>
          <a:lstStyle/>
          <a:p>
            <a:r>
              <a:rPr lang="es-MX" smtClean="0"/>
              <a:t>Conceptos básicos de probabilidad</a:t>
            </a:r>
            <a:endParaRPr lang="es-MX" dirty="0"/>
          </a:p>
        </p:txBody>
      </p:sp>
      <p:sp>
        <p:nvSpPr>
          <p:cNvPr id="21" name="20 Marcador de texto"/>
          <p:cNvSpPr>
            <a:spLocks noGrp="1"/>
          </p:cNvSpPr>
          <p:nvPr>
            <p:ph type="body" idx="1"/>
          </p:nvPr>
        </p:nvSpPr>
        <p:spPr/>
        <p:txBody>
          <a:bodyPr/>
          <a:lstStyle/>
          <a:p>
            <a:endParaRPr lang="es-MX"/>
          </a:p>
        </p:txBody>
      </p:sp>
      <p:sp>
        <p:nvSpPr>
          <p:cNvPr id="3" name="2 Marcador de fecha"/>
          <p:cNvSpPr>
            <a:spLocks noGrp="1"/>
          </p:cNvSpPr>
          <p:nvPr>
            <p:ph type="dt" sz="half" idx="10"/>
          </p:nvPr>
        </p:nvSpPr>
        <p:spPr/>
        <p:txBody>
          <a:bodyPr/>
          <a:lstStyle/>
          <a:p>
            <a:fld id="{81F4FE97-F8F7-4C52-89DA-9EE6DBF30480}" type="datetime1">
              <a:rPr lang="es-MX" smtClean="0"/>
              <a:t>09/04/2021</a:t>
            </a:fld>
            <a:endParaRPr lang="es-ES"/>
          </a:p>
        </p:txBody>
      </p:sp>
      <p:sp>
        <p:nvSpPr>
          <p:cNvPr id="4" name="3 Marcador de pie de página"/>
          <p:cNvSpPr>
            <a:spLocks noGrp="1"/>
          </p:cNvSpPr>
          <p:nvPr>
            <p:ph type="ftr" sz="quarter" idx="11"/>
          </p:nvPr>
        </p:nvSpPr>
        <p:spPr/>
        <p:txBody>
          <a:bodyPr/>
          <a:lstStyle/>
          <a:p>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fld id="{7C48102B-0A14-45AE-B36A-10CAA2F77C65}" type="slidenum">
              <a:rPr lang="es-ES" smtClean="0"/>
              <a:pPr/>
              <a:t>56</a:t>
            </a:fld>
            <a:endParaRPr lang="es-ES"/>
          </a:p>
        </p:txBody>
      </p:sp>
    </p:spTree>
    <p:extLst>
      <p:ext uri="{BB962C8B-B14F-4D97-AF65-F5344CB8AC3E}">
        <p14:creationId xmlns:p14="http://schemas.microsoft.com/office/powerpoint/2010/main" val="2076277084"/>
      </p:ext>
    </p:extLst>
  </p:cSld>
  <p:clrMapOvr>
    <a:masterClrMapping/>
  </p:clrMapOvr>
  <p:transition spd="slow">
    <p:cover dir="l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p:txBody>
          <a:bodyPr>
            <a:normAutofit fontScale="90000"/>
          </a:bodyPr>
          <a:lstStyle/>
          <a:p>
            <a:pPr eaLnBrk="1" hangingPunct="1"/>
            <a:r>
              <a:rPr lang="es-MX" smtClean="0"/>
              <a:t>Conceptos Básicos De Probabilidad</a:t>
            </a:r>
            <a:endParaRPr lang="es-ES" smtClean="0"/>
          </a:p>
        </p:txBody>
      </p:sp>
      <p:sp>
        <p:nvSpPr>
          <p:cNvPr id="3" name="2 Marcador de texto"/>
          <p:cNvSpPr>
            <a:spLocks noGrp="1"/>
          </p:cNvSpPr>
          <p:nvPr>
            <p:ph type="body" idx="1"/>
          </p:nvPr>
        </p:nvSpPr>
        <p:spPr/>
        <p:txBody>
          <a:bodyPr/>
          <a:lstStyle/>
          <a:p>
            <a:r>
              <a:rPr lang="es-MX" dirty="0"/>
              <a:t>Experimento</a:t>
            </a:r>
          </a:p>
        </p:txBody>
      </p:sp>
      <p:sp>
        <p:nvSpPr>
          <p:cNvPr id="4" name="3 Marcador de texto"/>
          <p:cNvSpPr>
            <a:spLocks noGrp="1"/>
          </p:cNvSpPr>
          <p:nvPr>
            <p:ph type="body" sz="half" idx="3"/>
          </p:nvPr>
        </p:nvSpPr>
        <p:spPr/>
        <p:txBody>
          <a:bodyPr>
            <a:normAutofit fontScale="92500"/>
          </a:bodyPr>
          <a:lstStyle/>
          <a:p>
            <a:r>
              <a:rPr lang="es-MX" dirty="0"/>
              <a:t>Ejemplos de experimentos</a:t>
            </a:r>
          </a:p>
        </p:txBody>
      </p:sp>
      <p:sp>
        <p:nvSpPr>
          <p:cNvPr id="6149" name="Rectangle 3"/>
          <p:cNvSpPr>
            <a:spLocks noGrp="1" noChangeArrowheads="1"/>
          </p:cNvSpPr>
          <p:nvPr>
            <p:ph sz="quarter" idx="2"/>
          </p:nvPr>
        </p:nvSpPr>
        <p:spPr/>
        <p:txBody>
          <a:bodyPr>
            <a:normAutofit/>
          </a:bodyPr>
          <a:lstStyle/>
          <a:p>
            <a:r>
              <a:rPr lang="es-MX" sz="2800" dirty="0" smtClean="0"/>
              <a:t>Es </a:t>
            </a:r>
            <a:r>
              <a:rPr lang="es-MX" sz="2800" dirty="0"/>
              <a:t>cualquier procedimiento mediante el cual se obtiene una </a:t>
            </a:r>
            <a:r>
              <a:rPr lang="es-MX" sz="2800" dirty="0" smtClean="0"/>
              <a:t>observación</a:t>
            </a:r>
            <a:endParaRPr lang="es-MX" sz="2800" dirty="0"/>
          </a:p>
        </p:txBody>
      </p:sp>
      <p:sp>
        <p:nvSpPr>
          <p:cNvPr id="5" name="4 Marcador de contenido"/>
          <p:cNvSpPr>
            <a:spLocks noGrp="1"/>
          </p:cNvSpPr>
          <p:nvPr>
            <p:ph sz="quarter" idx="4"/>
          </p:nvPr>
        </p:nvSpPr>
        <p:spPr/>
        <p:txBody>
          <a:bodyPr>
            <a:normAutofit fontScale="92500" lnSpcReduction="10000"/>
          </a:bodyPr>
          <a:lstStyle/>
          <a:p>
            <a:r>
              <a:rPr lang="es-MX" sz="2800" dirty="0" smtClean="0"/>
              <a:t>Lanzar </a:t>
            </a:r>
            <a:r>
              <a:rPr lang="es-MX" sz="2800" dirty="0"/>
              <a:t>una moneda y observar la cara que queda hacia arriba</a:t>
            </a:r>
          </a:p>
          <a:p>
            <a:r>
              <a:rPr lang="es-MX" sz="2800" dirty="0" smtClean="0"/>
              <a:t>Examinar una pieza obtenida de un proceso productivo y determinar si es defectuosa o no</a:t>
            </a:r>
          </a:p>
        </p:txBody>
      </p:sp>
      <p:sp>
        <p:nvSpPr>
          <p:cNvPr id="6146" name="3 Marcador de fecha"/>
          <p:cNvSpPr>
            <a:spLocks noGrp="1"/>
          </p:cNvSpPr>
          <p:nvPr>
            <p:ph type="dt" sz="half" idx="10"/>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7DE804B4-775A-4DF3-B8C4-0027E3F75901}" type="datetime1">
              <a:rPr lang="es-MX" sz="1400" smtClean="0">
                <a:solidFill>
                  <a:schemeClr val="tx2"/>
                </a:solidFill>
                <a:latin typeface="Arial Narrow" pitchFamily="34" charset="0"/>
              </a:rPr>
              <a:t>09/04/2021</a:t>
            </a:fld>
            <a:endParaRPr lang="es-ES" sz="1400" smtClean="0">
              <a:solidFill>
                <a:schemeClr val="tx2"/>
              </a:solidFill>
              <a:latin typeface="Arial Narrow" pitchFamily="34" charset="0"/>
            </a:endParaRPr>
          </a:p>
        </p:txBody>
      </p:sp>
      <p:sp>
        <p:nvSpPr>
          <p:cNvPr id="2" name="1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147" name="5 Marcador de número de diapositiva"/>
          <p:cNvSpPr>
            <a:spLocks noGrp="1"/>
          </p:cNvSpPr>
          <p:nvPr>
            <p:ph type="sldNum" sz="quarter" idx="12"/>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DE1EE025-36F5-457E-9B64-99B33760BEFC}" type="slidenum">
              <a:rPr lang="es-ES" sz="1400" smtClean="0">
                <a:solidFill>
                  <a:schemeClr val="tx2"/>
                </a:solidFill>
                <a:latin typeface="Arial Narrow" pitchFamily="34" charset="0"/>
              </a:rPr>
              <a:pPr eaLnBrk="1" hangingPunct="1"/>
              <a:t>57</a:t>
            </a:fld>
            <a:endParaRPr lang="es-ES" sz="1400" smtClean="0">
              <a:solidFill>
                <a:schemeClr val="tx2"/>
              </a:solidFill>
              <a:latin typeface="Arial Narrow" pitchFamily="34" charset="0"/>
            </a:endParaRPr>
          </a:p>
        </p:txBody>
      </p:sp>
    </p:spTree>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49">
                                            <p:txEl>
                                              <p:pRg st="0" end="0"/>
                                            </p:txEl>
                                          </p:spTgt>
                                        </p:tgtEl>
                                        <p:attrNameLst>
                                          <p:attrName>style.visibility</p:attrName>
                                        </p:attrNameLst>
                                      </p:cBhvr>
                                      <p:to>
                                        <p:strVal val="visible"/>
                                      </p:to>
                                    </p:set>
                                    <p:animEffect transition="in" filter="fade">
                                      <p:cBhvr>
                                        <p:cTn id="7" dur="500"/>
                                        <p:tgtEl>
                                          <p:spTgt spid="6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build="p"/>
      <p:bldP spid="5"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Experimento</a:t>
            </a:r>
            <a:endParaRPr lang="es-MX" dirty="0"/>
          </a:p>
        </p:txBody>
      </p:sp>
      <p:sp>
        <p:nvSpPr>
          <p:cNvPr id="3" name="2 Marcador de texto"/>
          <p:cNvSpPr>
            <a:spLocks noGrp="1"/>
          </p:cNvSpPr>
          <p:nvPr>
            <p:ph type="body" idx="1"/>
          </p:nvPr>
        </p:nvSpPr>
        <p:spPr/>
        <p:txBody>
          <a:bodyPr/>
          <a:lstStyle/>
          <a:p>
            <a:r>
              <a:rPr lang="es-MX" dirty="0" smtClean="0"/>
              <a:t>Ejemplo</a:t>
            </a:r>
            <a:endParaRPr lang="es-MX" dirty="0"/>
          </a:p>
        </p:txBody>
      </p:sp>
      <p:sp>
        <p:nvSpPr>
          <p:cNvPr id="4" name="3 Marcador de texto"/>
          <p:cNvSpPr>
            <a:spLocks noGrp="1"/>
          </p:cNvSpPr>
          <p:nvPr>
            <p:ph type="body" sz="half" idx="3"/>
          </p:nvPr>
        </p:nvSpPr>
        <p:spPr/>
        <p:txBody>
          <a:bodyPr/>
          <a:lstStyle/>
          <a:p>
            <a:r>
              <a:rPr lang="es-MX" dirty="0" smtClean="0"/>
              <a:t>Ejemplo</a:t>
            </a:r>
            <a:endParaRPr lang="es-MX" dirty="0"/>
          </a:p>
        </p:txBody>
      </p:sp>
      <p:sp>
        <p:nvSpPr>
          <p:cNvPr id="5" name="4 Marcador de contenido"/>
          <p:cNvSpPr>
            <a:spLocks noGrp="1"/>
          </p:cNvSpPr>
          <p:nvPr>
            <p:ph sz="quarter" idx="2"/>
          </p:nvPr>
        </p:nvSpPr>
        <p:spPr/>
        <p:txBody>
          <a:bodyPr>
            <a:noAutofit/>
          </a:bodyPr>
          <a:lstStyle/>
          <a:p>
            <a:r>
              <a:rPr lang="es-MX" sz="2800" dirty="0"/>
              <a:t>Lanzar un par de dados y observar la suma de los puntos que presentan las caras que se muestran hacia </a:t>
            </a:r>
            <a:r>
              <a:rPr lang="es-MX" sz="2800" dirty="0" smtClean="0"/>
              <a:t>arriba</a:t>
            </a:r>
            <a:endParaRPr lang="es-MX" sz="2800" dirty="0"/>
          </a:p>
        </p:txBody>
      </p:sp>
      <p:sp>
        <p:nvSpPr>
          <p:cNvPr id="6" name="5 Marcador de contenido"/>
          <p:cNvSpPr>
            <a:spLocks noGrp="1"/>
          </p:cNvSpPr>
          <p:nvPr>
            <p:ph sz="quarter" idx="4"/>
          </p:nvPr>
        </p:nvSpPr>
        <p:spPr/>
        <p:txBody>
          <a:bodyPr>
            <a:noAutofit/>
          </a:bodyPr>
          <a:lstStyle/>
          <a:p>
            <a:r>
              <a:rPr lang="es-MX" sz="3200" dirty="0"/>
              <a:t>Registrar el monto en pérdidas por piezas defectuosas en el </a:t>
            </a:r>
            <a:r>
              <a:rPr lang="es-MX" sz="3200" dirty="0" smtClean="0"/>
              <a:t>mes</a:t>
            </a:r>
            <a:endParaRPr lang="es-MX" sz="3200" dirty="0"/>
          </a:p>
        </p:txBody>
      </p:sp>
      <p:sp>
        <p:nvSpPr>
          <p:cNvPr id="7" name="6 Marcador de fecha"/>
          <p:cNvSpPr>
            <a:spLocks noGrp="1"/>
          </p:cNvSpPr>
          <p:nvPr>
            <p:ph type="dt" sz="half" idx="10"/>
          </p:nvPr>
        </p:nvSpPr>
        <p:spPr/>
        <p:txBody>
          <a:bodyPr/>
          <a:lstStyle/>
          <a:p>
            <a:pPr>
              <a:defRPr/>
            </a:pPr>
            <a:fld id="{EBDD1BA3-2294-4769-A111-E44F6F6CA371}" type="datetime1">
              <a:rPr lang="es-MX" smtClean="0"/>
              <a:t>09/04/2021</a:t>
            </a:fld>
            <a:endParaRPr lang="es-ES"/>
          </a:p>
        </p:txBody>
      </p:sp>
      <p:sp>
        <p:nvSpPr>
          <p:cNvPr id="8" name="7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9" name="8 Marcador de número de diapositiva"/>
          <p:cNvSpPr>
            <a:spLocks noGrp="1"/>
          </p:cNvSpPr>
          <p:nvPr>
            <p:ph type="sldNum" sz="quarter" idx="12"/>
          </p:nvPr>
        </p:nvSpPr>
        <p:spPr/>
        <p:txBody>
          <a:bodyPr/>
          <a:lstStyle/>
          <a:p>
            <a:pPr>
              <a:defRPr/>
            </a:pPr>
            <a:fld id="{4DEE8EFE-2FE7-4AA8-8DD8-3BC5DDA8CD1A}" type="slidenum">
              <a:rPr lang="es-ES" smtClean="0"/>
              <a:pPr>
                <a:defRPr/>
              </a:pPr>
              <a:t>58</a:t>
            </a:fld>
            <a:endParaRPr lang="es-ES"/>
          </a:p>
        </p:txBody>
      </p:sp>
    </p:spTree>
    <p:extLst>
      <p:ext uri="{BB962C8B-B14F-4D97-AF65-F5344CB8AC3E}">
        <p14:creationId xmlns:p14="http://schemas.microsoft.com/office/powerpoint/2010/main" val="238342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3"/>
          <p:cNvSpPr>
            <a:spLocks noGrp="1" noChangeArrowheads="1"/>
          </p:cNvSpPr>
          <p:nvPr>
            <p:ph idx="1"/>
          </p:nvPr>
        </p:nvSpPr>
        <p:spPr/>
        <p:txBody>
          <a:bodyPr>
            <a:normAutofit fontScale="92500" lnSpcReduction="10000"/>
          </a:bodyPr>
          <a:lstStyle/>
          <a:p>
            <a:pPr eaLnBrk="1" hangingPunct="1">
              <a:lnSpc>
                <a:spcPct val="90000"/>
              </a:lnSpc>
            </a:pPr>
            <a:r>
              <a:rPr lang="es-MX" sz="3600" dirty="0" smtClean="0"/>
              <a:t>Espacio </a:t>
            </a:r>
            <a:r>
              <a:rPr lang="es-MX" sz="3600" dirty="0" err="1" smtClean="0"/>
              <a:t>muestral</a:t>
            </a:r>
            <a:endParaRPr lang="es-MX" sz="3600" dirty="0" smtClean="0"/>
          </a:p>
          <a:p>
            <a:pPr lvl="1" eaLnBrk="1" hangingPunct="1">
              <a:lnSpc>
                <a:spcPct val="90000"/>
              </a:lnSpc>
            </a:pPr>
            <a:r>
              <a:rPr lang="es-MX" sz="3200" dirty="0" smtClean="0">
                <a:sym typeface="Symbol" pitchFamily="18" charset="2"/>
              </a:rPr>
              <a:t>Es </a:t>
            </a:r>
            <a:r>
              <a:rPr lang="es-MX" sz="3200" dirty="0" smtClean="0">
                <a:sym typeface="Symbol" pitchFamily="18" charset="2"/>
              </a:rPr>
              <a:t>la colección de todos los resultados individuales posibles de un experimento</a:t>
            </a:r>
          </a:p>
          <a:p>
            <a:pPr lvl="1" eaLnBrk="1" hangingPunct="1">
              <a:lnSpc>
                <a:spcPct val="90000"/>
              </a:lnSpc>
            </a:pPr>
            <a:r>
              <a:rPr lang="es-MX" sz="3200" dirty="0" smtClean="0"/>
              <a:t>Se denota por </a:t>
            </a:r>
            <a:r>
              <a:rPr lang="es-MX" sz="3200" dirty="0" smtClean="0">
                <a:sym typeface="Symbol" pitchFamily="18" charset="2"/>
              </a:rPr>
              <a:t></a:t>
            </a:r>
          </a:p>
          <a:p>
            <a:pPr eaLnBrk="1" hangingPunct="1">
              <a:lnSpc>
                <a:spcPct val="90000"/>
              </a:lnSpc>
            </a:pPr>
            <a:r>
              <a:rPr lang="es-MX" sz="3600" dirty="0" smtClean="0"/>
              <a:t>Punto </a:t>
            </a:r>
            <a:r>
              <a:rPr lang="es-MX" sz="3600" dirty="0" err="1" smtClean="0"/>
              <a:t>muestral</a:t>
            </a:r>
            <a:endParaRPr lang="es-MX" sz="3600" dirty="0" smtClean="0"/>
          </a:p>
          <a:p>
            <a:pPr lvl="1" eaLnBrk="1" hangingPunct="1">
              <a:lnSpc>
                <a:spcPct val="90000"/>
              </a:lnSpc>
            </a:pPr>
            <a:r>
              <a:rPr lang="es-MX" sz="3200" dirty="0" smtClean="0"/>
              <a:t>Cada uno de los elementos de un espacio </a:t>
            </a:r>
            <a:r>
              <a:rPr lang="es-MX" sz="3200" dirty="0" err="1" smtClean="0"/>
              <a:t>muestral</a:t>
            </a:r>
            <a:endParaRPr lang="es-MX" sz="3200" dirty="0" smtClean="0"/>
          </a:p>
        </p:txBody>
      </p:sp>
      <p:sp>
        <p:nvSpPr>
          <p:cNvPr id="8194" name="3 Marcador de fecha"/>
          <p:cNvSpPr>
            <a:spLocks noGrp="1"/>
          </p:cNvSpPr>
          <p:nvPr>
            <p:ph type="dt" sz="half" idx="10"/>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AB4A2E03-83EA-4EB0-B24A-EF8EFC4FA03F}" type="datetime1">
              <a:rPr lang="es-MX" sz="1400" smtClean="0">
                <a:solidFill>
                  <a:schemeClr val="tx2"/>
                </a:solidFill>
                <a:latin typeface="Arial Narrow" pitchFamily="34" charset="0"/>
              </a:rPr>
              <a:t>09/04/2021</a:t>
            </a:fld>
            <a:endParaRPr lang="es-ES" sz="1400" smtClean="0">
              <a:solidFill>
                <a:schemeClr val="tx2"/>
              </a:solidFill>
              <a:latin typeface="Arial Narrow" pitchFamily="34" charset="0"/>
            </a:endParaRPr>
          </a:p>
        </p:txBody>
      </p:sp>
      <p:sp>
        <p:nvSpPr>
          <p:cNvPr id="8195" name="5 Marcador de número de diapositiva"/>
          <p:cNvSpPr>
            <a:spLocks noGrp="1"/>
          </p:cNvSpPr>
          <p:nvPr>
            <p:ph type="sldNum" sz="quarter" idx="12"/>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EBE618B-D31B-403B-9DF4-9022E46F79E5}" type="slidenum">
              <a:rPr lang="es-ES" sz="1400" smtClean="0">
                <a:solidFill>
                  <a:schemeClr val="tx2"/>
                </a:solidFill>
                <a:latin typeface="Arial Narrow" pitchFamily="34" charset="0"/>
              </a:rPr>
              <a:pPr eaLnBrk="1" hangingPunct="1"/>
              <a:t>59</a:t>
            </a:fld>
            <a:endParaRPr lang="es-ES" sz="1400" smtClean="0">
              <a:solidFill>
                <a:schemeClr val="tx2"/>
              </a:solidFill>
              <a:latin typeface="Arial Narrow" pitchFamily="34" charset="0"/>
            </a:endParaRPr>
          </a:p>
        </p:txBody>
      </p:sp>
      <p:sp>
        <p:nvSpPr>
          <p:cNvPr id="8196" name="Rectangle 2"/>
          <p:cNvSpPr>
            <a:spLocks noGrp="1" noChangeArrowheads="1"/>
          </p:cNvSpPr>
          <p:nvPr>
            <p:ph type="title"/>
          </p:nvPr>
        </p:nvSpPr>
        <p:spPr/>
        <p:txBody>
          <a:bodyPr>
            <a:normAutofit fontScale="90000"/>
          </a:bodyPr>
          <a:lstStyle/>
          <a:p>
            <a:pPr eaLnBrk="1" hangingPunct="1"/>
            <a:r>
              <a:rPr lang="es-MX" smtClean="0"/>
              <a:t>Conceptos Básicos De Probabilidad</a:t>
            </a:r>
            <a:endParaRPr lang="es-ES" smtClean="0"/>
          </a:p>
        </p:txBody>
      </p:sp>
      <p:sp>
        <p:nvSpPr>
          <p:cNvPr id="2" name="1 Marcador de pie de página"/>
          <p:cNvSpPr>
            <a:spLocks noGrp="1"/>
          </p:cNvSpPr>
          <p:nvPr>
            <p:ph type="ftr" sz="quarter" idx="11"/>
          </p:nvPr>
        </p:nvSpPr>
        <p:spPr/>
        <p:txBody>
          <a:bodyPr/>
          <a:lstStyle/>
          <a:p>
            <a:pPr>
              <a:defRPr/>
            </a:pPr>
            <a:r>
              <a:rPr lang="es-ES" smtClean="0"/>
              <a:t>Introducción a la Probabilidad</a:t>
            </a:r>
            <a:endParaRPr lang="es-ES"/>
          </a:p>
        </p:txBody>
      </p:sp>
    </p:spTree>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97">
                                            <p:txEl>
                                              <p:pRg st="0" end="0"/>
                                            </p:txEl>
                                          </p:spTgt>
                                        </p:tgtEl>
                                        <p:attrNameLst>
                                          <p:attrName>style.visibility</p:attrName>
                                        </p:attrNameLst>
                                      </p:cBhvr>
                                      <p:to>
                                        <p:strVal val="visible"/>
                                      </p:to>
                                    </p:set>
                                    <p:animEffect transition="in" filter="fade">
                                      <p:cBhvr>
                                        <p:cTn id="7" dur="500"/>
                                        <p:tgtEl>
                                          <p:spTgt spid="819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97">
                                            <p:txEl>
                                              <p:pRg st="1" end="1"/>
                                            </p:txEl>
                                          </p:spTgt>
                                        </p:tgtEl>
                                        <p:attrNameLst>
                                          <p:attrName>style.visibility</p:attrName>
                                        </p:attrNameLst>
                                      </p:cBhvr>
                                      <p:to>
                                        <p:strVal val="visible"/>
                                      </p:to>
                                    </p:set>
                                    <p:animEffect transition="in" filter="fade">
                                      <p:cBhvr>
                                        <p:cTn id="10" dur="500"/>
                                        <p:tgtEl>
                                          <p:spTgt spid="819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97">
                                            <p:txEl>
                                              <p:pRg st="2" end="2"/>
                                            </p:txEl>
                                          </p:spTgt>
                                        </p:tgtEl>
                                        <p:attrNameLst>
                                          <p:attrName>style.visibility</p:attrName>
                                        </p:attrNameLst>
                                      </p:cBhvr>
                                      <p:to>
                                        <p:strVal val="visible"/>
                                      </p:to>
                                    </p:set>
                                    <p:animEffect transition="in" filter="fade">
                                      <p:cBhvr>
                                        <p:cTn id="13" dur="500"/>
                                        <p:tgtEl>
                                          <p:spTgt spid="819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197">
                                            <p:txEl>
                                              <p:pRg st="3" end="3"/>
                                            </p:txEl>
                                          </p:spTgt>
                                        </p:tgtEl>
                                        <p:attrNameLst>
                                          <p:attrName>style.visibility</p:attrName>
                                        </p:attrNameLst>
                                      </p:cBhvr>
                                      <p:to>
                                        <p:strVal val="visible"/>
                                      </p:to>
                                    </p:set>
                                    <p:animEffect transition="in" filter="fade">
                                      <p:cBhvr>
                                        <p:cTn id="18" dur="500"/>
                                        <p:tgtEl>
                                          <p:spTgt spid="8197">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197">
                                            <p:txEl>
                                              <p:pRg st="4" end="4"/>
                                            </p:txEl>
                                          </p:spTgt>
                                        </p:tgtEl>
                                        <p:attrNameLst>
                                          <p:attrName>style.visibility</p:attrName>
                                        </p:attrNameLst>
                                      </p:cBhvr>
                                      <p:to>
                                        <p:strVal val="visible"/>
                                      </p:to>
                                    </p:set>
                                    <p:animEffect transition="in" filter="fade">
                                      <p:cBhvr>
                                        <p:cTn id="21" dur="500"/>
                                        <p:tgtEl>
                                          <p:spTgt spid="819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1027"/>
          <p:cNvSpPr>
            <a:spLocks noGrp="1" noChangeArrowheads="1"/>
          </p:cNvSpPr>
          <p:nvPr>
            <p:ph idx="1"/>
          </p:nvPr>
        </p:nvSpPr>
        <p:spPr/>
        <p:txBody>
          <a:bodyPr>
            <a:noAutofit/>
          </a:bodyPr>
          <a:lstStyle/>
          <a:p>
            <a:pPr eaLnBrk="1" hangingPunct="1"/>
            <a:r>
              <a:rPr lang="es-MX" sz="2400" dirty="0" smtClean="0"/>
              <a:t>Dicha frecuencia relativa estable nos da una medida de la </a:t>
            </a:r>
            <a:r>
              <a:rPr lang="es-MX" sz="2400" dirty="0" smtClean="0">
                <a:solidFill>
                  <a:srgbClr val="FF0000"/>
                </a:solidFill>
              </a:rPr>
              <a:t>posibilidad de ocurrencia </a:t>
            </a:r>
            <a:r>
              <a:rPr lang="es-MX" sz="2400" dirty="0" smtClean="0"/>
              <a:t>de un evento de este tipo en una sola observación</a:t>
            </a:r>
          </a:p>
        </p:txBody>
      </p:sp>
      <p:sp>
        <p:nvSpPr>
          <p:cNvPr id="4098" name="3 Marcador de fecha"/>
          <p:cNvSpPr>
            <a:spLocks noGrp="1"/>
          </p:cNvSpPr>
          <p:nvPr>
            <p:ph type="dt" sz="half" idx="10"/>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245599B-CA11-4988-914B-CB8D319991C8}" type="datetime1">
              <a:rPr lang="es-MX" sz="1400" smtClean="0">
                <a:solidFill>
                  <a:schemeClr val="tx2"/>
                </a:solidFill>
                <a:latin typeface="Arial Narrow" pitchFamily="34" charset="0"/>
              </a:rPr>
              <a:t>09/04/2021</a:t>
            </a:fld>
            <a:endParaRPr lang="es-ES" sz="1400" smtClean="0">
              <a:solidFill>
                <a:schemeClr val="tx2"/>
              </a:solidFill>
              <a:latin typeface="Arial Narrow" pitchFamily="34" charset="0"/>
            </a:endParaRPr>
          </a:p>
        </p:txBody>
      </p:sp>
      <p:sp>
        <p:nvSpPr>
          <p:cNvPr id="4099" name="5 Marcador de número de diapositiva"/>
          <p:cNvSpPr>
            <a:spLocks noGrp="1"/>
          </p:cNvSpPr>
          <p:nvPr>
            <p:ph type="sldNum" sz="quarter" idx="12"/>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8244BFF5-01C5-4766-A930-2EF8AB2D2325}" type="slidenum">
              <a:rPr lang="es-ES" sz="1400" smtClean="0">
                <a:solidFill>
                  <a:schemeClr val="tx2"/>
                </a:solidFill>
                <a:latin typeface="Arial Narrow" pitchFamily="34" charset="0"/>
              </a:rPr>
              <a:pPr eaLnBrk="1" hangingPunct="1"/>
              <a:t>6</a:t>
            </a:fld>
            <a:endParaRPr lang="es-ES" sz="1400" smtClean="0">
              <a:solidFill>
                <a:schemeClr val="tx2"/>
              </a:solidFill>
              <a:latin typeface="Arial Narrow" pitchFamily="34" charset="0"/>
            </a:endParaRPr>
          </a:p>
        </p:txBody>
      </p:sp>
      <p:sp>
        <p:nvSpPr>
          <p:cNvPr id="4100" name="Rectangle 1026"/>
          <p:cNvSpPr>
            <a:spLocks noGrp="1" noChangeArrowheads="1"/>
          </p:cNvSpPr>
          <p:nvPr>
            <p:ph type="title"/>
          </p:nvPr>
        </p:nvSpPr>
        <p:spPr/>
        <p:txBody>
          <a:bodyPr/>
          <a:lstStyle/>
          <a:p>
            <a:pPr eaLnBrk="1" hangingPunct="1"/>
            <a:r>
              <a:rPr lang="es-MX" dirty="0" smtClean="0"/>
              <a:t>Procesos aleatorios</a:t>
            </a:r>
            <a:endParaRPr lang="es-ES" dirty="0" smtClean="0"/>
          </a:p>
        </p:txBody>
      </p:sp>
      <p:sp>
        <p:nvSpPr>
          <p:cNvPr id="2" name="1 Marcador de pie de página"/>
          <p:cNvSpPr>
            <a:spLocks noGrp="1"/>
          </p:cNvSpPr>
          <p:nvPr>
            <p:ph type="ftr" sz="quarter" idx="11"/>
          </p:nvPr>
        </p:nvSpPr>
        <p:spPr/>
        <p:txBody>
          <a:bodyPr/>
          <a:lstStyle/>
          <a:p>
            <a:pPr>
              <a:defRPr/>
            </a:pPr>
            <a:r>
              <a:rPr lang="es-ES" smtClean="0"/>
              <a:t>Introducción a la Probabilidad</a:t>
            </a:r>
            <a:endParaRPr lang="es-ES"/>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350530"/>
            <a:ext cx="7200800" cy="2813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10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131841" y="3073744"/>
            <a:ext cx="2811475" cy="3621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3"/>
          <p:cNvSpPr>
            <a:spLocks noGrp="1" noChangeArrowheads="1"/>
          </p:cNvSpPr>
          <p:nvPr>
            <p:ph idx="1"/>
          </p:nvPr>
        </p:nvSpPr>
        <p:spPr/>
        <p:txBody>
          <a:bodyPr>
            <a:normAutofit fontScale="85000" lnSpcReduction="20000"/>
          </a:bodyPr>
          <a:lstStyle/>
          <a:p>
            <a:pPr eaLnBrk="1" hangingPunct="1"/>
            <a:r>
              <a:rPr lang="es-MX" sz="3200" dirty="0" smtClean="0"/>
              <a:t>Evento</a:t>
            </a:r>
          </a:p>
          <a:p>
            <a:pPr lvl="1" eaLnBrk="1" hangingPunct="1"/>
            <a:r>
              <a:rPr lang="es-MX" sz="3200" dirty="0" smtClean="0"/>
              <a:t>Cualquier subconjunto del espacio </a:t>
            </a:r>
            <a:r>
              <a:rPr lang="es-MX" sz="3200" dirty="0" err="1" smtClean="0"/>
              <a:t>muestral</a:t>
            </a:r>
            <a:endParaRPr lang="es-MX" sz="3200" dirty="0" smtClean="0"/>
          </a:p>
          <a:p>
            <a:r>
              <a:rPr lang="es-MX" sz="3200" dirty="0" smtClean="0"/>
              <a:t>Evento simple</a:t>
            </a:r>
          </a:p>
          <a:p>
            <a:pPr lvl="2" eaLnBrk="1" hangingPunct="1"/>
            <a:r>
              <a:rPr lang="es-MX" sz="2400" dirty="0" smtClean="0"/>
              <a:t>Evento que contiene un </a:t>
            </a:r>
            <a:r>
              <a:rPr lang="es-MX" sz="2400" dirty="0" smtClean="0">
                <a:solidFill>
                  <a:schemeClr val="accent2"/>
                </a:solidFill>
              </a:rPr>
              <a:t>único punto </a:t>
            </a:r>
            <a:r>
              <a:rPr lang="es-MX" sz="2400" dirty="0" err="1" smtClean="0">
                <a:solidFill>
                  <a:schemeClr val="accent2"/>
                </a:solidFill>
              </a:rPr>
              <a:t>muestral</a:t>
            </a:r>
            <a:endParaRPr lang="es-MX" sz="2400" dirty="0" smtClean="0">
              <a:solidFill>
                <a:schemeClr val="accent2"/>
              </a:solidFill>
            </a:endParaRPr>
          </a:p>
          <a:p>
            <a:r>
              <a:rPr lang="es-MX" sz="3200" dirty="0" smtClean="0"/>
              <a:t>Evento compuesto</a:t>
            </a:r>
          </a:p>
          <a:p>
            <a:pPr lvl="2" eaLnBrk="1" hangingPunct="1"/>
            <a:r>
              <a:rPr lang="es-MX" sz="2400" dirty="0" smtClean="0"/>
              <a:t>Evento que contiene </a:t>
            </a:r>
            <a:r>
              <a:rPr lang="es-MX" sz="2400" dirty="0" smtClean="0">
                <a:solidFill>
                  <a:schemeClr val="accent2"/>
                </a:solidFill>
              </a:rPr>
              <a:t>dos o más</a:t>
            </a:r>
            <a:r>
              <a:rPr lang="es-MX" sz="2400" dirty="0" smtClean="0"/>
              <a:t> puntos </a:t>
            </a:r>
            <a:r>
              <a:rPr lang="es-MX" sz="2400" dirty="0" err="1" smtClean="0"/>
              <a:t>muestrales</a:t>
            </a:r>
            <a:endParaRPr lang="es-MX" sz="2400" dirty="0" smtClean="0"/>
          </a:p>
          <a:p>
            <a:pPr lvl="2" eaLnBrk="1" hangingPunct="1"/>
            <a:r>
              <a:rPr lang="es-MX" sz="2400" dirty="0" smtClean="0"/>
              <a:t>Se le puede obtener mediante operaciones entre eventos simples</a:t>
            </a:r>
          </a:p>
          <a:p>
            <a:pPr lvl="3"/>
            <a:r>
              <a:rPr lang="es-MX" sz="2200" dirty="0" smtClean="0"/>
              <a:t>Unión</a:t>
            </a:r>
          </a:p>
          <a:p>
            <a:pPr lvl="3"/>
            <a:r>
              <a:rPr lang="es-MX" sz="2200" dirty="0" smtClean="0"/>
              <a:t>Complemento</a:t>
            </a:r>
            <a:endParaRPr lang="es-ES" sz="2200" dirty="0" smtClean="0"/>
          </a:p>
        </p:txBody>
      </p:sp>
      <p:sp>
        <p:nvSpPr>
          <p:cNvPr id="7170" name="3 Marcador de fecha"/>
          <p:cNvSpPr>
            <a:spLocks noGrp="1"/>
          </p:cNvSpPr>
          <p:nvPr>
            <p:ph type="dt" sz="half" idx="10"/>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E883D5E-801F-49CB-9C15-C7165880F3D5}" type="datetime1">
              <a:rPr lang="es-MX" sz="1400" smtClean="0">
                <a:solidFill>
                  <a:schemeClr val="tx2"/>
                </a:solidFill>
                <a:latin typeface="Arial Narrow" pitchFamily="34" charset="0"/>
              </a:rPr>
              <a:t>09/04/2021</a:t>
            </a:fld>
            <a:endParaRPr lang="es-ES" sz="1400" smtClean="0">
              <a:solidFill>
                <a:schemeClr val="tx2"/>
              </a:solidFill>
              <a:latin typeface="Arial Narrow" pitchFamily="34" charset="0"/>
            </a:endParaRPr>
          </a:p>
        </p:txBody>
      </p:sp>
      <p:sp>
        <p:nvSpPr>
          <p:cNvPr id="7171" name="5 Marcador de número de diapositiva"/>
          <p:cNvSpPr>
            <a:spLocks noGrp="1"/>
          </p:cNvSpPr>
          <p:nvPr>
            <p:ph type="sldNum" sz="quarter" idx="12"/>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D9B857C1-79C8-43FD-8398-E7A0AECDB07A}" type="slidenum">
              <a:rPr lang="es-ES" sz="1400" smtClean="0">
                <a:solidFill>
                  <a:schemeClr val="tx2"/>
                </a:solidFill>
                <a:latin typeface="Arial Narrow" pitchFamily="34" charset="0"/>
              </a:rPr>
              <a:pPr eaLnBrk="1" hangingPunct="1"/>
              <a:t>60</a:t>
            </a:fld>
            <a:endParaRPr lang="es-ES" sz="1400" smtClean="0">
              <a:solidFill>
                <a:schemeClr val="tx2"/>
              </a:solidFill>
              <a:latin typeface="Arial Narrow" pitchFamily="34" charset="0"/>
            </a:endParaRPr>
          </a:p>
        </p:txBody>
      </p:sp>
      <p:sp>
        <p:nvSpPr>
          <p:cNvPr id="7172" name="Rectangle 2"/>
          <p:cNvSpPr>
            <a:spLocks noGrp="1" noChangeArrowheads="1"/>
          </p:cNvSpPr>
          <p:nvPr>
            <p:ph type="title"/>
          </p:nvPr>
        </p:nvSpPr>
        <p:spPr/>
        <p:txBody>
          <a:bodyPr>
            <a:normAutofit fontScale="90000"/>
          </a:bodyPr>
          <a:lstStyle/>
          <a:p>
            <a:pPr eaLnBrk="1" hangingPunct="1"/>
            <a:r>
              <a:rPr lang="es-MX" smtClean="0"/>
              <a:t>Conceptos Básicos De Probabilidad</a:t>
            </a:r>
            <a:endParaRPr lang="es-ES" smtClean="0"/>
          </a:p>
        </p:txBody>
      </p:sp>
      <p:sp>
        <p:nvSpPr>
          <p:cNvPr id="2" name="1 Marcador de pie de página"/>
          <p:cNvSpPr>
            <a:spLocks noGrp="1"/>
          </p:cNvSpPr>
          <p:nvPr>
            <p:ph type="ftr" sz="quarter" idx="11"/>
          </p:nvPr>
        </p:nvSpPr>
        <p:spPr/>
        <p:txBody>
          <a:bodyPr/>
          <a:lstStyle/>
          <a:p>
            <a:pPr>
              <a:defRPr/>
            </a:pPr>
            <a:r>
              <a:rPr lang="es-ES" smtClean="0"/>
              <a:t>Introducción a la Probabilidad</a:t>
            </a:r>
            <a:endParaRPr lang="es-ES"/>
          </a:p>
        </p:txBody>
      </p:sp>
    </p:spTree>
  </p:cSld>
  <p:clrMapOvr>
    <a:masterClrMapping/>
  </p:clrMapOvr>
  <p:transition spd="slow">
    <p:pull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fontScale="90000"/>
          </a:bodyPr>
          <a:lstStyle/>
          <a:p>
            <a:r>
              <a:rPr lang="es-ES" dirty="0" smtClean="0"/>
              <a:t>Teoría de conjuntos vs teoría de la probabilidad</a:t>
            </a:r>
            <a:endParaRPr lang="es-MX" dirty="0"/>
          </a:p>
        </p:txBody>
      </p:sp>
      <p:sp>
        <p:nvSpPr>
          <p:cNvPr id="8" name="7 Marcador de texto"/>
          <p:cNvSpPr>
            <a:spLocks noGrp="1"/>
          </p:cNvSpPr>
          <p:nvPr>
            <p:ph type="body" idx="1"/>
          </p:nvPr>
        </p:nvSpPr>
        <p:spPr>
          <a:xfrm>
            <a:off x="457200" y="1131590"/>
            <a:ext cx="4040188" cy="571500"/>
          </a:xfrm>
        </p:spPr>
        <p:txBody>
          <a:bodyPr/>
          <a:lstStyle/>
          <a:p>
            <a:r>
              <a:rPr lang="es-ES" dirty="0" smtClean="0"/>
              <a:t>Conjuntos</a:t>
            </a:r>
            <a:endParaRPr lang="es-MX" dirty="0"/>
          </a:p>
        </p:txBody>
      </p:sp>
      <p:sp>
        <p:nvSpPr>
          <p:cNvPr id="10" name="9 Marcador de texto"/>
          <p:cNvSpPr>
            <a:spLocks noGrp="1"/>
          </p:cNvSpPr>
          <p:nvPr>
            <p:ph type="body" sz="half" idx="3"/>
          </p:nvPr>
        </p:nvSpPr>
        <p:spPr>
          <a:xfrm>
            <a:off x="4645027" y="1131590"/>
            <a:ext cx="4041775" cy="571500"/>
          </a:xfrm>
        </p:spPr>
        <p:txBody>
          <a:bodyPr/>
          <a:lstStyle/>
          <a:p>
            <a:r>
              <a:rPr lang="es-ES" dirty="0" smtClean="0"/>
              <a:t>Probabilidad</a:t>
            </a:r>
            <a:endParaRPr lang="es-MX" dirty="0"/>
          </a:p>
        </p:txBody>
      </p:sp>
      <p:sp>
        <p:nvSpPr>
          <p:cNvPr id="9" name="8 Marcador de contenido"/>
          <p:cNvSpPr>
            <a:spLocks noGrp="1"/>
          </p:cNvSpPr>
          <p:nvPr>
            <p:ph sz="quarter" idx="2"/>
          </p:nvPr>
        </p:nvSpPr>
        <p:spPr>
          <a:xfrm>
            <a:off x="457200" y="1703660"/>
            <a:ext cx="4040188" cy="2956322"/>
          </a:xfrm>
        </p:spPr>
        <p:txBody>
          <a:bodyPr/>
          <a:lstStyle/>
          <a:p>
            <a:r>
              <a:rPr lang="es-ES" dirty="0" smtClean="0"/>
              <a:t>Conjunto Universo</a:t>
            </a:r>
          </a:p>
          <a:p>
            <a:r>
              <a:rPr lang="es-ES" dirty="0" smtClean="0"/>
              <a:t>Elemento</a:t>
            </a:r>
          </a:p>
          <a:p>
            <a:r>
              <a:rPr lang="es-ES" dirty="0" smtClean="0"/>
              <a:t>Conjunto</a:t>
            </a:r>
          </a:p>
          <a:p>
            <a:pPr lvl="1"/>
            <a:r>
              <a:rPr lang="es-ES" dirty="0" smtClean="0"/>
              <a:t>Con un único elemento</a:t>
            </a:r>
          </a:p>
          <a:p>
            <a:pPr lvl="1"/>
            <a:r>
              <a:rPr lang="es-ES" dirty="0" smtClean="0"/>
              <a:t>Con dos o más elementos</a:t>
            </a:r>
          </a:p>
        </p:txBody>
      </p:sp>
      <p:sp>
        <p:nvSpPr>
          <p:cNvPr id="11" name="10 Marcador de contenido"/>
          <p:cNvSpPr>
            <a:spLocks noGrp="1"/>
          </p:cNvSpPr>
          <p:nvPr>
            <p:ph sz="quarter" idx="4"/>
          </p:nvPr>
        </p:nvSpPr>
        <p:spPr>
          <a:xfrm>
            <a:off x="4645026" y="1707654"/>
            <a:ext cx="4041775" cy="2956322"/>
          </a:xfrm>
        </p:spPr>
        <p:txBody>
          <a:bodyPr/>
          <a:lstStyle/>
          <a:p>
            <a:r>
              <a:rPr lang="es-ES" dirty="0" smtClean="0"/>
              <a:t>Espacio </a:t>
            </a:r>
            <a:r>
              <a:rPr lang="es-ES" dirty="0" err="1" smtClean="0"/>
              <a:t>muestral</a:t>
            </a:r>
            <a:endParaRPr lang="es-ES" dirty="0" smtClean="0"/>
          </a:p>
          <a:p>
            <a:r>
              <a:rPr lang="es-ES" dirty="0" smtClean="0"/>
              <a:t>Punto </a:t>
            </a:r>
            <a:r>
              <a:rPr lang="es-ES" dirty="0" err="1" smtClean="0"/>
              <a:t>muestral</a:t>
            </a:r>
            <a:endParaRPr lang="es-MX" dirty="0" smtClean="0"/>
          </a:p>
          <a:p>
            <a:r>
              <a:rPr lang="es-ES" dirty="0" smtClean="0"/>
              <a:t>Evento</a:t>
            </a:r>
          </a:p>
          <a:p>
            <a:pPr lvl="1"/>
            <a:r>
              <a:rPr lang="es-ES" dirty="0" smtClean="0"/>
              <a:t>Simple</a:t>
            </a:r>
          </a:p>
          <a:p>
            <a:pPr lvl="1"/>
            <a:r>
              <a:rPr lang="es-ES" dirty="0" smtClean="0"/>
              <a:t>Compuesto</a:t>
            </a:r>
          </a:p>
        </p:txBody>
      </p:sp>
      <p:sp>
        <p:nvSpPr>
          <p:cNvPr id="3" name="2 Marcador de fecha"/>
          <p:cNvSpPr>
            <a:spLocks noGrp="1"/>
          </p:cNvSpPr>
          <p:nvPr>
            <p:ph type="dt" sz="half" idx="10"/>
          </p:nvPr>
        </p:nvSpPr>
        <p:spPr/>
        <p:txBody>
          <a:bodyPr/>
          <a:lstStyle/>
          <a:p>
            <a:pPr>
              <a:defRPr/>
            </a:pPr>
            <a:fld id="{261B30D8-0509-44D4-975B-4E7638573A4E}" type="datetime1">
              <a:rPr lang="es-MX" smtClean="0"/>
              <a:t>09/04/2021</a:t>
            </a:fld>
            <a:endParaRPr lang="es-ES" dirty="0"/>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61</a:t>
            </a:fld>
            <a:endParaRPr lang="es-ES"/>
          </a:p>
        </p:txBody>
      </p:sp>
      <p:grpSp>
        <p:nvGrpSpPr>
          <p:cNvPr id="28" name="27 Grupo"/>
          <p:cNvGrpSpPr/>
          <p:nvPr/>
        </p:nvGrpSpPr>
        <p:grpSpPr>
          <a:xfrm>
            <a:off x="467544" y="3622446"/>
            <a:ext cx="3960440" cy="1427000"/>
            <a:chOff x="467544" y="2963728"/>
            <a:chExt cx="3960440" cy="1070250"/>
          </a:xfrm>
        </p:grpSpPr>
        <p:sp>
          <p:nvSpPr>
            <p:cNvPr id="12" name="11 Rectángulo"/>
            <p:cNvSpPr/>
            <p:nvPr/>
          </p:nvSpPr>
          <p:spPr>
            <a:xfrm>
              <a:off x="467544" y="3003798"/>
              <a:ext cx="3960440" cy="10081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MX"/>
            </a:p>
          </p:txBody>
        </p:sp>
        <p:sp>
          <p:nvSpPr>
            <p:cNvPr id="13" name="12 CuadroTexto"/>
            <p:cNvSpPr txBox="1"/>
            <p:nvPr/>
          </p:nvSpPr>
          <p:spPr>
            <a:xfrm>
              <a:off x="4139952" y="2963728"/>
              <a:ext cx="288032" cy="400110"/>
            </a:xfrm>
            <a:prstGeom prst="rect">
              <a:avLst/>
            </a:prstGeom>
            <a:noFill/>
          </p:spPr>
          <p:txBody>
            <a:bodyPr wrap="square" rtlCol="0">
              <a:spAutoFit/>
            </a:bodyPr>
            <a:lstStyle/>
            <a:p>
              <a:pPr algn="ctr"/>
              <a:r>
                <a:rPr lang="es-ES" sz="2000" dirty="0" smtClean="0"/>
                <a:t>U</a:t>
              </a:r>
              <a:endParaRPr lang="es-MX" sz="2000" dirty="0"/>
            </a:p>
          </p:txBody>
        </p:sp>
        <p:sp>
          <p:nvSpPr>
            <p:cNvPr id="14" name="13 Elipse"/>
            <p:cNvSpPr/>
            <p:nvPr/>
          </p:nvSpPr>
          <p:spPr>
            <a:xfrm>
              <a:off x="1115616" y="3150045"/>
              <a:ext cx="1440160" cy="648072"/>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MX"/>
            </a:p>
          </p:txBody>
        </p:sp>
        <p:sp>
          <p:nvSpPr>
            <p:cNvPr id="15" name="14 Elipse"/>
            <p:cNvSpPr/>
            <p:nvPr/>
          </p:nvSpPr>
          <p:spPr>
            <a:xfrm>
              <a:off x="2123728" y="3155938"/>
              <a:ext cx="1440160" cy="648072"/>
            </a:xfrm>
            <a:prstGeom prst="ellipse">
              <a:avLst/>
            </a:prstGeom>
            <a:solidFill>
              <a:schemeClr val="lt1">
                <a:alpha val="5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s-MX"/>
            </a:p>
          </p:txBody>
        </p:sp>
        <p:sp>
          <p:nvSpPr>
            <p:cNvPr id="16" name="15 CuadroTexto"/>
            <p:cNvSpPr txBox="1"/>
            <p:nvPr/>
          </p:nvSpPr>
          <p:spPr>
            <a:xfrm>
              <a:off x="1139142" y="3606005"/>
              <a:ext cx="288032" cy="400110"/>
            </a:xfrm>
            <a:prstGeom prst="rect">
              <a:avLst/>
            </a:prstGeom>
            <a:noFill/>
          </p:spPr>
          <p:txBody>
            <a:bodyPr wrap="square" rtlCol="0">
              <a:spAutoFit/>
            </a:bodyPr>
            <a:lstStyle/>
            <a:p>
              <a:pPr algn="ctr"/>
              <a:r>
                <a:rPr lang="es-ES" sz="2000" dirty="0" smtClean="0"/>
                <a:t>A</a:t>
              </a:r>
              <a:endParaRPr lang="es-MX" sz="2000" dirty="0"/>
            </a:p>
          </p:txBody>
        </p:sp>
        <p:sp>
          <p:nvSpPr>
            <p:cNvPr id="17" name="16 CuadroTexto"/>
            <p:cNvSpPr txBox="1"/>
            <p:nvPr/>
          </p:nvSpPr>
          <p:spPr>
            <a:xfrm>
              <a:off x="3410209" y="3633868"/>
              <a:ext cx="288032" cy="400110"/>
            </a:xfrm>
            <a:prstGeom prst="rect">
              <a:avLst/>
            </a:prstGeom>
            <a:noFill/>
          </p:spPr>
          <p:txBody>
            <a:bodyPr wrap="square" rtlCol="0">
              <a:spAutoFit/>
            </a:bodyPr>
            <a:lstStyle/>
            <a:p>
              <a:pPr algn="ctr"/>
              <a:r>
                <a:rPr lang="es-ES" sz="2000" dirty="0" smtClean="0"/>
                <a:t>B</a:t>
              </a:r>
              <a:endParaRPr lang="es-MX" sz="2000" dirty="0"/>
            </a:p>
          </p:txBody>
        </p:sp>
        <p:sp>
          <p:nvSpPr>
            <p:cNvPr id="18" name="17 CuadroTexto"/>
            <p:cNvSpPr txBox="1"/>
            <p:nvPr/>
          </p:nvSpPr>
          <p:spPr>
            <a:xfrm>
              <a:off x="1403648" y="3271795"/>
              <a:ext cx="288032" cy="400110"/>
            </a:xfrm>
            <a:prstGeom prst="rect">
              <a:avLst/>
            </a:prstGeom>
            <a:noFill/>
          </p:spPr>
          <p:txBody>
            <a:bodyPr wrap="square" rtlCol="0">
              <a:spAutoFit/>
            </a:bodyPr>
            <a:lstStyle/>
            <a:p>
              <a:pPr algn="ctr"/>
              <a:r>
                <a:rPr lang="es-ES" sz="2000" dirty="0" smtClean="0"/>
                <a:t>a</a:t>
              </a:r>
              <a:endParaRPr lang="es-MX" sz="2000" dirty="0"/>
            </a:p>
          </p:txBody>
        </p:sp>
        <p:sp>
          <p:nvSpPr>
            <p:cNvPr id="19" name="18 CuadroTexto"/>
            <p:cNvSpPr txBox="1"/>
            <p:nvPr/>
          </p:nvSpPr>
          <p:spPr>
            <a:xfrm>
              <a:off x="1689707" y="3129481"/>
              <a:ext cx="288032" cy="400110"/>
            </a:xfrm>
            <a:prstGeom prst="rect">
              <a:avLst/>
            </a:prstGeom>
            <a:noFill/>
          </p:spPr>
          <p:txBody>
            <a:bodyPr wrap="square" rtlCol="0">
              <a:spAutoFit/>
            </a:bodyPr>
            <a:lstStyle/>
            <a:p>
              <a:pPr algn="ctr"/>
              <a:r>
                <a:rPr lang="es-ES" sz="2000" dirty="0" smtClean="0"/>
                <a:t>b</a:t>
              </a:r>
              <a:endParaRPr lang="es-MX" sz="2000" dirty="0"/>
            </a:p>
          </p:txBody>
        </p:sp>
        <p:sp>
          <p:nvSpPr>
            <p:cNvPr id="20" name="19 CuadroTexto"/>
            <p:cNvSpPr txBox="1"/>
            <p:nvPr/>
          </p:nvSpPr>
          <p:spPr>
            <a:xfrm>
              <a:off x="2246545" y="3155938"/>
              <a:ext cx="288032" cy="400110"/>
            </a:xfrm>
            <a:prstGeom prst="rect">
              <a:avLst/>
            </a:prstGeom>
            <a:noFill/>
          </p:spPr>
          <p:txBody>
            <a:bodyPr wrap="square" rtlCol="0">
              <a:spAutoFit/>
            </a:bodyPr>
            <a:lstStyle/>
            <a:p>
              <a:pPr algn="ctr"/>
              <a:r>
                <a:rPr lang="es-ES" sz="2000" dirty="0" smtClean="0"/>
                <a:t>c</a:t>
              </a:r>
              <a:endParaRPr lang="es-MX" sz="2000" dirty="0"/>
            </a:p>
          </p:txBody>
        </p:sp>
        <p:sp>
          <p:nvSpPr>
            <p:cNvPr id="21" name="20 CuadroTexto"/>
            <p:cNvSpPr txBox="1"/>
            <p:nvPr/>
          </p:nvSpPr>
          <p:spPr>
            <a:xfrm>
              <a:off x="2195736" y="3417844"/>
              <a:ext cx="288032" cy="400110"/>
            </a:xfrm>
            <a:prstGeom prst="rect">
              <a:avLst/>
            </a:prstGeom>
            <a:noFill/>
          </p:spPr>
          <p:txBody>
            <a:bodyPr wrap="square" rtlCol="0">
              <a:spAutoFit/>
            </a:bodyPr>
            <a:lstStyle/>
            <a:p>
              <a:pPr algn="ctr"/>
              <a:r>
                <a:rPr lang="es-ES" sz="2000" dirty="0" smtClean="0"/>
                <a:t>d</a:t>
              </a:r>
              <a:endParaRPr lang="es-MX" sz="2000" dirty="0"/>
            </a:p>
          </p:txBody>
        </p:sp>
        <p:sp>
          <p:nvSpPr>
            <p:cNvPr id="22" name="21 Elipse"/>
            <p:cNvSpPr/>
            <p:nvPr/>
          </p:nvSpPr>
          <p:spPr>
            <a:xfrm>
              <a:off x="835968" y="3156198"/>
              <a:ext cx="567680" cy="495672"/>
            </a:xfrm>
            <a:prstGeom prst="ellipse">
              <a:avLst/>
            </a:prstGeom>
            <a:solidFill>
              <a:schemeClr val="lt1">
                <a:alpha val="5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s-MX"/>
            </a:p>
          </p:txBody>
        </p:sp>
        <p:sp>
          <p:nvSpPr>
            <p:cNvPr id="23" name="22 CuadroTexto"/>
            <p:cNvSpPr txBox="1"/>
            <p:nvPr/>
          </p:nvSpPr>
          <p:spPr>
            <a:xfrm>
              <a:off x="539552" y="3075806"/>
              <a:ext cx="288032" cy="400110"/>
            </a:xfrm>
            <a:prstGeom prst="rect">
              <a:avLst/>
            </a:prstGeom>
            <a:noFill/>
          </p:spPr>
          <p:txBody>
            <a:bodyPr wrap="square" rtlCol="0">
              <a:spAutoFit/>
            </a:bodyPr>
            <a:lstStyle/>
            <a:p>
              <a:pPr algn="ctr"/>
              <a:r>
                <a:rPr lang="es-ES" sz="2000" dirty="0" smtClean="0"/>
                <a:t>C</a:t>
              </a:r>
              <a:endParaRPr lang="es-MX" sz="2000" dirty="0"/>
            </a:p>
          </p:txBody>
        </p:sp>
        <p:sp>
          <p:nvSpPr>
            <p:cNvPr id="24" name="23 CuadroTexto"/>
            <p:cNvSpPr txBox="1"/>
            <p:nvPr/>
          </p:nvSpPr>
          <p:spPr>
            <a:xfrm>
              <a:off x="1113643" y="3219822"/>
              <a:ext cx="288032" cy="400110"/>
            </a:xfrm>
            <a:prstGeom prst="rect">
              <a:avLst/>
            </a:prstGeom>
            <a:noFill/>
          </p:spPr>
          <p:txBody>
            <a:bodyPr wrap="square" rtlCol="0">
              <a:spAutoFit/>
            </a:bodyPr>
            <a:lstStyle/>
            <a:p>
              <a:pPr algn="ctr"/>
              <a:r>
                <a:rPr lang="es-ES" sz="2000" dirty="0" smtClean="0"/>
                <a:t>e</a:t>
              </a:r>
              <a:endParaRPr lang="es-MX" sz="2000" dirty="0"/>
            </a:p>
          </p:txBody>
        </p:sp>
        <p:sp>
          <p:nvSpPr>
            <p:cNvPr id="25" name="24 CuadroTexto"/>
            <p:cNvSpPr txBox="1"/>
            <p:nvPr/>
          </p:nvSpPr>
          <p:spPr>
            <a:xfrm>
              <a:off x="2627784" y="3192171"/>
              <a:ext cx="288032" cy="400110"/>
            </a:xfrm>
            <a:prstGeom prst="rect">
              <a:avLst/>
            </a:prstGeom>
            <a:noFill/>
          </p:spPr>
          <p:txBody>
            <a:bodyPr wrap="square" rtlCol="0">
              <a:spAutoFit/>
            </a:bodyPr>
            <a:lstStyle/>
            <a:p>
              <a:pPr algn="ctr"/>
              <a:r>
                <a:rPr lang="es-ES" sz="2000" dirty="0" smtClean="0"/>
                <a:t>f</a:t>
              </a:r>
              <a:endParaRPr lang="es-MX" sz="2000" dirty="0"/>
            </a:p>
          </p:txBody>
        </p:sp>
        <p:sp>
          <p:nvSpPr>
            <p:cNvPr id="26" name="25 CuadroTexto"/>
            <p:cNvSpPr txBox="1"/>
            <p:nvPr/>
          </p:nvSpPr>
          <p:spPr>
            <a:xfrm>
              <a:off x="3091307" y="3271795"/>
              <a:ext cx="288032" cy="400110"/>
            </a:xfrm>
            <a:prstGeom prst="rect">
              <a:avLst/>
            </a:prstGeom>
            <a:noFill/>
          </p:spPr>
          <p:txBody>
            <a:bodyPr wrap="square" rtlCol="0">
              <a:spAutoFit/>
            </a:bodyPr>
            <a:lstStyle/>
            <a:p>
              <a:pPr algn="ctr"/>
              <a:r>
                <a:rPr lang="es-ES" sz="2000" dirty="0" smtClean="0"/>
                <a:t>g</a:t>
              </a:r>
              <a:endParaRPr lang="es-MX" sz="2000" dirty="0"/>
            </a:p>
          </p:txBody>
        </p:sp>
        <p:sp>
          <p:nvSpPr>
            <p:cNvPr id="27" name="26 CuadroTexto"/>
            <p:cNvSpPr txBox="1"/>
            <p:nvPr/>
          </p:nvSpPr>
          <p:spPr>
            <a:xfrm>
              <a:off x="3923928" y="3539792"/>
              <a:ext cx="288032" cy="400110"/>
            </a:xfrm>
            <a:prstGeom prst="rect">
              <a:avLst/>
            </a:prstGeom>
            <a:noFill/>
          </p:spPr>
          <p:txBody>
            <a:bodyPr wrap="square" rtlCol="0">
              <a:spAutoFit/>
            </a:bodyPr>
            <a:lstStyle/>
            <a:p>
              <a:pPr algn="ctr"/>
              <a:r>
                <a:rPr lang="es-ES" sz="2000" dirty="0" smtClean="0"/>
                <a:t>h</a:t>
              </a:r>
              <a:endParaRPr lang="es-MX" sz="2000" dirty="0"/>
            </a:p>
          </p:txBody>
        </p:sp>
      </p:grpSp>
      <p:grpSp>
        <p:nvGrpSpPr>
          <p:cNvPr id="48" name="47 Grupo"/>
          <p:cNvGrpSpPr/>
          <p:nvPr/>
        </p:nvGrpSpPr>
        <p:grpSpPr>
          <a:xfrm>
            <a:off x="4644008" y="3617935"/>
            <a:ext cx="4007995" cy="1431509"/>
            <a:chOff x="4644008" y="2947276"/>
            <a:chExt cx="4007995" cy="1064634"/>
          </a:xfrm>
        </p:grpSpPr>
        <p:grpSp>
          <p:nvGrpSpPr>
            <p:cNvPr id="29" name="28 Grupo"/>
            <p:cNvGrpSpPr/>
            <p:nvPr/>
          </p:nvGrpSpPr>
          <p:grpSpPr>
            <a:xfrm>
              <a:off x="4644008" y="2947276"/>
              <a:ext cx="4007995" cy="1064634"/>
              <a:chOff x="419989" y="2947276"/>
              <a:chExt cx="4007995" cy="1064634"/>
            </a:xfrm>
          </p:grpSpPr>
          <p:sp>
            <p:nvSpPr>
              <p:cNvPr id="30" name="29 Rectángulo"/>
              <p:cNvSpPr/>
              <p:nvPr/>
            </p:nvSpPr>
            <p:spPr>
              <a:xfrm>
                <a:off x="467544" y="3003798"/>
                <a:ext cx="3960440" cy="10081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MX"/>
              </a:p>
            </p:txBody>
          </p:sp>
          <p:sp>
            <p:nvSpPr>
              <p:cNvPr id="31" name="30 CuadroTexto"/>
              <p:cNvSpPr txBox="1"/>
              <p:nvPr/>
            </p:nvSpPr>
            <p:spPr>
              <a:xfrm>
                <a:off x="4139952" y="2947276"/>
                <a:ext cx="288032" cy="400110"/>
              </a:xfrm>
              <a:prstGeom prst="rect">
                <a:avLst/>
              </a:prstGeom>
              <a:noFill/>
            </p:spPr>
            <p:txBody>
              <a:bodyPr wrap="square" rtlCol="0">
                <a:spAutoFit/>
              </a:bodyPr>
              <a:lstStyle/>
              <a:p>
                <a:pPr algn="ctr"/>
                <a:r>
                  <a:rPr lang="es-ES" sz="2000" dirty="0" smtClean="0">
                    <a:sym typeface="Symbol"/>
                  </a:rPr>
                  <a:t></a:t>
                </a:r>
                <a:endParaRPr lang="es-MX" sz="2000" dirty="0"/>
              </a:p>
            </p:txBody>
          </p:sp>
          <p:sp>
            <p:nvSpPr>
              <p:cNvPr id="32" name="31 Elipse"/>
              <p:cNvSpPr/>
              <p:nvPr/>
            </p:nvSpPr>
            <p:spPr>
              <a:xfrm>
                <a:off x="1115616" y="3150045"/>
                <a:ext cx="1440160" cy="648072"/>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MX"/>
              </a:p>
            </p:txBody>
          </p:sp>
          <p:sp>
            <p:nvSpPr>
              <p:cNvPr id="33" name="32 Elipse"/>
              <p:cNvSpPr/>
              <p:nvPr/>
            </p:nvSpPr>
            <p:spPr>
              <a:xfrm>
                <a:off x="2123728" y="3155938"/>
                <a:ext cx="1440160" cy="648072"/>
              </a:xfrm>
              <a:prstGeom prst="ellipse">
                <a:avLst/>
              </a:prstGeom>
              <a:solidFill>
                <a:schemeClr val="lt1">
                  <a:alpha val="5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s-MX"/>
              </a:p>
            </p:txBody>
          </p:sp>
          <p:sp>
            <p:nvSpPr>
              <p:cNvPr id="34" name="33 CuadroTexto"/>
              <p:cNvSpPr txBox="1"/>
              <p:nvPr/>
            </p:nvSpPr>
            <p:spPr>
              <a:xfrm>
                <a:off x="1139142" y="3606005"/>
                <a:ext cx="288032" cy="400110"/>
              </a:xfrm>
              <a:prstGeom prst="rect">
                <a:avLst/>
              </a:prstGeom>
              <a:noFill/>
            </p:spPr>
            <p:txBody>
              <a:bodyPr wrap="square" rtlCol="0">
                <a:spAutoFit/>
              </a:bodyPr>
              <a:lstStyle/>
              <a:p>
                <a:pPr algn="ctr"/>
                <a:r>
                  <a:rPr lang="es-ES" sz="2000" dirty="0" smtClean="0"/>
                  <a:t>A</a:t>
                </a:r>
                <a:endParaRPr lang="es-MX" sz="2000" dirty="0"/>
              </a:p>
            </p:txBody>
          </p:sp>
          <p:sp>
            <p:nvSpPr>
              <p:cNvPr id="35" name="34 CuadroTexto"/>
              <p:cNvSpPr txBox="1"/>
              <p:nvPr/>
            </p:nvSpPr>
            <p:spPr>
              <a:xfrm>
                <a:off x="3365297" y="2963728"/>
                <a:ext cx="288032" cy="400110"/>
              </a:xfrm>
              <a:prstGeom prst="rect">
                <a:avLst/>
              </a:prstGeom>
              <a:noFill/>
            </p:spPr>
            <p:txBody>
              <a:bodyPr wrap="square" rtlCol="0">
                <a:spAutoFit/>
              </a:bodyPr>
              <a:lstStyle/>
              <a:p>
                <a:pPr algn="ctr"/>
                <a:r>
                  <a:rPr lang="es-ES" sz="2000" dirty="0" smtClean="0"/>
                  <a:t>B</a:t>
                </a:r>
                <a:endParaRPr lang="es-MX" sz="2000" dirty="0"/>
              </a:p>
            </p:txBody>
          </p:sp>
          <p:sp>
            <p:nvSpPr>
              <p:cNvPr id="36" name="35 CuadroTexto"/>
              <p:cNvSpPr txBox="1"/>
              <p:nvPr/>
            </p:nvSpPr>
            <p:spPr>
              <a:xfrm>
                <a:off x="1403648" y="3271795"/>
                <a:ext cx="288032" cy="400110"/>
              </a:xfrm>
              <a:prstGeom prst="rect">
                <a:avLst/>
              </a:prstGeom>
              <a:noFill/>
            </p:spPr>
            <p:txBody>
              <a:bodyPr wrap="square" rtlCol="0">
                <a:spAutoFit/>
              </a:bodyPr>
              <a:lstStyle/>
              <a:p>
                <a:pPr algn="ctr"/>
                <a:r>
                  <a:rPr lang="es-ES" sz="2000" dirty="0" smtClean="0"/>
                  <a:t>a</a:t>
                </a:r>
                <a:endParaRPr lang="es-MX" sz="2000" dirty="0"/>
              </a:p>
            </p:txBody>
          </p:sp>
          <p:sp>
            <p:nvSpPr>
              <p:cNvPr id="37" name="36 CuadroTexto"/>
              <p:cNvSpPr txBox="1"/>
              <p:nvPr/>
            </p:nvSpPr>
            <p:spPr>
              <a:xfrm>
                <a:off x="1689707" y="3129481"/>
                <a:ext cx="288032" cy="400110"/>
              </a:xfrm>
              <a:prstGeom prst="rect">
                <a:avLst/>
              </a:prstGeom>
              <a:noFill/>
            </p:spPr>
            <p:txBody>
              <a:bodyPr wrap="square" rtlCol="0">
                <a:spAutoFit/>
              </a:bodyPr>
              <a:lstStyle/>
              <a:p>
                <a:pPr algn="ctr"/>
                <a:r>
                  <a:rPr lang="es-ES" sz="2000" dirty="0" smtClean="0"/>
                  <a:t>b</a:t>
                </a:r>
                <a:endParaRPr lang="es-MX" sz="2000" dirty="0"/>
              </a:p>
            </p:txBody>
          </p:sp>
          <p:sp>
            <p:nvSpPr>
              <p:cNvPr id="38" name="37 CuadroTexto"/>
              <p:cNvSpPr txBox="1"/>
              <p:nvPr/>
            </p:nvSpPr>
            <p:spPr>
              <a:xfrm>
                <a:off x="2246545" y="3155938"/>
                <a:ext cx="288032" cy="400110"/>
              </a:xfrm>
              <a:prstGeom prst="rect">
                <a:avLst/>
              </a:prstGeom>
              <a:noFill/>
            </p:spPr>
            <p:txBody>
              <a:bodyPr wrap="square" rtlCol="0">
                <a:spAutoFit/>
              </a:bodyPr>
              <a:lstStyle/>
              <a:p>
                <a:pPr algn="ctr"/>
                <a:r>
                  <a:rPr lang="es-ES" sz="2000" dirty="0" smtClean="0"/>
                  <a:t>c</a:t>
                </a:r>
                <a:endParaRPr lang="es-MX" sz="2000" dirty="0"/>
              </a:p>
            </p:txBody>
          </p:sp>
          <p:sp>
            <p:nvSpPr>
              <p:cNvPr id="39" name="38 CuadroTexto"/>
              <p:cNvSpPr txBox="1"/>
              <p:nvPr/>
            </p:nvSpPr>
            <p:spPr>
              <a:xfrm>
                <a:off x="2195736" y="3363838"/>
                <a:ext cx="288032" cy="400110"/>
              </a:xfrm>
              <a:prstGeom prst="rect">
                <a:avLst/>
              </a:prstGeom>
              <a:noFill/>
            </p:spPr>
            <p:txBody>
              <a:bodyPr wrap="square" rtlCol="0">
                <a:spAutoFit/>
              </a:bodyPr>
              <a:lstStyle/>
              <a:p>
                <a:pPr algn="ctr"/>
                <a:r>
                  <a:rPr lang="es-ES" sz="2000" dirty="0" smtClean="0"/>
                  <a:t>d</a:t>
                </a:r>
                <a:endParaRPr lang="es-MX" sz="2000" dirty="0"/>
              </a:p>
            </p:txBody>
          </p:sp>
          <p:sp>
            <p:nvSpPr>
              <p:cNvPr id="40" name="39 Elipse"/>
              <p:cNvSpPr/>
              <p:nvPr/>
            </p:nvSpPr>
            <p:spPr>
              <a:xfrm>
                <a:off x="835968" y="3156198"/>
                <a:ext cx="567680" cy="495672"/>
              </a:xfrm>
              <a:prstGeom prst="ellipse">
                <a:avLst/>
              </a:prstGeom>
              <a:solidFill>
                <a:schemeClr val="lt1">
                  <a:alpha val="5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s-MX"/>
              </a:p>
            </p:txBody>
          </p:sp>
          <p:sp>
            <p:nvSpPr>
              <p:cNvPr id="41" name="40 CuadroTexto"/>
              <p:cNvSpPr txBox="1"/>
              <p:nvPr/>
            </p:nvSpPr>
            <p:spPr>
              <a:xfrm>
                <a:off x="419989" y="3075806"/>
                <a:ext cx="504056" cy="400110"/>
              </a:xfrm>
              <a:prstGeom prst="rect">
                <a:avLst/>
              </a:prstGeom>
              <a:noFill/>
            </p:spPr>
            <p:txBody>
              <a:bodyPr wrap="square" rtlCol="0">
                <a:spAutoFit/>
              </a:bodyPr>
              <a:lstStyle/>
              <a:p>
                <a:pPr algn="ctr"/>
                <a:r>
                  <a:rPr lang="es-ES" sz="2000" dirty="0" smtClean="0"/>
                  <a:t>E</a:t>
                </a:r>
                <a:r>
                  <a:rPr lang="es-ES" sz="2000" baseline="-25000" dirty="0" smtClean="0"/>
                  <a:t>1</a:t>
                </a:r>
                <a:endParaRPr lang="es-MX" sz="2000" baseline="-25000" dirty="0"/>
              </a:p>
            </p:txBody>
          </p:sp>
          <p:sp>
            <p:nvSpPr>
              <p:cNvPr id="42" name="41 CuadroTexto"/>
              <p:cNvSpPr txBox="1"/>
              <p:nvPr/>
            </p:nvSpPr>
            <p:spPr>
              <a:xfrm>
                <a:off x="1113643" y="3219822"/>
                <a:ext cx="288032" cy="400110"/>
              </a:xfrm>
              <a:prstGeom prst="rect">
                <a:avLst/>
              </a:prstGeom>
              <a:noFill/>
            </p:spPr>
            <p:txBody>
              <a:bodyPr wrap="square" rtlCol="0">
                <a:spAutoFit/>
              </a:bodyPr>
              <a:lstStyle/>
              <a:p>
                <a:pPr algn="ctr"/>
                <a:r>
                  <a:rPr lang="es-ES" sz="2000" dirty="0" smtClean="0"/>
                  <a:t>e</a:t>
                </a:r>
                <a:endParaRPr lang="es-MX" sz="2000" dirty="0"/>
              </a:p>
            </p:txBody>
          </p:sp>
          <p:sp>
            <p:nvSpPr>
              <p:cNvPr id="43" name="42 CuadroTexto"/>
              <p:cNvSpPr txBox="1"/>
              <p:nvPr/>
            </p:nvSpPr>
            <p:spPr>
              <a:xfrm>
                <a:off x="2627784" y="3192171"/>
                <a:ext cx="288032" cy="400110"/>
              </a:xfrm>
              <a:prstGeom prst="rect">
                <a:avLst/>
              </a:prstGeom>
              <a:noFill/>
            </p:spPr>
            <p:txBody>
              <a:bodyPr wrap="square" rtlCol="0">
                <a:spAutoFit/>
              </a:bodyPr>
              <a:lstStyle/>
              <a:p>
                <a:pPr algn="ctr"/>
                <a:r>
                  <a:rPr lang="es-ES" sz="2000" dirty="0" smtClean="0"/>
                  <a:t>f</a:t>
                </a:r>
                <a:endParaRPr lang="es-MX" sz="2000" dirty="0"/>
              </a:p>
            </p:txBody>
          </p:sp>
          <p:sp>
            <p:nvSpPr>
              <p:cNvPr id="44" name="43 CuadroTexto"/>
              <p:cNvSpPr txBox="1"/>
              <p:nvPr/>
            </p:nvSpPr>
            <p:spPr>
              <a:xfrm>
                <a:off x="3091307" y="3271795"/>
                <a:ext cx="288032" cy="400110"/>
              </a:xfrm>
              <a:prstGeom prst="rect">
                <a:avLst/>
              </a:prstGeom>
              <a:noFill/>
            </p:spPr>
            <p:txBody>
              <a:bodyPr wrap="square" rtlCol="0">
                <a:spAutoFit/>
              </a:bodyPr>
              <a:lstStyle/>
              <a:p>
                <a:pPr algn="ctr"/>
                <a:r>
                  <a:rPr lang="es-ES" sz="2000" dirty="0" smtClean="0"/>
                  <a:t>g</a:t>
                </a:r>
                <a:endParaRPr lang="es-MX" sz="2000" dirty="0"/>
              </a:p>
            </p:txBody>
          </p:sp>
          <p:sp>
            <p:nvSpPr>
              <p:cNvPr id="45" name="44 CuadroTexto"/>
              <p:cNvSpPr txBox="1"/>
              <p:nvPr/>
            </p:nvSpPr>
            <p:spPr>
              <a:xfrm>
                <a:off x="3923928" y="3539792"/>
                <a:ext cx="288032" cy="400110"/>
              </a:xfrm>
              <a:prstGeom prst="rect">
                <a:avLst/>
              </a:prstGeom>
              <a:noFill/>
            </p:spPr>
            <p:txBody>
              <a:bodyPr wrap="square" rtlCol="0">
                <a:spAutoFit/>
              </a:bodyPr>
              <a:lstStyle/>
              <a:p>
                <a:pPr algn="ctr"/>
                <a:r>
                  <a:rPr lang="es-ES" sz="2000" dirty="0" smtClean="0"/>
                  <a:t>h</a:t>
                </a:r>
                <a:endParaRPr lang="es-MX" sz="2000" dirty="0"/>
              </a:p>
            </p:txBody>
          </p:sp>
        </p:grpSp>
        <p:sp>
          <p:nvSpPr>
            <p:cNvPr id="46" name="45 Elipse"/>
            <p:cNvSpPr/>
            <p:nvPr/>
          </p:nvSpPr>
          <p:spPr>
            <a:xfrm>
              <a:off x="8024829" y="3444230"/>
              <a:ext cx="567680" cy="495672"/>
            </a:xfrm>
            <a:prstGeom prst="ellipse">
              <a:avLst/>
            </a:prstGeom>
            <a:solidFill>
              <a:schemeClr val="lt1">
                <a:alpha val="5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s-MX">
                <a:solidFill>
                  <a:schemeClr val="tx1"/>
                </a:solidFill>
              </a:endParaRPr>
            </a:p>
          </p:txBody>
        </p:sp>
        <p:sp>
          <p:nvSpPr>
            <p:cNvPr id="47" name="46 CuadroTexto"/>
            <p:cNvSpPr txBox="1"/>
            <p:nvPr/>
          </p:nvSpPr>
          <p:spPr>
            <a:xfrm>
              <a:off x="7668344" y="3611800"/>
              <a:ext cx="504056" cy="400110"/>
            </a:xfrm>
            <a:prstGeom prst="rect">
              <a:avLst/>
            </a:prstGeom>
            <a:noFill/>
          </p:spPr>
          <p:txBody>
            <a:bodyPr wrap="square" rtlCol="0">
              <a:spAutoFit/>
            </a:bodyPr>
            <a:lstStyle/>
            <a:p>
              <a:pPr algn="ctr"/>
              <a:r>
                <a:rPr lang="es-ES" sz="2000" dirty="0" smtClean="0"/>
                <a:t>E</a:t>
              </a:r>
              <a:r>
                <a:rPr lang="es-ES" sz="2000" baseline="-25000" dirty="0" smtClean="0"/>
                <a:t>8</a:t>
              </a:r>
              <a:endParaRPr lang="es-MX" sz="2000" baseline="-25000" dirty="0"/>
            </a:p>
          </p:txBody>
        </p:sp>
      </p:grpSp>
      <p:sp>
        <p:nvSpPr>
          <p:cNvPr id="49" name="45 Elipse"/>
          <p:cNvSpPr/>
          <p:nvPr/>
        </p:nvSpPr>
        <p:spPr>
          <a:xfrm>
            <a:off x="3764748" y="4259032"/>
            <a:ext cx="567680" cy="666482"/>
          </a:xfrm>
          <a:prstGeom prst="ellipse">
            <a:avLst/>
          </a:prstGeom>
          <a:solidFill>
            <a:schemeClr val="lt1">
              <a:alpha val="5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s-MX">
              <a:solidFill>
                <a:schemeClr val="tx1"/>
              </a:solidFill>
            </a:endParaRPr>
          </a:p>
        </p:txBody>
      </p:sp>
      <p:sp>
        <p:nvSpPr>
          <p:cNvPr id="50" name="16 CuadroTexto"/>
          <p:cNvSpPr txBox="1"/>
          <p:nvPr/>
        </p:nvSpPr>
        <p:spPr>
          <a:xfrm>
            <a:off x="3898373" y="3927037"/>
            <a:ext cx="288032" cy="400110"/>
          </a:xfrm>
          <a:prstGeom prst="rect">
            <a:avLst/>
          </a:prstGeom>
          <a:noFill/>
        </p:spPr>
        <p:txBody>
          <a:bodyPr wrap="square" rtlCol="0">
            <a:spAutoFit/>
          </a:bodyPr>
          <a:lstStyle/>
          <a:p>
            <a:pPr algn="ctr"/>
            <a:r>
              <a:rPr lang="es-ES" sz="2000" dirty="0"/>
              <a:t>D</a:t>
            </a:r>
            <a:endParaRPr lang="es-MX" sz="2000" dirty="0"/>
          </a:p>
        </p:txBody>
      </p:sp>
    </p:spTree>
    <p:extLst>
      <p:ext uri="{BB962C8B-B14F-4D97-AF65-F5344CB8AC3E}">
        <p14:creationId xmlns:p14="http://schemas.microsoft.com/office/powerpoint/2010/main" val="398139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left)">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animEffect transition="in" filter="fade">
                                      <p:cBhvr>
                                        <p:cTn id="33" dur="500"/>
                                        <p:tgtEl>
                                          <p:spTgt spid="11">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xEl>
                                              <p:pRg st="1" end="1"/>
                                            </p:txEl>
                                          </p:spTgt>
                                        </p:tgtEl>
                                        <p:attrNameLst>
                                          <p:attrName>style.visibility</p:attrName>
                                        </p:attrNameLst>
                                      </p:cBhvr>
                                      <p:to>
                                        <p:strVal val="visible"/>
                                      </p:to>
                                    </p:set>
                                    <p:animEffect transition="in" filter="fade">
                                      <p:cBhvr>
                                        <p:cTn id="38" dur="500"/>
                                        <p:tgtEl>
                                          <p:spTgt spid="11">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xEl>
                                              <p:pRg st="2" end="2"/>
                                            </p:txEl>
                                          </p:spTgt>
                                        </p:tgtEl>
                                        <p:attrNameLst>
                                          <p:attrName>style.visibility</p:attrName>
                                        </p:attrNameLst>
                                      </p:cBhvr>
                                      <p:to>
                                        <p:strVal val="visible"/>
                                      </p:to>
                                    </p:set>
                                    <p:animEffect transition="in" filter="fade">
                                      <p:cBhvr>
                                        <p:cTn id="43" dur="500"/>
                                        <p:tgtEl>
                                          <p:spTgt spid="11">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3" end="3"/>
                                            </p:txEl>
                                          </p:spTgt>
                                        </p:tgtEl>
                                        <p:attrNameLst>
                                          <p:attrName>style.visibility</p:attrName>
                                        </p:attrNameLst>
                                      </p:cBhvr>
                                      <p:to>
                                        <p:strVal val="visible"/>
                                      </p:to>
                                    </p:set>
                                    <p:animEffect transition="in" filter="fade">
                                      <p:cBhvr>
                                        <p:cTn id="46" dur="500"/>
                                        <p:tgtEl>
                                          <p:spTgt spid="11">
                                            <p:txEl>
                                              <p:pRg st="3" end="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xEl>
                                              <p:pRg st="4" end="4"/>
                                            </p:txEl>
                                          </p:spTgt>
                                        </p:tgtEl>
                                        <p:attrNameLst>
                                          <p:attrName>style.visibility</p:attrName>
                                        </p:attrNameLst>
                                      </p:cBhvr>
                                      <p:to>
                                        <p:strVal val="visible"/>
                                      </p:to>
                                    </p:set>
                                    <p:animEffect transition="in" filter="fade">
                                      <p:cBhvr>
                                        <p:cTn id="49" dur="500"/>
                                        <p:tgtEl>
                                          <p:spTgt spid="11">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wipe(right)">
                                      <p:cBhvr>
                                        <p:cTn id="5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build="p"/>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5" name="Rectangle 3"/>
          <p:cNvSpPr>
            <a:spLocks noGrp="1" noChangeArrowheads="1"/>
          </p:cNvSpPr>
          <p:nvPr>
            <p:ph idx="1"/>
          </p:nvPr>
        </p:nvSpPr>
        <p:spPr/>
        <p:txBody>
          <a:bodyPr>
            <a:normAutofit fontScale="92500" lnSpcReduction="10000"/>
          </a:bodyPr>
          <a:lstStyle/>
          <a:p>
            <a:pPr eaLnBrk="1" hangingPunct="1">
              <a:lnSpc>
                <a:spcPct val="90000"/>
              </a:lnSpc>
            </a:pPr>
            <a:r>
              <a:rPr lang="es-MX" sz="2400" dirty="0" smtClean="0"/>
              <a:t>Considere el experimento de lanzar un dado hexaédrico y observar el número de puntos que muestra la cara hacia arriba</a:t>
            </a:r>
          </a:p>
          <a:p>
            <a:pPr eaLnBrk="1" hangingPunct="1">
              <a:lnSpc>
                <a:spcPct val="90000"/>
              </a:lnSpc>
            </a:pPr>
            <a:r>
              <a:rPr lang="es-MX" sz="2400" dirty="0" smtClean="0"/>
              <a:t>Espacio </a:t>
            </a:r>
            <a:r>
              <a:rPr lang="es-MX" sz="2400" dirty="0" err="1" smtClean="0"/>
              <a:t>muestral</a:t>
            </a:r>
            <a:endParaRPr lang="es-MX" sz="2400" dirty="0" smtClean="0"/>
          </a:p>
          <a:p>
            <a:pPr lvl="1" eaLnBrk="1" hangingPunct="1">
              <a:lnSpc>
                <a:spcPct val="90000"/>
              </a:lnSpc>
            </a:pPr>
            <a:r>
              <a:rPr lang="en-US" sz="2000" dirty="0" smtClean="0">
                <a:sym typeface="Symbol"/>
              </a:rPr>
              <a:t> = </a:t>
            </a:r>
            <a:r>
              <a:rPr lang="en-US" sz="2000" dirty="0" smtClean="0"/>
              <a:t>{1,2,3,4,5,6}</a:t>
            </a:r>
          </a:p>
          <a:p>
            <a:pPr eaLnBrk="1" hangingPunct="1">
              <a:lnSpc>
                <a:spcPct val="90000"/>
              </a:lnSpc>
            </a:pPr>
            <a:r>
              <a:rPr lang="en-US" sz="2400" dirty="0" err="1" smtClean="0"/>
              <a:t>Eventos</a:t>
            </a:r>
            <a:r>
              <a:rPr lang="en-US" sz="2400" dirty="0" smtClean="0"/>
              <a:t> simples</a:t>
            </a:r>
          </a:p>
          <a:p>
            <a:pPr lvl="1" eaLnBrk="1" hangingPunct="1">
              <a:lnSpc>
                <a:spcPct val="90000"/>
              </a:lnSpc>
            </a:pPr>
            <a:r>
              <a:rPr lang="en-US" sz="2000" dirty="0" smtClean="0"/>
              <a:t>E</a:t>
            </a:r>
            <a:r>
              <a:rPr lang="en-US" sz="2000" baseline="-25000" dirty="0" smtClean="0"/>
              <a:t>1</a:t>
            </a:r>
            <a:r>
              <a:rPr lang="en-US" sz="2000" dirty="0" smtClean="0"/>
              <a:t> = {1}, E</a:t>
            </a:r>
            <a:r>
              <a:rPr lang="en-US" sz="2000" baseline="-25000" dirty="0" smtClean="0"/>
              <a:t>2</a:t>
            </a:r>
            <a:r>
              <a:rPr lang="en-US" sz="2000" dirty="0" smtClean="0"/>
              <a:t> = {2}, E</a:t>
            </a:r>
            <a:r>
              <a:rPr lang="en-US" sz="2000" baseline="-25000" dirty="0" smtClean="0"/>
              <a:t>3</a:t>
            </a:r>
            <a:r>
              <a:rPr lang="en-US" sz="2000" dirty="0" smtClean="0"/>
              <a:t> = {3}, E</a:t>
            </a:r>
            <a:r>
              <a:rPr lang="en-US" sz="2000" baseline="-25000" dirty="0" smtClean="0"/>
              <a:t>4</a:t>
            </a:r>
            <a:r>
              <a:rPr lang="en-US" sz="2000" dirty="0" smtClean="0"/>
              <a:t> = {4}, E</a:t>
            </a:r>
            <a:r>
              <a:rPr lang="en-US" sz="2000" baseline="-25000" dirty="0" smtClean="0"/>
              <a:t>5</a:t>
            </a:r>
            <a:r>
              <a:rPr lang="en-US" sz="2000" dirty="0" smtClean="0"/>
              <a:t> = {5}, E</a:t>
            </a:r>
            <a:r>
              <a:rPr lang="en-US" sz="2000" baseline="-25000" dirty="0" smtClean="0"/>
              <a:t>6</a:t>
            </a:r>
            <a:r>
              <a:rPr lang="en-US" sz="2000" dirty="0" smtClean="0"/>
              <a:t> = {6}</a:t>
            </a:r>
          </a:p>
          <a:p>
            <a:pPr eaLnBrk="1" hangingPunct="1">
              <a:lnSpc>
                <a:spcPct val="90000"/>
              </a:lnSpc>
            </a:pPr>
            <a:r>
              <a:rPr lang="en-US" sz="2400" dirty="0" err="1" smtClean="0"/>
              <a:t>Eventos</a:t>
            </a:r>
            <a:r>
              <a:rPr lang="en-US" sz="2400" dirty="0" smtClean="0"/>
              <a:t> </a:t>
            </a:r>
            <a:r>
              <a:rPr lang="en-US" sz="2400" dirty="0" err="1" smtClean="0"/>
              <a:t>compuestos</a:t>
            </a:r>
            <a:endParaRPr lang="en-US" sz="2400" dirty="0" smtClean="0"/>
          </a:p>
          <a:p>
            <a:pPr lvl="1" eaLnBrk="1" hangingPunct="1">
              <a:lnSpc>
                <a:spcPct val="90000"/>
              </a:lnSpc>
            </a:pPr>
            <a:r>
              <a:rPr lang="en-US" sz="2000" dirty="0" smtClean="0"/>
              <a:t>A = {Par} = {2, 4, 6}</a:t>
            </a:r>
          </a:p>
          <a:p>
            <a:pPr lvl="1" eaLnBrk="1" hangingPunct="1">
              <a:lnSpc>
                <a:spcPct val="90000"/>
              </a:lnSpc>
            </a:pPr>
            <a:r>
              <a:rPr lang="en-US" sz="2000" dirty="0" smtClean="0"/>
              <a:t>B = {M</a:t>
            </a:r>
            <a:r>
              <a:rPr lang="es-MX" sz="2000" dirty="0" err="1" smtClean="0"/>
              <a:t>enor</a:t>
            </a:r>
            <a:r>
              <a:rPr lang="es-MX" sz="2000" dirty="0" smtClean="0"/>
              <a:t> que 5</a:t>
            </a:r>
            <a:r>
              <a:rPr lang="en-US" sz="2000" dirty="0" smtClean="0"/>
              <a:t>} = {1, 2, 3, 4}</a:t>
            </a:r>
          </a:p>
          <a:p>
            <a:pPr lvl="1" eaLnBrk="1" hangingPunct="1">
              <a:lnSpc>
                <a:spcPct val="90000"/>
              </a:lnSpc>
            </a:pPr>
            <a:r>
              <a:rPr lang="es-MX" sz="2000" dirty="0" smtClean="0"/>
              <a:t>C = </a:t>
            </a:r>
            <a:r>
              <a:rPr lang="en-US" sz="2000" dirty="0" smtClean="0"/>
              <a:t>{D</a:t>
            </a:r>
            <a:r>
              <a:rPr lang="es-MX" sz="2000" dirty="0" err="1" smtClean="0"/>
              <a:t>istinto</a:t>
            </a:r>
            <a:r>
              <a:rPr lang="es-MX" sz="2000" dirty="0" smtClean="0"/>
              <a:t> de 4</a:t>
            </a:r>
            <a:r>
              <a:rPr lang="en-US" sz="2000" dirty="0" smtClean="0"/>
              <a:t>} = {1, 2, 3, 5, 6}</a:t>
            </a:r>
            <a:endParaRPr lang="es-ES" sz="2000" dirty="0" smtClean="0"/>
          </a:p>
        </p:txBody>
      </p:sp>
      <p:sp>
        <p:nvSpPr>
          <p:cNvPr id="9218" name="3 Marcador de fecha"/>
          <p:cNvSpPr>
            <a:spLocks noGrp="1"/>
          </p:cNvSpPr>
          <p:nvPr>
            <p:ph type="dt" sz="half" idx="10"/>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D73A60B7-8D9C-4FF8-869B-52C9E4AD77CE}" type="datetime1">
              <a:rPr lang="es-MX" sz="1400" smtClean="0">
                <a:solidFill>
                  <a:schemeClr val="tx2"/>
                </a:solidFill>
                <a:latin typeface="Arial Narrow" pitchFamily="34" charset="0"/>
              </a:rPr>
              <a:t>09/04/2021</a:t>
            </a:fld>
            <a:endParaRPr lang="es-ES" sz="1400" smtClean="0">
              <a:solidFill>
                <a:schemeClr val="tx2"/>
              </a:solidFill>
              <a:latin typeface="Arial Narrow" pitchFamily="34" charset="0"/>
            </a:endParaRPr>
          </a:p>
        </p:txBody>
      </p:sp>
      <p:sp>
        <p:nvSpPr>
          <p:cNvPr id="9219" name="5 Marcador de número de diapositiva"/>
          <p:cNvSpPr>
            <a:spLocks noGrp="1"/>
          </p:cNvSpPr>
          <p:nvPr>
            <p:ph type="sldNum" sz="quarter" idx="12"/>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A8F5D80-B324-45ED-B267-93763E99D400}" type="slidenum">
              <a:rPr lang="es-ES" sz="1400" smtClean="0">
                <a:solidFill>
                  <a:schemeClr val="tx2"/>
                </a:solidFill>
                <a:latin typeface="Arial Narrow" pitchFamily="34" charset="0"/>
              </a:rPr>
              <a:pPr eaLnBrk="1" hangingPunct="1"/>
              <a:t>62</a:t>
            </a:fld>
            <a:endParaRPr lang="es-ES" sz="1400" smtClean="0">
              <a:solidFill>
                <a:schemeClr val="tx2"/>
              </a:solidFill>
              <a:latin typeface="Arial Narrow" pitchFamily="34" charset="0"/>
            </a:endParaRPr>
          </a:p>
        </p:txBody>
      </p:sp>
      <p:sp>
        <p:nvSpPr>
          <p:cNvPr id="9220" name="Rectangle 2"/>
          <p:cNvSpPr>
            <a:spLocks noGrp="1" noChangeArrowheads="1"/>
          </p:cNvSpPr>
          <p:nvPr>
            <p:ph type="title"/>
          </p:nvPr>
        </p:nvSpPr>
        <p:spPr/>
        <p:txBody>
          <a:bodyPr/>
          <a:lstStyle/>
          <a:p>
            <a:pPr eaLnBrk="1" hangingPunct="1"/>
            <a:r>
              <a:rPr lang="es-MX" dirty="0" smtClean="0"/>
              <a:t>Ejemplo</a:t>
            </a:r>
            <a:endParaRPr lang="es-ES" dirty="0" smtClean="0"/>
          </a:p>
        </p:txBody>
      </p:sp>
      <p:pic>
        <p:nvPicPr>
          <p:cNvPr id="59394" name="Picture 2" descr="http://www.clker.com/cliparts/2/p/R/i/U/1/dado-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13062" y="3705877"/>
            <a:ext cx="1403354" cy="1056059"/>
          </a:xfrm>
          <a:prstGeom prst="rect">
            <a:avLst/>
          </a:prstGeom>
          <a:noFill/>
          <a:extLst>
            <a:ext uri="{909E8E84-426E-40DD-AFC4-6F175D3DCCD1}">
              <a14:hiddenFill xmlns:a14="http://schemas.microsoft.com/office/drawing/2010/main">
                <a:solidFill>
                  <a:srgbClr val="FFFFFF"/>
                </a:solidFill>
              </a14:hiddenFill>
            </a:ext>
          </a:extLst>
        </p:spPr>
      </p:pic>
      <p:sp>
        <p:nvSpPr>
          <p:cNvPr id="2" name="1 Marcador de pie de página"/>
          <p:cNvSpPr>
            <a:spLocks noGrp="1"/>
          </p:cNvSpPr>
          <p:nvPr>
            <p:ph type="ftr" sz="quarter" idx="11"/>
          </p:nvPr>
        </p:nvSpPr>
        <p:spPr/>
        <p:txBody>
          <a:bodyPr/>
          <a:lstStyle/>
          <a:p>
            <a:pPr>
              <a:defRPr/>
            </a:pPr>
            <a:r>
              <a:rPr lang="es-ES" smtClean="0"/>
              <a:t>Introducción a la Probabilidad</a:t>
            </a:r>
            <a:endParaRPr lang="es-E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59394"/>
                                        </p:tgtEl>
                                        <p:attrNameLst>
                                          <p:attrName>style.visibility</p:attrName>
                                        </p:attrNameLst>
                                      </p:cBhvr>
                                      <p:to>
                                        <p:strVal val="visible"/>
                                      </p:to>
                                    </p:set>
                                    <p:animEffect transition="in" filter="wipe(down)">
                                      <p:cBhvr>
                                        <p:cTn id="7" dur="580">
                                          <p:stCondLst>
                                            <p:cond delay="0"/>
                                          </p:stCondLst>
                                        </p:cTn>
                                        <p:tgtEl>
                                          <p:spTgt spid="59394"/>
                                        </p:tgtEl>
                                      </p:cBhvr>
                                    </p:animEffect>
                                    <p:anim calcmode="lin" valueType="num">
                                      <p:cBhvr>
                                        <p:cTn id="8" dur="1822" tmFilter="0,0; 0.14,0.36; 0.43,0.73; 0.71,0.91; 1.0,1.0">
                                          <p:stCondLst>
                                            <p:cond delay="0"/>
                                          </p:stCondLst>
                                        </p:cTn>
                                        <p:tgtEl>
                                          <p:spTgt spid="5939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939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939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939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9394"/>
                                        </p:tgtEl>
                                        <p:attrNameLst>
                                          <p:attrName>ppt_y</p:attrName>
                                        </p:attrNameLst>
                                      </p:cBhvr>
                                      <p:tavLst>
                                        <p:tav tm="0" fmla="#ppt_y-sin(pi*$)/81">
                                          <p:val>
                                            <p:fltVal val="0"/>
                                          </p:val>
                                        </p:tav>
                                        <p:tav tm="100000">
                                          <p:val>
                                            <p:fltVal val="1"/>
                                          </p:val>
                                        </p:tav>
                                      </p:tavLst>
                                    </p:anim>
                                    <p:animScale>
                                      <p:cBhvr>
                                        <p:cTn id="13" dur="26">
                                          <p:stCondLst>
                                            <p:cond delay="650"/>
                                          </p:stCondLst>
                                        </p:cTn>
                                        <p:tgtEl>
                                          <p:spTgt spid="59394"/>
                                        </p:tgtEl>
                                      </p:cBhvr>
                                      <p:to x="100000" y="60000"/>
                                    </p:animScale>
                                    <p:animScale>
                                      <p:cBhvr>
                                        <p:cTn id="14" dur="166" decel="50000">
                                          <p:stCondLst>
                                            <p:cond delay="676"/>
                                          </p:stCondLst>
                                        </p:cTn>
                                        <p:tgtEl>
                                          <p:spTgt spid="59394"/>
                                        </p:tgtEl>
                                      </p:cBhvr>
                                      <p:to x="100000" y="100000"/>
                                    </p:animScale>
                                    <p:animScale>
                                      <p:cBhvr>
                                        <p:cTn id="15" dur="26">
                                          <p:stCondLst>
                                            <p:cond delay="1312"/>
                                          </p:stCondLst>
                                        </p:cTn>
                                        <p:tgtEl>
                                          <p:spTgt spid="59394"/>
                                        </p:tgtEl>
                                      </p:cBhvr>
                                      <p:to x="100000" y="80000"/>
                                    </p:animScale>
                                    <p:animScale>
                                      <p:cBhvr>
                                        <p:cTn id="16" dur="166" decel="50000">
                                          <p:stCondLst>
                                            <p:cond delay="1338"/>
                                          </p:stCondLst>
                                        </p:cTn>
                                        <p:tgtEl>
                                          <p:spTgt spid="59394"/>
                                        </p:tgtEl>
                                      </p:cBhvr>
                                      <p:to x="100000" y="100000"/>
                                    </p:animScale>
                                    <p:animScale>
                                      <p:cBhvr>
                                        <p:cTn id="17" dur="26">
                                          <p:stCondLst>
                                            <p:cond delay="1642"/>
                                          </p:stCondLst>
                                        </p:cTn>
                                        <p:tgtEl>
                                          <p:spTgt spid="59394"/>
                                        </p:tgtEl>
                                      </p:cBhvr>
                                      <p:to x="100000" y="90000"/>
                                    </p:animScale>
                                    <p:animScale>
                                      <p:cBhvr>
                                        <p:cTn id="18" dur="166" decel="50000">
                                          <p:stCondLst>
                                            <p:cond delay="1668"/>
                                          </p:stCondLst>
                                        </p:cTn>
                                        <p:tgtEl>
                                          <p:spTgt spid="59394"/>
                                        </p:tgtEl>
                                      </p:cBhvr>
                                      <p:to x="100000" y="100000"/>
                                    </p:animScale>
                                    <p:animScale>
                                      <p:cBhvr>
                                        <p:cTn id="19" dur="26">
                                          <p:stCondLst>
                                            <p:cond delay="1808"/>
                                          </p:stCondLst>
                                        </p:cTn>
                                        <p:tgtEl>
                                          <p:spTgt spid="59394"/>
                                        </p:tgtEl>
                                      </p:cBhvr>
                                      <p:to x="100000" y="95000"/>
                                    </p:animScale>
                                    <p:animScale>
                                      <p:cBhvr>
                                        <p:cTn id="20" dur="166" decel="50000">
                                          <p:stCondLst>
                                            <p:cond delay="1834"/>
                                          </p:stCondLst>
                                        </p:cTn>
                                        <p:tgtEl>
                                          <p:spTgt spid="5939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4035">
                                            <p:txEl>
                                              <p:pRg st="0" end="0"/>
                                            </p:txEl>
                                          </p:spTgt>
                                        </p:tgtEl>
                                        <p:attrNameLst>
                                          <p:attrName>style.visibility</p:attrName>
                                        </p:attrNameLst>
                                      </p:cBhvr>
                                      <p:to>
                                        <p:strVal val="visible"/>
                                      </p:to>
                                    </p:set>
                                    <p:anim calcmode="lin" valueType="num">
                                      <p:cBhvr additive="base">
                                        <p:cTn id="25" dur="500" fill="hold"/>
                                        <p:tgtEl>
                                          <p:spTgt spid="4403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40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4035">
                                            <p:txEl>
                                              <p:pRg st="1" end="1"/>
                                            </p:txEl>
                                          </p:spTgt>
                                        </p:tgtEl>
                                        <p:attrNameLst>
                                          <p:attrName>style.visibility</p:attrName>
                                        </p:attrNameLst>
                                      </p:cBhvr>
                                      <p:to>
                                        <p:strVal val="visible"/>
                                      </p:to>
                                    </p:set>
                                    <p:anim calcmode="lin" valueType="num">
                                      <p:cBhvr additive="base">
                                        <p:cTn id="31" dur="500" fill="hold"/>
                                        <p:tgtEl>
                                          <p:spTgt spid="44035">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40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4035">
                                            <p:txEl>
                                              <p:pRg st="2" end="2"/>
                                            </p:txEl>
                                          </p:spTgt>
                                        </p:tgtEl>
                                        <p:attrNameLst>
                                          <p:attrName>style.visibility</p:attrName>
                                        </p:attrNameLst>
                                      </p:cBhvr>
                                      <p:to>
                                        <p:strVal val="visible"/>
                                      </p:to>
                                    </p:set>
                                    <p:anim calcmode="lin" valueType="num">
                                      <p:cBhvr additive="base">
                                        <p:cTn id="37" dur="500" fill="hold"/>
                                        <p:tgtEl>
                                          <p:spTgt spid="44035">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40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4035">
                                            <p:txEl>
                                              <p:pRg st="3" end="3"/>
                                            </p:txEl>
                                          </p:spTgt>
                                        </p:tgtEl>
                                        <p:attrNameLst>
                                          <p:attrName>style.visibility</p:attrName>
                                        </p:attrNameLst>
                                      </p:cBhvr>
                                      <p:to>
                                        <p:strVal val="visible"/>
                                      </p:to>
                                    </p:set>
                                    <p:anim calcmode="lin" valueType="num">
                                      <p:cBhvr additive="base">
                                        <p:cTn id="43" dur="500" fill="hold"/>
                                        <p:tgtEl>
                                          <p:spTgt spid="44035">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40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4035">
                                            <p:txEl>
                                              <p:pRg st="4" end="4"/>
                                            </p:txEl>
                                          </p:spTgt>
                                        </p:tgtEl>
                                        <p:attrNameLst>
                                          <p:attrName>style.visibility</p:attrName>
                                        </p:attrNameLst>
                                      </p:cBhvr>
                                      <p:to>
                                        <p:strVal val="visible"/>
                                      </p:to>
                                    </p:set>
                                    <p:anim calcmode="lin" valueType="num">
                                      <p:cBhvr additive="base">
                                        <p:cTn id="49" dur="500" fill="hold"/>
                                        <p:tgtEl>
                                          <p:spTgt spid="44035">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403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4035">
                                            <p:txEl>
                                              <p:pRg st="5" end="5"/>
                                            </p:txEl>
                                          </p:spTgt>
                                        </p:tgtEl>
                                        <p:attrNameLst>
                                          <p:attrName>style.visibility</p:attrName>
                                        </p:attrNameLst>
                                      </p:cBhvr>
                                      <p:to>
                                        <p:strVal val="visible"/>
                                      </p:to>
                                    </p:set>
                                    <p:anim calcmode="lin" valueType="num">
                                      <p:cBhvr additive="base">
                                        <p:cTn id="55" dur="500" fill="hold"/>
                                        <p:tgtEl>
                                          <p:spTgt spid="44035">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403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4035">
                                            <p:txEl>
                                              <p:pRg st="6" end="6"/>
                                            </p:txEl>
                                          </p:spTgt>
                                        </p:tgtEl>
                                        <p:attrNameLst>
                                          <p:attrName>style.visibility</p:attrName>
                                        </p:attrNameLst>
                                      </p:cBhvr>
                                      <p:to>
                                        <p:strVal val="visible"/>
                                      </p:to>
                                    </p:set>
                                    <p:anim calcmode="lin" valueType="num">
                                      <p:cBhvr additive="base">
                                        <p:cTn id="61" dur="500" fill="hold"/>
                                        <p:tgtEl>
                                          <p:spTgt spid="44035">
                                            <p:txEl>
                                              <p:pRg st="6" end="6"/>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403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4035">
                                            <p:txEl>
                                              <p:pRg st="7" end="7"/>
                                            </p:txEl>
                                          </p:spTgt>
                                        </p:tgtEl>
                                        <p:attrNameLst>
                                          <p:attrName>style.visibility</p:attrName>
                                        </p:attrNameLst>
                                      </p:cBhvr>
                                      <p:to>
                                        <p:strVal val="visible"/>
                                      </p:to>
                                    </p:set>
                                    <p:anim calcmode="lin" valueType="num">
                                      <p:cBhvr additive="base">
                                        <p:cTn id="67" dur="500" fill="hold"/>
                                        <p:tgtEl>
                                          <p:spTgt spid="44035">
                                            <p:txEl>
                                              <p:pRg st="7" end="7"/>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403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4035">
                                            <p:txEl>
                                              <p:pRg st="8" end="8"/>
                                            </p:txEl>
                                          </p:spTgt>
                                        </p:tgtEl>
                                        <p:attrNameLst>
                                          <p:attrName>style.visibility</p:attrName>
                                        </p:attrNameLst>
                                      </p:cBhvr>
                                      <p:to>
                                        <p:strVal val="visible"/>
                                      </p:to>
                                    </p:set>
                                    <p:anim calcmode="lin" valueType="num">
                                      <p:cBhvr additive="base">
                                        <p:cTn id="73" dur="500" fill="hold"/>
                                        <p:tgtEl>
                                          <p:spTgt spid="44035">
                                            <p:txEl>
                                              <p:pRg st="8" end="8"/>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403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bldLvl="2"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http://bermudasun.bm/Images/Images/917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1230" y="3229513"/>
            <a:ext cx="2381250" cy="1664495"/>
          </a:xfrm>
          <a:prstGeom prst="rect">
            <a:avLst/>
          </a:prstGeom>
          <a:noFill/>
          <a:extLst>
            <a:ext uri="{909E8E84-426E-40DD-AFC4-6F175D3DCCD1}">
              <a14:hiddenFill xmlns:a14="http://schemas.microsoft.com/office/drawing/2010/main">
                <a:solidFill>
                  <a:srgbClr val="FFFFFF"/>
                </a:solidFill>
              </a14:hiddenFill>
            </a:ext>
          </a:extLst>
        </p:spPr>
      </p:pic>
      <p:sp>
        <p:nvSpPr>
          <p:cNvPr id="10245" name="Rectangle 3"/>
          <p:cNvSpPr>
            <a:spLocks noGrp="1" noChangeArrowheads="1"/>
          </p:cNvSpPr>
          <p:nvPr>
            <p:ph idx="1"/>
          </p:nvPr>
        </p:nvSpPr>
        <p:spPr/>
        <p:txBody>
          <a:bodyPr>
            <a:normAutofit lnSpcReduction="10000"/>
          </a:bodyPr>
          <a:lstStyle/>
          <a:p>
            <a:pPr eaLnBrk="1" hangingPunct="1">
              <a:lnSpc>
                <a:spcPct val="90000"/>
              </a:lnSpc>
            </a:pPr>
            <a:r>
              <a:rPr lang="es-MX" sz="2400" dirty="0" smtClean="0"/>
              <a:t>El experimento consiste en observar el número de quejas sobre el servicio el siguiente año</a:t>
            </a:r>
          </a:p>
          <a:p>
            <a:pPr eaLnBrk="1" hangingPunct="1">
              <a:lnSpc>
                <a:spcPct val="90000"/>
              </a:lnSpc>
            </a:pPr>
            <a:r>
              <a:rPr lang="es-MX" sz="2400" dirty="0" smtClean="0"/>
              <a:t>Espacio </a:t>
            </a:r>
            <a:r>
              <a:rPr lang="es-MX" sz="2400" dirty="0" err="1" smtClean="0"/>
              <a:t>muestral</a:t>
            </a:r>
            <a:endParaRPr lang="es-MX" sz="2400" dirty="0" smtClean="0"/>
          </a:p>
          <a:p>
            <a:pPr lvl="1" eaLnBrk="1" hangingPunct="1">
              <a:lnSpc>
                <a:spcPct val="90000"/>
              </a:lnSpc>
            </a:pPr>
            <a:r>
              <a:rPr lang="en-US" sz="2000" dirty="0" smtClean="0">
                <a:sym typeface="Symbol"/>
              </a:rPr>
              <a:t> = </a:t>
            </a:r>
            <a:r>
              <a:rPr lang="en-US" sz="2000" dirty="0" smtClean="0"/>
              <a:t>{0,1,2,…,M}</a:t>
            </a:r>
          </a:p>
          <a:p>
            <a:pPr eaLnBrk="1" hangingPunct="1">
              <a:lnSpc>
                <a:spcPct val="90000"/>
              </a:lnSpc>
            </a:pPr>
            <a:r>
              <a:rPr lang="en-US" sz="2400" dirty="0" err="1" smtClean="0"/>
              <a:t>Eventos</a:t>
            </a:r>
            <a:r>
              <a:rPr lang="en-US" sz="2400" dirty="0" smtClean="0"/>
              <a:t> simples</a:t>
            </a:r>
          </a:p>
          <a:p>
            <a:pPr lvl="1">
              <a:lnSpc>
                <a:spcPct val="90000"/>
              </a:lnSpc>
            </a:pPr>
            <a:r>
              <a:rPr lang="en-US" sz="2000" dirty="0" smtClean="0"/>
              <a:t>E</a:t>
            </a:r>
            <a:r>
              <a:rPr lang="en-US" sz="2000" baseline="-25000" dirty="0" smtClean="0"/>
              <a:t>0</a:t>
            </a:r>
            <a:r>
              <a:rPr lang="en-US" sz="2000" dirty="0" smtClean="0"/>
              <a:t> = {0}, E</a:t>
            </a:r>
            <a:r>
              <a:rPr lang="en-US" sz="2000" baseline="-25000" dirty="0" smtClean="0"/>
              <a:t>1</a:t>
            </a:r>
            <a:r>
              <a:rPr lang="en-US" sz="2000" dirty="0" smtClean="0"/>
              <a:t> = {1}, …, </a:t>
            </a:r>
            <a:r>
              <a:rPr lang="en-US" sz="2000" dirty="0" err="1" smtClean="0"/>
              <a:t>E</a:t>
            </a:r>
            <a:r>
              <a:rPr lang="en-US" sz="2000" baseline="-25000" dirty="0" err="1" smtClean="0"/>
              <a:t>k</a:t>
            </a:r>
            <a:r>
              <a:rPr lang="en-US" sz="2000" dirty="0" smtClean="0"/>
              <a:t> = {k}, </a:t>
            </a:r>
            <a:r>
              <a:rPr lang="en-US" sz="2000" dirty="0"/>
              <a:t>…, </a:t>
            </a:r>
            <a:r>
              <a:rPr lang="en-US" sz="2000" dirty="0" smtClean="0"/>
              <a:t>E</a:t>
            </a:r>
            <a:r>
              <a:rPr lang="en-US" sz="2000" baseline="-25000" dirty="0" smtClean="0"/>
              <a:t>M</a:t>
            </a:r>
            <a:r>
              <a:rPr lang="en-US" sz="2000" dirty="0" smtClean="0"/>
              <a:t> </a:t>
            </a:r>
            <a:r>
              <a:rPr lang="en-US" sz="2000" dirty="0"/>
              <a:t>= </a:t>
            </a:r>
            <a:r>
              <a:rPr lang="en-US" sz="2000" dirty="0" smtClean="0"/>
              <a:t>{M}</a:t>
            </a:r>
            <a:endParaRPr lang="es-ES" sz="2000" dirty="0" smtClean="0"/>
          </a:p>
          <a:p>
            <a:pPr eaLnBrk="1" hangingPunct="1">
              <a:lnSpc>
                <a:spcPct val="90000"/>
              </a:lnSpc>
            </a:pPr>
            <a:r>
              <a:rPr lang="en-US" sz="2400" dirty="0" err="1" smtClean="0"/>
              <a:t>Eventos</a:t>
            </a:r>
            <a:r>
              <a:rPr lang="en-US" sz="2400" dirty="0" smtClean="0"/>
              <a:t> </a:t>
            </a:r>
            <a:r>
              <a:rPr lang="en-US" sz="2400" dirty="0" err="1" smtClean="0"/>
              <a:t>compuestos</a:t>
            </a:r>
            <a:endParaRPr lang="en-US" sz="2400" dirty="0" smtClean="0"/>
          </a:p>
          <a:p>
            <a:pPr lvl="1" eaLnBrk="1" hangingPunct="1">
              <a:lnSpc>
                <a:spcPct val="90000"/>
              </a:lnSpc>
            </a:pPr>
            <a:r>
              <a:rPr lang="en-US" sz="2000" dirty="0" smtClean="0"/>
              <a:t>A = {</a:t>
            </a:r>
            <a:r>
              <a:rPr lang="en-US" sz="2000" dirty="0" err="1" smtClean="0"/>
              <a:t>Menos</a:t>
            </a:r>
            <a:r>
              <a:rPr lang="en-US" sz="2000" dirty="0" smtClean="0"/>
              <a:t> de 10} = {0, 1, 2, 3, 4, 5, 6, 7, 8, 9}</a:t>
            </a:r>
          </a:p>
          <a:p>
            <a:pPr lvl="1" eaLnBrk="1" hangingPunct="1">
              <a:lnSpc>
                <a:spcPct val="90000"/>
              </a:lnSpc>
            </a:pPr>
            <a:r>
              <a:rPr lang="en-US" sz="2000" dirty="0" smtClean="0"/>
              <a:t>B = {Entre 50 y 100} = {50, 51, … , 100}</a:t>
            </a:r>
          </a:p>
          <a:p>
            <a:pPr lvl="1" eaLnBrk="1" hangingPunct="1">
              <a:lnSpc>
                <a:spcPct val="90000"/>
              </a:lnSpc>
            </a:pPr>
            <a:r>
              <a:rPr lang="en-US" sz="2000" dirty="0" smtClean="0"/>
              <a:t>C = {Al </a:t>
            </a:r>
            <a:r>
              <a:rPr lang="en-US" sz="2000" dirty="0" err="1" smtClean="0"/>
              <a:t>menos</a:t>
            </a:r>
            <a:r>
              <a:rPr lang="en-US" sz="2000" dirty="0" smtClean="0"/>
              <a:t> 123} = {123, 124, 125, …, M}</a:t>
            </a:r>
            <a:endParaRPr lang="es-ES" sz="2000" dirty="0" smtClean="0"/>
          </a:p>
        </p:txBody>
      </p:sp>
      <p:sp>
        <p:nvSpPr>
          <p:cNvPr id="10242" name="3 Marcador de fecha"/>
          <p:cNvSpPr>
            <a:spLocks noGrp="1"/>
          </p:cNvSpPr>
          <p:nvPr>
            <p:ph type="dt" sz="half" idx="10"/>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9CA7F812-58B2-4BB1-B099-47D533F11B83}" type="datetime1">
              <a:rPr lang="es-MX" sz="1400" smtClean="0">
                <a:solidFill>
                  <a:schemeClr val="tx2"/>
                </a:solidFill>
                <a:latin typeface="Arial Narrow" pitchFamily="34" charset="0"/>
              </a:rPr>
              <a:t>09/04/2021</a:t>
            </a:fld>
            <a:endParaRPr lang="es-ES" sz="1400" smtClean="0">
              <a:solidFill>
                <a:schemeClr val="tx2"/>
              </a:solidFill>
              <a:latin typeface="Arial Narrow" pitchFamily="34" charset="0"/>
            </a:endParaRPr>
          </a:p>
        </p:txBody>
      </p:sp>
      <p:sp>
        <p:nvSpPr>
          <p:cNvPr id="10243" name="5 Marcador de número de diapositiva"/>
          <p:cNvSpPr>
            <a:spLocks noGrp="1"/>
          </p:cNvSpPr>
          <p:nvPr>
            <p:ph type="sldNum" sz="quarter" idx="12"/>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7EAD65D5-7991-41C6-9449-A3D895E8091B}" type="slidenum">
              <a:rPr lang="es-ES" sz="1400" smtClean="0">
                <a:solidFill>
                  <a:schemeClr val="tx2"/>
                </a:solidFill>
                <a:latin typeface="Arial Narrow" pitchFamily="34" charset="0"/>
              </a:rPr>
              <a:pPr eaLnBrk="1" hangingPunct="1"/>
              <a:t>63</a:t>
            </a:fld>
            <a:endParaRPr lang="es-ES" sz="1400" smtClean="0">
              <a:solidFill>
                <a:schemeClr val="tx2"/>
              </a:solidFill>
              <a:latin typeface="Arial Narrow" pitchFamily="34" charset="0"/>
            </a:endParaRPr>
          </a:p>
        </p:txBody>
      </p:sp>
      <p:sp>
        <p:nvSpPr>
          <p:cNvPr id="10244" name="Rectangle 2"/>
          <p:cNvSpPr>
            <a:spLocks noGrp="1" noChangeArrowheads="1"/>
          </p:cNvSpPr>
          <p:nvPr>
            <p:ph type="title"/>
          </p:nvPr>
        </p:nvSpPr>
        <p:spPr/>
        <p:txBody>
          <a:bodyPr/>
          <a:lstStyle/>
          <a:p>
            <a:pPr eaLnBrk="1" hangingPunct="1"/>
            <a:r>
              <a:rPr lang="es-MX" dirty="0" smtClean="0"/>
              <a:t>Ejemplo</a:t>
            </a:r>
            <a:endParaRPr lang="es-ES" dirty="0" smtClean="0"/>
          </a:p>
        </p:txBody>
      </p:sp>
      <p:sp>
        <p:nvSpPr>
          <p:cNvPr id="2" name="1 Marcador de pie de página"/>
          <p:cNvSpPr>
            <a:spLocks noGrp="1"/>
          </p:cNvSpPr>
          <p:nvPr>
            <p:ph type="ftr" sz="quarter" idx="11"/>
          </p:nvPr>
        </p:nvSpPr>
        <p:spPr/>
        <p:txBody>
          <a:bodyPr/>
          <a:lstStyle/>
          <a:p>
            <a:pPr>
              <a:defRPr/>
            </a:pPr>
            <a:r>
              <a:rPr lang="es-ES" smtClean="0"/>
              <a:t>Introducción a la Probabilidad</a:t>
            </a:r>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3490"/>
                                        </p:tgtEl>
                                        <p:attrNameLst>
                                          <p:attrName>style.visibility</p:attrName>
                                        </p:attrNameLst>
                                      </p:cBhvr>
                                      <p:to>
                                        <p:strVal val="visible"/>
                                      </p:to>
                                    </p:set>
                                    <p:animEffect transition="in" filter="wipe(left)">
                                      <p:cBhvr>
                                        <p:cTn id="7" dur="500"/>
                                        <p:tgtEl>
                                          <p:spTgt spid="634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45">
                                            <p:txEl>
                                              <p:pRg st="0" end="0"/>
                                            </p:txEl>
                                          </p:spTgt>
                                        </p:tgtEl>
                                        <p:attrNameLst>
                                          <p:attrName>style.visibility</p:attrName>
                                        </p:attrNameLst>
                                      </p:cBhvr>
                                      <p:to>
                                        <p:strVal val="visible"/>
                                      </p:to>
                                    </p:set>
                                    <p:animEffect transition="in" filter="fade">
                                      <p:cBhvr>
                                        <p:cTn id="12" dur="500"/>
                                        <p:tgtEl>
                                          <p:spTgt spid="1024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245">
                                            <p:txEl>
                                              <p:pRg st="1" end="1"/>
                                            </p:txEl>
                                          </p:spTgt>
                                        </p:tgtEl>
                                        <p:attrNameLst>
                                          <p:attrName>style.visibility</p:attrName>
                                        </p:attrNameLst>
                                      </p:cBhvr>
                                      <p:to>
                                        <p:strVal val="visible"/>
                                      </p:to>
                                    </p:set>
                                    <p:animEffect transition="in" filter="fade">
                                      <p:cBhvr>
                                        <p:cTn id="17" dur="500"/>
                                        <p:tgtEl>
                                          <p:spTgt spid="10245">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245">
                                            <p:txEl>
                                              <p:pRg st="2" end="2"/>
                                            </p:txEl>
                                          </p:spTgt>
                                        </p:tgtEl>
                                        <p:attrNameLst>
                                          <p:attrName>style.visibility</p:attrName>
                                        </p:attrNameLst>
                                      </p:cBhvr>
                                      <p:to>
                                        <p:strVal val="visible"/>
                                      </p:to>
                                    </p:set>
                                    <p:animEffect transition="in" filter="fade">
                                      <p:cBhvr>
                                        <p:cTn id="20" dur="500"/>
                                        <p:tgtEl>
                                          <p:spTgt spid="1024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245">
                                            <p:txEl>
                                              <p:pRg st="3" end="3"/>
                                            </p:txEl>
                                          </p:spTgt>
                                        </p:tgtEl>
                                        <p:attrNameLst>
                                          <p:attrName>style.visibility</p:attrName>
                                        </p:attrNameLst>
                                      </p:cBhvr>
                                      <p:to>
                                        <p:strVal val="visible"/>
                                      </p:to>
                                    </p:set>
                                    <p:animEffect transition="in" filter="fade">
                                      <p:cBhvr>
                                        <p:cTn id="25" dur="500"/>
                                        <p:tgtEl>
                                          <p:spTgt spid="10245">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245">
                                            <p:txEl>
                                              <p:pRg st="4" end="4"/>
                                            </p:txEl>
                                          </p:spTgt>
                                        </p:tgtEl>
                                        <p:attrNameLst>
                                          <p:attrName>style.visibility</p:attrName>
                                        </p:attrNameLst>
                                      </p:cBhvr>
                                      <p:to>
                                        <p:strVal val="visible"/>
                                      </p:to>
                                    </p:set>
                                    <p:animEffect transition="in" filter="fade">
                                      <p:cBhvr>
                                        <p:cTn id="28" dur="500"/>
                                        <p:tgtEl>
                                          <p:spTgt spid="1024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245">
                                            <p:txEl>
                                              <p:pRg st="5" end="5"/>
                                            </p:txEl>
                                          </p:spTgt>
                                        </p:tgtEl>
                                        <p:attrNameLst>
                                          <p:attrName>style.visibility</p:attrName>
                                        </p:attrNameLst>
                                      </p:cBhvr>
                                      <p:to>
                                        <p:strVal val="visible"/>
                                      </p:to>
                                    </p:set>
                                    <p:animEffect transition="in" filter="fade">
                                      <p:cBhvr>
                                        <p:cTn id="33" dur="500"/>
                                        <p:tgtEl>
                                          <p:spTgt spid="10245">
                                            <p:txEl>
                                              <p:pRg st="5" end="5"/>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245">
                                            <p:txEl>
                                              <p:pRg st="6" end="6"/>
                                            </p:txEl>
                                          </p:spTgt>
                                        </p:tgtEl>
                                        <p:attrNameLst>
                                          <p:attrName>style.visibility</p:attrName>
                                        </p:attrNameLst>
                                      </p:cBhvr>
                                      <p:to>
                                        <p:strVal val="visible"/>
                                      </p:to>
                                    </p:set>
                                    <p:animEffect transition="in" filter="fade">
                                      <p:cBhvr>
                                        <p:cTn id="36" dur="500"/>
                                        <p:tgtEl>
                                          <p:spTgt spid="10245">
                                            <p:txEl>
                                              <p:pRg st="6" end="6"/>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245">
                                            <p:txEl>
                                              <p:pRg st="7" end="7"/>
                                            </p:txEl>
                                          </p:spTgt>
                                        </p:tgtEl>
                                        <p:attrNameLst>
                                          <p:attrName>style.visibility</p:attrName>
                                        </p:attrNameLst>
                                      </p:cBhvr>
                                      <p:to>
                                        <p:strVal val="visible"/>
                                      </p:to>
                                    </p:set>
                                    <p:animEffect transition="in" filter="fade">
                                      <p:cBhvr>
                                        <p:cTn id="39" dur="500"/>
                                        <p:tgtEl>
                                          <p:spTgt spid="10245">
                                            <p:txEl>
                                              <p:pRg st="7" end="7"/>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245">
                                            <p:txEl>
                                              <p:pRg st="8" end="8"/>
                                            </p:txEl>
                                          </p:spTgt>
                                        </p:tgtEl>
                                        <p:attrNameLst>
                                          <p:attrName>style.visibility</p:attrName>
                                        </p:attrNameLst>
                                      </p:cBhvr>
                                      <p:to>
                                        <p:strVal val="visible"/>
                                      </p:to>
                                    </p:set>
                                    <p:animEffect transition="in" filter="fade">
                                      <p:cBhvr>
                                        <p:cTn id="42" dur="500"/>
                                        <p:tgtEl>
                                          <p:spTgt spid="1024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fontScale="70000" lnSpcReduction="20000"/>
          </a:bodyPr>
          <a:lstStyle/>
          <a:p>
            <a:r>
              <a:rPr lang="es-MX" dirty="0" smtClean="0"/>
              <a:t>Considere el experimento de lanzar dos dados hexaédricos y observar la suma de los puntos que muestran las caras hacia arriba</a:t>
            </a:r>
          </a:p>
          <a:p>
            <a:r>
              <a:rPr lang="es-MX" dirty="0" smtClean="0"/>
              <a:t>El espacio </a:t>
            </a:r>
            <a:r>
              <a:rPr lang="es-MX" dirty="0" err="1" smtClean="0"/>
              <a:t>muestral</a:t>
            </a:r>
            <a:r>
              <a:rPr lang="es-MX" dirty="0" smtClean="0"/>
              <a:t> es</a:t>
            </a:r>
          </a:p>
          <a:p>
            <a:pPr lvl="1"/>
            <a:r>
              <a:rPr lang="es-MX" dirty="0" smtClean="0">
                <a:sym typeface="Symbol"/>
              </a:rPr>
              <a:t> = {2, 3, 4, 5, 6, 7, 8, 9, 10, 11, 12}</a:t>
            </a:r>
          </a:p>
          <a:p>
            <a:r>
              <a:rPr lang="es-MX" dirty="0" smtClean="0">
                <a:sym typeface="Symbol"/>
              </a:rPr>
              <a:t>Los eventos simples son:</a:t>
            </a:r>
          </a:p>
          <a:p>
            <a:pPr lvl="1"/>
            <a:r>
              <a:rPr lang="es-MX" dirty="0" smtClean="0">
                <a:sym typeface="Symbol"/>
              </a:rPr>
              <a:t>E</a:t>
            </a:r>
            <a:r>
              <a:rPr lang="es-MX" baseline="-25000" dirty="0" smtClean="0">
                <a:sym typeface="Symbol"/>
              </a:rPr>
              <a:t>1</a:t>
            </a:r>
            <a:r>
              <a:rPr lang="es-MX" dirty="0" smtClean="0">
                <a:sym typeface="Symbol"/>
              </a:rPr>
              <a:t> = {2}, E</a:t>
            </a:r>
            <a:r>
              <a:rPr lang="es-MX" baseline="-25000" dirty="0" smtClean="0">
                <a:sym typeface="Symbol"/>
              </a:rPr>
              <a:t>2</a:t>
            </a:r>
            <a:r>
              <a:rPr lang="es-MX" dirty="0" smtClean="0">
                <a:sym typeface="Symbol"/>
              </a:rPr>
              <a:t> </a:t>
            </a:r>
            <a:r>
              <a:rPr lang="es-MX" dirty="0">
                <a:sym typeface="Symbol"/>
              </a:rPr>
              <a:t>= </a:t>
            </a:r>
            <a:r>
              <a:rPr lang="es-MX" dirty="0" smtClean="0">
                <a:sym typeface="Symbol"/>
              </a:rPr>
              <a:t>{3}, E</a:t>
            </a:r>
            <a:r>
              <a:rPr lang="es-MX" baseline="-25000" dirty="0" smtClean="0">
                <a:sym typeface="Symbol"/>
              </a:rPr>
              <a:t>3</a:t>
            </a:r>
            <a:r>
              <a:rPr lang="es-MX" dirty="0" smtClean="0">
                <a:sym typeface="Symbol"/>
              </a:rPr>
              <a:t> </a:t>
            </a:r>
            <a:r>
              <a:rPr lang="es-MX" dirty="0">
                <a:sym typeface="Symbol"/>
              </a:rPr>
              <a:t>= </a:t>
            </a:r>
            <a:r>
              <a:rPr lang="es-MX" dirty="0" smtClean="0">
                <a:sym typeface="Symbol"/>
              </a:rPr>
              <a:t>{4}, E</a:t>
            </a:r>
            <a:r>
              <a:rPr lang="es-MX" baseline="-25000" dirty="0" smtClean="0">
                <a:sym typeface="Symbol"/>
              </a:rPr>
              <a:t>4</a:t>
            </a:r>
            <a:r>
              <a:rPr lang="es-MX" dirty="0" smtClean="0">
                <a:sym typeface="Symbol"/>
              </a:rPr>
              <a:t> </a:t>
            </a:r>
            <a:r>
              <a:rPr lang="es-MX" dirty="0">
                <a:sym typeface="Symbol"/>
              </a:rPr>
              <a:t>= </a:t>
            </a:r>
            <a:r>
              <a:rPr lang="es-MX" dirty="0" smtClean="0">
                <a:sym typeface="Symbol"/>
              </a:rPr>
              <a:t>{5},</a:t>
            </a:r>
            <a:br>
              <a:rPr lang="es-MX" dirty="0" smtClean="0">
                <a:sym typeface="Symbol"/>
              </a:rPr>
            </a:br>
            <a:r>
              <a:rPr lang="es-MX" dirty="0" smtClean="0">
                <a:sym typeface="Symbol"/>
              </a:rPr>
              <a:t>E</a:t>
            </a:r>
            <a:r>
              <a:rPr lang="es-MX" baseline="-25000" dirty="0" smtClean="0">
                <a:sym typeface="Symbol"/>
              </a:rPr>
              <a:t>5</a:t>
            </a:r>
            <a:r>
              <a:rPr lang="es-MX" dirty="0" smtClean="0">
                <a:sym typeface="Symbol"/>
              </a:rPr>
              <a:t> </a:t>
            </a:r>
            <a:r>
              <a:rPr lang="es-MX" dirty="0">
                <a:sym typeface="Symbol"/>
              </a:rPr>
              <a:t>= </a:t>
            </a:r>
            <a:r>
              <a:rPr lang="es-MX" dirty="0" smtClean="0">
                <a:sym typeface="Symbol"/>
              </a:rPr>
              <a:t>{6}, E</a:t>
            </a:r>
            <a:r>
              <a:rPr lang="es-MX" baseline="-25000" dirty="0" smtClean="0">
                <a:sym typeface="Symbol"/>
              </a:rPr>
              <a:t>6</a:t>
            </a:r>
            <a:r>
              <a:rPr lang="es-MX" dirty="0" smtClean="0">
                <a:sym typeface="Symbol"/>
              </a:rPr>
              <a:t> </a:t>
            </a:r>
            <a:r>
              <a:rPr lang="es-MX" dirty="0">
                <a:sym typeface="Symbol"/>
              </a:rPr>
              <a:t>= </a:t>
            </a:r>
            <a:r>
              <a:rPr lang="es-MX" dirty="0" smtClean="0">
                <a:sym typeface="Symbol"/>
              </a:rPr>
              <a:t>{7}, E</a:t>
            </a:r>
            <a:r>
              <a:rPr lang="es-MX" baseline="-25000" dirty="0" smtClean="0">
                <a:sym typeface="Symbol"/>
              </a:rPr>
              <a:t>7</a:t>
            </a:r>
            <a:r>
              <a:rPr lang="es-MX" dirty="0" smtClean="0">
                <a:sym typeface="Symbol"/>
              </a:rPr>
              <a:t> </a:t>
            </a:r>
            <a:r>
              <a:rPr lang="es-MX" dirty="0">
                <a:sym typeface="Symbol"/>
              </a:rPr>
              <a:t>= </a:t>
            </a:r>
            <a:r>
              <a:rPr lang="es-MX" dirty="0" smtClean="0">
                <a:sym typeface="Symbol"/>
              </a:rPr>
              <a:t>{8}, E</a:t>
            </a:r>
            <a:r>
              <a:rPr lang="es-MX" baseline="-25000" dirty="0" smtClean="0">
                <a:sym typeface="Symbol"/>
              </a:rPr>
              <a:t>8</a:t>
            </a:r>
            <a:r>
              <a:rPr lang="es-MX" dirty="0" smtClean="0">
                <a:sym typeface="Symbol"/>
              </a:rPr>
              <a:t> </a:t>
            </a:r>
            <a:r>
              <a:rPr lang="es-MX" dirty="0">
                <a:sym typeface="Symbol"/>
              </a:rPr>
              <a:t>= </a:t>
            </a:r>
            <a:r>
              <a:rPr lang="es-MX" dirty="0" smtClean="0">
                <a:sym typeface="Symbol"/>
              </a:rPr>
              <a:t>{9},</a:t>
            </a:r>
            <a:br>
              <a:rPr lang="es-MX" dirty="0" smtClean="0">
                <a:sym typeface="Symbol"/>
              </a:rPr>
            </a:br>
            <a:r>
              <a:rPr lang="es-MX" dirty="0" smtClean="0">
                <a:sym typeface="Symbol"/>
              </a:rPr>
              <a:t>E</a:t>
            </a:r>
            <a:r>
              <a:rPr lang="es-MX" baseline="-25000" dirty="0" smtClean="0">
                <a:sym typeface="Symbol"/>
              </a:rPr>
              <a:t>9</a:t>
            </a:r>
            <a:r>
              <a:rPr lang="es-MX" dirty="0" smtClean="0">
                <a:sym typeface="Symbol"/>
              </a:rPr>
              <a:t> </a:t>
            </a:r>
            <a:r>
              <a:rPr lang="es-MX" dirty="0">
                <a:sym typeface="Symbol"/>
              </a:rPr>
              <a:t>= </a:t>
            </a:r>
            <a:r>
              <a:rPr lang="es-MX" dirty="0" smtClean="0">
                <a:sym typeface="Symbol"/>
              </a:rPr>
              <a:t>{10}, E</a:t>
            </a:r>
            <a:r>
              <a:rPr lang="es-MX" baseline="-25000" dirty="0" smtClean="0">
                <a:sym typeface="Symbol"/>
              </a:rPr>
              <a:t>10</a:t>
            </a:r>
            <a:r>
              <a:rPr lang="es-MX" dirty="0" smtClean="0">
                <a:sym typeface="Symbol"/>
              </a:rPr>
              <a:t> </a:t>
            </a:r>
            <a:r>
              <a:rPr lang="es-MX" dirty="0">
                <a:sym typeface="Symbol"/>
              </a:rPr>
              <a:t>= </a:t>
            </a:r>
            <a:r>
              <a:rPr lang="es-MX" dirty="0" smtClean="0">
                <a:sym typeface="Symbol"/>
              </a:rPr>
              <a:t>{11}, E</a:t>
            </a:r>
            <a:r>
              <a:rPr lang="es-MX" baseline="-25000" dirty="0" smtClean="0">
                <a:sym typeface="Symbol"/>
              </a:rPr>
              <a:t>11</a:t>
            </a:r>
            <a:r>
              <a:rPr lang="es-MX" dirty="0" smtClean="0">
                <a:sym typeface="Symbol"/>
              </a:rPr>
              <a:t> </a:t>
            </a:r>
            <a:r>
              <a:rPr lang="es-MX" dirty="0">
                <a:sym typeface="Symbol"/>
              </a:rPr>
              <a:t>= </a:t>
            </a:r>
            <a:r>
              <a:rPr lang="es-MX" dirty="0" smtClean="0">
                <a:sym typeface="Symbol"/>
              </a:rPr>
              <a:t>{12}</a:t>
            </a:r>
          </a:p>
          <a:p>
            <a:r>
              <a:rPr lang="es-MX" dirty="0" smtClean="0">
                <a:sym typeface="Symbol"/>
              </a:rPr>
              <a:t>Algunos eventos compuestos: </a:t>
            </a:r>
          </a:p>
          <a:p>
            <a:pPr lvl="1"/>
            <a:r>
              <a:rPr lang="es-MX" dirty="0" smtClean="0">
                <a:sym typeface="Symbol"/>
              </a:rPr>
              <a:t>A = {Impar} = {3, 5, 7, 9, 11}</a:t>
            </a:r>
          </a:p>
          <a:p>
            <a:pPr lvl="1"/>
            <a:r>
              <a:rPr lang="es-MX" dirty="0" smtClean="0">
                <a:sym typeface="Symbol"/>
              </a:rPr>
              <a:t>B = {Mayor que 6} = {7, 8, 9, 10, 11, 12}</a:t>
            </a:r>
          </a:p>
          <a:p>
            <a:pPr lvl="1"/>
            <a:r>
              <a:rPr lang="es-MX" dirty="0" smtClean="0">
                <a:sym typeface="Symbol"/>
              </a:rPr>
              <a:t>C = {Menor o igual que 10} = {2, 3, 4, 5, 6, 7, 8, 9, 10}</a:t>
            </a:r>
            <a:endParaRPr lang="es-MX" dirty="0"/>
          </a:p>
        </p:txBody>
      </p:sp>
      <p:sp>
        <p:nvSpPr>
          <p:cNvPr id="4" name="3 Marcador de fecha"/>
          <p:cNvSpPr>
            <a:spLocks noGrp="1"/>
          </p:cNvSpPr>
          <p:nvPr>
            <p:ph type="dt" sz="half" idx="10"/>
          </p:nvPr>
        </p:nvSpPr>
        <p:spPr/>
        <p:txBody>
          <a:bodyPr/>
          <a:lstStyle/>
          <a:p>
            <a:pPr>
              <a:defRPr/>
            </a:pPr>
            <a:fld id="{74323762-78FD-4A9D-9734-F8745F016D37}"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64</a:t>
            </a:fld>
            <a:endParaRPr lang="es-ES"/>
          </a:p>
        </p:txBody>
      </p:sp>
      <p:sp>
        <p:nvSpPr>
          <p:cNvPr id="2" name="1 Título"/>
          <p:cNvSpPr>
            <a:spLocks noGrp="1"/>
          </p:cNvSpPr>
          <p:nvPr>
            <p:ph type="title"/>
          </p:nvPr>
        </p:nvSpPr>
        <p:spPr/>
        <p:txBody>
          <a:bodyPr/>
          <a:lstStyle/>
          <a:p>
            <a:r>
              <a:rPr lang="es-MX" dirty="0" smtClean="0"/>
              <a:t>Ejemplo</a:t>
            </a:r>
            <a:endParaRPr lang="es-MX" dirty="0"/>
          </a:p>
        </p:txBody>
      </p:sp>
      <p:pic>
        <p:nvPicPr>
          <p:cNvPr id="64514" name="Picture 2" descr="http://www.thecalculatorsite.com/images/articles/20140409-di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4980" y="2139702"/>
            <a:ext cx="2857500" cy="1628776"/>
          </a:xfrm>
          <a:prstGeom prst="rect">
            <a:avLst/>
          </a:prstGeom>
          <a:noFill/>
          <a:extLst>
            <a:ext uri="{909E8E84-426E-40DD-AFC4-6F175D3DCCD1}">
              <a14:hiddenFill xmlns:a14="http://schemas.microsoft.com/office/drawing/2010/main">
                <a:solidFill>
                  <a:srgbClr val="FFFFFF"/>
                </a:solidFill>
              </a14:hiddenFill>
            </a:ext>
          </a:extLst>
        </p:spPr>
      </p:pic>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19056777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64514"/>
                                        </p:tgtEl>
                                        <p:attrNameLst>
                                          <p:attrName>style.visibility</p:attrName>
                                        </p:attrNameLst>
                                      </p:cBhvr>
                                      <p:to>
                                        <p:strVal val="visible"/>
                                      </p:to>
                                    </p:set>
                                    <p:anim calcmode="lin" valueType="num">
                                      <p:cBhvr additive="base">
                                        <p:cTn id="7" dur="500" fill="hold"/>
                                        <p:tgtEl>
                                          <p:spTgt spid="64514"/>
                                        </p:tgtEl>
                                        <p:attrNameLst>
                                          <p:attrName>ppt_x</p:attrName>
                                        </p:attrNameLst>
                                      </p:cBhvr>
                                      <p:tavLst>
                                        <p:tav tm="0">
                                          <p:val>
                                            <p:strVal val="1+#ppt_w/2"/>
                                          </p:val>
                                        </p:tav>
                                        <p:tav tm="100000">
                                          <p:val>
                                            <p:strVal val="#ppt_x"/>
                                          </p:val>
                                        </p:tav>
                                      </p:tavLst>
                                    </p:anim>
                                    <p:anim calcmode="lin" valueType="num">
                                      <p:cBhvr additive="base">
                                        <p:cTn id="8" dur="500" fill="hold"/>
                                        <p:tgtEl>
                                          <p:spTgt spid="645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1000"/>
                                        <p:tgtEl>
                                          <p:spTgt spid="3">
                                            <p:txEl>
                                              <p:pRg st="3" end="3"/>
                                            </p:txEl>
                                          </p:spTgt>
                                        </p:tgtEl>
                                      </p:cBhvr>
                                    </p:animEffect>
                                    <p:anim calcmode="lin" valueType="num">
                                      <p:cBhvr>
                                        <p:cTn id="3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1000"/>
                                        <p:tgtEl>
                                          <p:spTgt spid="3">
                                            <p:txEl>
                                              <p:pRg st="5" end="5"/>
                                            </p:txEl>
                                          </p:spTgt>
                                        </p:tgtEl>
                                      </p:cBhvr>
                                    </p:animEffect>
                                    <p:anim calcmode="lin" valueType="num">
                                      <p:cBhvr>
                                        <p:cTn id="4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Effect transition="in" filter="fade">
                                      <p:cBhvr>
                                        <p:cTn id="54" dur="1000"/>
                                        <p:tgtEl>
                                          <p:spTgt spid="3">
                                            <p:txEl>
                                              <p:pRg st="7" end="7"/>
                                            </p:txEl>
                                          </p:spTgt>
                                        </p:tgtEl>
                                      </p:cBhvr>
                                    </p:animEffect>
                                    <p:anim calcmode="lin" valueType="num">
                                      <p:cBhvr>
                                        <p:cTn id="5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Effect transition="in" filter="fade">
                                      <p:cBhvr>
                                        <p:cTn id="59" dur="1000"/>
                                        <p:tgtEl>
                                          <p:spTgt spid="3">
                                            <p:txEl>
                                              <p:pRg st="8" end="8"/>
                                            </p:txEl>
                                          </p:spTgt>
                                        </p:tgtEl>
                                      </p:cBhvr>
                                    </p:animEffect>
                                    <p:anim calcmode="lin" valueType="num">
                                      <p:cBhvr>
                                        <p:cTn id="6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2" name="Picture 4" descr="http://image.publiprint.cl/cache/data/Micro%20Print/productos/pi/J13-PI-300x3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7634" y="3625850"/>
            <a:ext cx="1428750" cy="1071563"/>
          </a:xfrm>
          <a:prstGeom prst="rect">
            <a:avLst/>
          </a:prstGeom>
          <a:noFill/>
          <a:extLst>
            <a:ext uri="{909E8E84-426E-40DD-AFC4-6F175D3DCCD1}">
              <a14:hiddenFill xmlns:a14="http://schemas.microsoft.com/office/drawing/2010/main">
                <a:solidFill>
                  <a:srgbClr val="FFFFFF"/>
                </a:solidFill>
              </a14:hiddenFill>
            </a:ext>
          </a:extLst>
        </p:spPr>
      </p:pic>
      <p:pic>
        <p:nvPicPr>
          <p:cNvPr id="58370" name="Picture 2" descr="http://xyzdistribution.com/wp-content/uploads/2014/04/tapones-valvula-dado-azu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0040" y="3447256"/>
            <a:ext cx="1905000" cy="1428750"/>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p:cNvSpPr>
            <a:spLocks noGrp="1"/>
          </p:cNvSpPr>
          <p:nvPr>
            <p:ph idx="1"/>
          </p:nvPr>
        </p:nvSpPr>
        <p:spPr/>
        <p:txBody>
          <a:bodyPr>
            <a:noAutofit/>
          </a:bodyPr>
          <a:lstStyle/>
          <a:p>
            <a:r>
              <a:rPr lang="es-MX" sz="2800" dirty="0" smtClean="0"/>
              <a:t>Considere el experimento de lanzar dos dados hexaédricos, uno azul y uno blanco, y observar el par ordenado (</a:t>
            </a:r>
            <a:r>
              <a:rPr lang="es-MX" sz="2800" i="1" dirty="0" err="1" smtClean="0">
                <a:latin typeface="Times New Roman" panose="02020603050405020304" pitchFamily="18" charset="0"/>
                <a:cs typeface="Times New Roman" panose="02020603050405020304" pitchFamily="18" charset="0"/>
              </a:rPr>
              <a:t>a,b</a:t>
            </a:r>
            <a:r>
              <a:rPr lang="es-MX" sz="2800" dirty="0" smtClean="0"/>
              <a:t>), donde </a:t>
            </a:r>
            <a:r>
              <a:rPr lang="es-MX" sz="2800" i="1" dirty="0">
                <a:latin typeface="Times New Roman" panose="02020603050405020304" pitchFamily="18" charset="0"/>
                <a:cs typeface="Times New Roman" panose="02020603050405020304" pitchFamily="18" charset="0"/>
              </a:rPr>
              <a:t>a</a:t>
            </a:r>
            <a:r>
              <a:rPr lang="es-MX" sz="2800" dirty="0" smtClean="0"/>
              <a:t> es el número de puntos que muestra el dado azul y </a:t>
            </a:r>
            <a:r>
              <a:rPr lang="es-MX" sz="2800" i="1" dirty="0">
                <a:latin typeface="Times New Roman" panose="02020603050405020304" pitchFamily="18" charset="0"/>
                <a:cs typeface="Times New Roman" panose="02020603050405020304" pitchFamily="18" charset="0"/>
              </a:rPr>
              <a:t>b</a:t>
            </a:r>
            <a:r>
              <a:rPr lang="es-MX" sz="2800" dirty="0" smtClean="0"/>
              <a:t> es el número de puntos que muestra el dado blanco</a:t>
            </a:r>
          </a:p>
        </p:txBody>
      </p:sp>
      <p:sp>
        <p:nvSpPr>
          <p:cNvPr id="4" name="3 Marcador de fecha"/>
          <p:cNvSpPr>
            <a:spLocks noGrp="1"/>
          </p:cNvSpPr>
          <p:nvPr>
            <p:ph type="dt" sz="half" idx="10"/>
          </p:nvPr>
        </p:nvSpPr>
        <p:spPr/>
        <p:txBody>
          <a:bodyPr/>
          <a:lstStyle/>
          <a:p>
            <a:pPr>
              <a:defRPr/>
            </a:pPr>
            <a:fld id="{A7FB23DD-3116-4083-93DA-D7BB4194FA35}"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65</a:t>
            </a:fld>
            <a:endParaRPr lang="es-ES"/>
          </a:p>
        </p:txBody>
      </p:sp>
      <p:sp>
        <p:nvSpPr>
          <p:cNvPr id="2" name="1 Título"/>
          <p:cNvSpPr>
            <a:spLocks noGrp="1"/>
          </p:cNvSpPr>
          <p:nvPr>
            <p:ph type="title"/>
          </p:nvPr>
        </p:nvSpPr>
        <p:spPr/>
        <p:txBody>
          <a:bodyPr/>
          <a:lstStyle/>
          <a:p>
            <a:r>
              <a:rPr lang="es-MX" dirty="0" smtClean="0"/>
              <a:t>Ejemplo</a:t>
            </a:r>
            <a:endParaRPr lang="es-MX" dirty="0"/>
          </a:p>
        </p:txBody>
      </p:sp>
      <p:sp>
        <p:nvSpPr>
          <p:cNvPr id="7" name="6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3685052157"/>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8370"/>
                                        </p:tgtEl>
                                        <p:attrNameLst>
                                          <p:attrName>style.visibility</p:attrName>
                                        </p:attrNameLst>
                                      </p:cBhvr>
                                      <p:to>
                                        <p:strVal val="visible"/>
                                      </p:to>
                                    </p:set>
                                    <p:anim calcmode="lin" valueType="num">
                                      <p:cBhvr>
                                        <p:cTn id="7" dur="1000" fill="hold"/>
                                        <p:tgtEl>
                                          <p:spTgt spid="58370"/>
                                        </p:tgtEl>
                                        <p:attrNameLst>
                                          <p:attrName>ppt_w</p:attrName>
                                        </p:attrNameLst>
                                      </p:cBhvr>
                                      <p:tavLst>
                                        <p:tav tm="0">
                                          <p:val>
                                            <p:fltVal val="0"/>
                                          </p:val>
                                        </p:tav>
                                        <p:tav tm="100000">
                                          <p:val>
                                            <p:strVal val="#ppt_w"/>
                                          </p:val>
                                        </p:tav>
                                      </p:tavLst>
                                    </p:anim>
                                    <p:anim calcmode="lin" valueType="num">
                                      <p:cBhvr>
                                        <p:cTn id="8" dur="1000" fill="hold"/>
                                        <p:tgtEl>
                                          <p:spTgt spid="58370"/>
                                        </p:tgtEl>
                                        <p:attrNameLst>
                                          <p:attrName>ppt_h</p:attrName>
                                        </p:attrNameLst>
                                      </p:cBhvr>
                                      <p:tavLst>
                                        <p:tav tm="0">
                                          <p:val>
                                            <p:fltVal val="0"/>
                                          </p:val>
                                        </p:tav>
                                        <p:tav tm="100000">
                                          <p:val>
                                            <p:strVal val="#ppt_h"/>
                                          </p:val>
                                        </p:tav>
                                      </p:tavLst>
                                    </p:anim>
                                    <p:anim calcmode="lin" valueType="num">
                                      <p:cBhvr>
                                        <p:cTn id="9" dur="1000" fill="hold"/>
                                        <p:tgtEl>
                                          <p:spTgt spid="58370"/>
                                        </p:tgtEl>
                                        <p:attrNameLst>
                                          <p:attrName>style.rotation</p:attrName>
                                        </p:attrNameLst>
                                      </p:cBhvr>
                                      <p:tavLst>
                                        <p:tav tm="0">
                                          <p:val>
                                            <p:fltVal val="90"/>
                                          </p:val>
                                        </p:tav>
                                        <p:tav tm="100000">
                                          <p:val>
                                            <p:fltVal val="0"/>
                                          </p:val>
                                        </p:tav>
                                      </p:tavLst>
                                    </p:anim>
                                    <p:animEffect transition="in" filter="fade">
                                      <p:cBhvr>
                                        <p:cTn id="10" dur="1000"/>
                                        <p:tgtEl>
                                          <p:spTgt spid="58370"/>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58372"/>
                                        </p:tgtEl>
                                        <p:attrNameLst>
                                          <p:attrName>style.visibility</p:attrName>
                                        </p:attrNameLst>
                                      </p:cBhvr>
                                      <p:to>
                                        <p:strVal val="visible"/>
                                      </p:to>
                                    </p:set>
                                    <p:anim calcmode="lin" valueType="num">
                                      <p:cBhvr>
                                        <p:cTn id="14" dur="1000" fill="hold"/>
                                        <p:tgtEl>
                                          <p:spTgt spid="58372"/>
                                        </p:tgtEl>
                                        <p:attrNameLst>
                                          <p:attrName>ppt_w</p:attrName>
                                        </p:attrNameLst>
                                      </p:cBhvr>
                                      <p:tavLst>
                                        <p:tav tm="0">
                                          <p:val>
                                            <p:fltVal val="0"/>
                                          </p:val>
                                        </p:tav>
                                        <p:tav tm="100000">
                                          <p:val>
                                            <p:strVal val="#ppt_w"/>
                                          </p:val>
                                        </p:tav>
                                      </p:tavLst>
                                    </p:anim>
                                    <p:anim calcmode="lin" valueType="num">
                                      <p:cBhvr>
                                        <p:cTn id="15" dur="1000" fill="hold"/>
                                        <p:tgtEl>
                                          <p:spTgt spid="58372"/>
                                        </p:tgtEl>
                                        <p:attrNameLst>
                                          <p:attrName>ppt_h</p:attrName>
                                        </p:attrNameLst>
                                      </p:cBhvr>
                                      <p:tavLst>
                                        <p:tav tm="0">
                                          <p:val>
                                            <p:fltVal val="0"/>
                                          </p:val>
                                        </p:tav>
                                        <p:tav tm="100000">
                                          <p:val>
                                            <p:strVal val="#ppt_h"/>
                                          </p:val>
                                        </p:tav>
                                      </p:tavLst>
                                    </p:anim>
                                    <p:anim calcmode="lin" valueType="num">
                                      <p:cBhvr>
                                        <p:cTn id="16" dur="1000" fill="hold"/>
                                        <p:tgtEl>
                                          <p:spTgt spid="58372"/>
                                        </p:tgtEl>
                                        <p:attrNameLst>
                                          <p:attrName>style.rotation</p:attrName>
                                        </p:attrNameLst>
                                      </p:cBhvr>
                                      <p:tavLst>
                                        <p:tav tm="0">
                                          <p:val>
                                            <p:fltVal val="90"/>
                                          </p:val>
                                        </p:tav>
                                        <p:tav tm="100000">
                                          <p:val>
                                            <p:fltVal val="0"/>
                                          </p:val>
                                        </p:tav>
                                      </p:tavLst>
                                    </p:anim>
                                    <p:animEffect transition="in" filter="fade">
                                      <p:cBhvr>
                                        <p:cTn id="17" dur="1000"/>
                                        <p:tgtEl>
                                          <p:spTgt spid="58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2" name="Picture 4" descr="http://image.publiprint.cl/cache/data/Micro%20Print/productos/pi/J13-PI-300x3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3570" y="212062"/>
            <a:ext cx="1428750" cy="1071563"/>
          </a:xfrm>
          <a:prstGeom prst="rect">
            <a:avLst/>
          </a:prstGeom>
          <a:noFill/>
          <a:extLst>
            <a:ext uri="{909E8E84-426E-40DD-AFC4-6F175D3DCCD1}">
              <a14:hiddenFill xmlns:a14="http://schemas.microsoft.com/office/drawing/2010/main">
                <a:solidFill>
                  <a:srgbClr val="FFFFFF"/>
                </a:solidFill>
              </a14:hiddenFill>
            </a:ext>
          </a:extLst>
        </p:spPr>
      </p:pic>
      <p:pic>
        <p:nvPicPr>
          <p:cNvPr id="58370" name="Picture 2" descr="http://xyzdistribution.com/wp-content/uploads/2014/04/tapones-valvula-dado-azu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5976" y="33468"/>
            <a:ext cx="1905000" cy="1428750"/>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p:cNvSpPr>
            <a:spLocks noGrp="1"/>
          </p:cNvSpPr>
          <p:nvPr>
            <p:ph idx="1"/>
          </p:nvPr>
        </p:nvSpPr>
        <p:spPr/>
        <p:txBody>
          <a:bodyPr>
            <a:noAutofit/>
          </a:bodyPr>
          <a:lstStyle/>
          <a:p>
            <a:r>
              <a:rPr lang="es-MX" sz="2800" dirty="0" smtClean="0"/>
              <a:t>El espacio </a:t>
            </a:r>
            <a:r>
              <a:rPr lang="es-MX" sz="2800" dirty="0" err="1" smtClean="0"/>
              <a:t>muestral</a:t>
            </a:r>
            <a:r>
              <a:rPr lang="es-MX" sz="2800" dirty="0" smtClean="0"/>
              <a:t> es</a:t>
            </a:r>
          </a:p>
          <a:p>
            <a:r>
              <a:rPr lang="es-MX" sz="2800" dirty="0" smtClean="0">
                <a:sym typeface="Symbol"/>
              </a:rPr>
              <a:t> = {(1,1), (1,2), (1,3), (1,4), (1,5), (1,6),</a:t>
            </a:r>
            <a:br>
              <a:rPr lang="es-MX" sz="2800" dirty="0" smtClean="0">
                <a:sym typeface="Symbol"/>
              </a:rPr>
            </a:br>
            <a:r>
              <a:rPr lang="es-MX" sz="2800" dirty="0" smtClean="0">
                <a:sym typeface="Symbol"/>
              </a:rPr>
              <a:t>(2,1), (2,2), (2,3), (2,4), (2,5), (2,6),</a:t>
            </a:r>
            <a:br>
              <a:rPr lang="es-MX" sz="2800" dirty="0" smtClean="0">
                <a:sym typeface="Symbol"/>
              </a:rPr>
            </a:br>
            <a:r>
              <a:rPr lang="es-MX" sz="2800" dirty="0" smtClean="0">
                <a:sym typeface="Symbol"/>
              </a:rPr>
              <a:t>(3,1), (3,2), (3,3), (3,4), (3,5), (3,6),</a:t>
            </a:r>
            <a:br>
              <a:rPr lang="es-MX" sz="2800" dirty="0" smtClean="0">
                <a:sym typeface="Symbol"/>
              </a:rPr>
            </a:br>
            <a:r>
              <a:rPr lang="es-MX" sz="2800" dirty="0" smtClean="0">
                <a:sym typeface="Symbol"/>
              </a:rPr>
              <a:t>(4,1), (4,2), (4,3), (4,4), (4,5), (4,6),</a:t>
            </a:r>
            <a:br>
              <a:rPr lang="es-MX" sz="2800" dirty="0" smtClean="0">
                <a:sym typeface="Symbol"/>
              </a:rPr>
            </a:br>
            <a:r>
              <a:rPr lang="es-MX" sz="2800" dirty="0" smtClean="0">
                <a:sym typeface="Symbol"/>
              </a:rPr>
              <a:t>(5,1), (5,2), (5,3), (5,4), (5,5), (5,6),</a:t>
            </a:r>
            <a:br>
              <a:rPr lang="es-MX" sz="2800" dirty="0" smtClean="0">
                <a:sym typeface="Symbol"/>
              </a:rPr>
            </a:br>
            <a:r>
              <a:rPr lang="es-MX" sz="2800" dirty="0" smtClean="0">
                <a:sym typeface="Symbol"/>
              </a:rPr>
              <a:t>(6,1), (6,2), (6,3), (6,4), (6,5), (6,6)}</a:t>
            </a:r>
          </a:p>
        </p:txBody>
      </p:sp>
      <p:sp>
        <p:nvSpPr>
          <p:cNvPr id="4" name="3 Marcador de fecha"/>
          <p:cNvSpPr>
            <a:spLocks noGrp="1"/>
          </p:cNvSpPr>
          <p:nvPr>
            <p:ph type="dt" sz="half" idx="10"/>
          </p:nvPr>
        </p:nvSpPr>
        <p:spPr/>
        <p:txBody>
          <a:bodyPr/>
          <a:lstStyle/>
          <a:p>
            <a:pPr>
              <a:defRPr/>
            </a:pPr>
            <a:fld id="{F6609EF2-04DE-41B3-9240-D94CC4991203}" type="datetime1">
              <a:rPr lang="es-MX" smtClean="0"/>
              <a:t>09/04/2021</a:t>
            </a:fld>
            <a:endParaRPr lang="es-ES" dirty="0"/>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66</a:t>
            </a:fld>
            <a:endParaRPr lang="es-ES"/>
          </a:p>
        </p:txBody>
      </p:sp>
      <p:sp>
        <p:nvSpPr>
          <p:cNvPr id="2" name="1 Título"/>
          <p:cNvSpPr>
            <a:spLocks noGrp="1"/>
          </p:cNvSpPr>
          <p:nvPr>
            <p:ph type="title"/>
          </p:nvPr>
        </p:nvSpPr>
        <p:spPr/>
        <p:txBody>
          <a:bodyPr/>
          <a:lstStyle/>
          <a:p>
            <a:r>
              <a:rPr lang="es-MX" dirty="0" smtClean="0"/>
              <a:t>Ejemplo</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3685052157"/>
      </p:ext>
    </p:extLst>
  </p:cSld>
  <p:clrMapOvr>
    <a:masterClrMapping/>
  </p:clrMapOvr>
  <p:transition spd="slow">
    <p:push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8372" name="Picture 4" descr="http://image.publiprint.cl/cache/data/Micro%20Print/productos/pi/J13-PI-300x3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3570" y="212062"/>
            <a:ext cx="1428750" cy="1071563"/>
          </a:xfrm>
          <a:prstGeom prst="rect">
            <a:avLst/>
          </a:prstGeom>
          <a:noFill/>
          <a:extLst>
            <a:ext uri="{909E8E84-426E-40DD-AFC4-6F175D3DCCD1}">
              <a14:hiddenFill xmlns:a14="http://schemas.microsoft.com/office/drawing/2010/main">
                <a:solidFill>
                  <a:srgbClr val="FFFFFF"/>
                </a:solidFill>
              </a14:hiddenFill>
            </a:ext>
          </a:extLst>
        </p:spPr>
      </p:pic>
      <p:pic>
        <p:nvPicPr>
          <p:cNvPr id="58370" name="Picture 2" descr="http://xyzdistribution.com/wp-content/uploads/2014/04/tapones-valvula-dado-azu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5976" y="33468"/>
            <a:ext cx="1905000" cy="1428750"/>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p:cNvSpPr>
            <a:spLocks noGrp="1"/>
          </p:cNvSpPr>
          <p:nvPr>
            <p:ph idx="1"/>
          </p:nvPr>
        </p:nvSpPr>
        <p:spPr/>
        <p:txBody>
          <a:bodyPr>
            <a:noAutofit/>
          </a:bodyPr>
          <a:lstStyle/>
          <a:p>
            <a:r>
              <a:rPr lang="es-MX" sz="2400" dirty="0" smtClean="0">
                <a:sym typeface="Symbol"/>
              </a:rPr>
              <a:t>Los eventos simples son</a:t>
            </a:r>
          </a:p>
          <a:p>
            <a:r>
              <a:rPr lang="es-MX" sz="2400" dirty="0">
                <a:sym typeface="Symbol"/>
              </a:rPr>
              <a:t>E</a:t>
            </a:r>
            <a:r>
              <a:rPr lang="es-MX" sz="2400" baseline="-25000" dirty="0">
                <a:sym typeface="Symbol"/>
              </a:rPr>
              <a:t>1</a:t>
            </a:r>
            <a:r>
              <a:rPr lang="es-MX" sz="2400" dirty="0">
                <a:sym typeface="Symbol"/>
              </a:rPr>
              <a:t> = {(1,1)}, E</a:t>
            </a:r>
            <a:r>
              <a:rPr lang="es-MX" sz="2400" baseline="-25000" dirty="0">
                <a:sym typeface="Symbol"/>
              </a:rPr>
              <a:t>2</a:t>
            </a:r>
            <a:r>
              <a:rPr lang="es-MX" sz="2400" dirty="0">
                <a:sym typeface="Symbol"/>
              </a:rPr>
              <a:t> = {(1,2)}, E</a:t>
            </a:r>
            <a:r>
              <a:rPr lang="es-MX" sz="2400" baseline="-25000" dirty="0">
                <a:sym typeface="Symbol"/>
              </a:rPr>
              <a:t>3</a:t>
            </a:r>
            <a:r>
              <a:rPr lang="es-MX" sz="2400" dirty="0">
                <a:sym typeface="Symbol"/>
              </a:rPr>
              <a:t> = {(1,3</a:t>
            </a:r>
            <a:r>
              <a:rPr lang="es-MX" sz="2400" dirty="0" smtClean="0">
                <a:sym typeface="Symbol"/>
              </a:rPr>
              <a:t>)}, E</a:t>
            </a:r>
            <a:r>
              <a:rPr lang="es-MX" sz="2400" baseline="-25000" dirty="0" smtClean="0">
                <a:sym typeface="Symbol"/>
              </a:rPr>
              <a:t>4</a:t>
            </a:r>
            <a:r>
              <a:rPr lang="es-MX" sz="2400" dirty="0" smtClean="0">
                <a:sym typeface="Symbol"/>
              </a:rPr>
              <a:t> </a:t>
            </a:r>
            <a:r>
              <a:rPr lang="es-MX" sz="2400" dirty="0">
                <a:sym typeface="Symbol"/>
              </a:rPr>
              <a:t>= {(1,4</a:t>
            </a:r>
            <a:r>
              <a:rPr lang="es-MX" sz="2400" dirty="0" smtClean="0">
                <a:sym typeface="Symbol"/>
              </a:rPr>
              <a:t>)},</a:t>
            </a:r>
            <a:br>
              <a:rPr lang="es-MX" sz="2400" dirty="0" smtClean="0">
                <a:sym typeface="Symbol"/>
              </a:rPr>
            </a:br>
            <a:r>
              <a:rPr lang="es-MX" sz="2400" dirty="0" smtClean="0">
                <a:sym typeface="Symbol"/>
              </a:rPr>
              <a:t>E</a:t>
            </a:r>
            <a:r>
              <a:rPr lang="es-MX" sz="2400" baseline="-25000" dirty="0" smtClean="0">
                <a:sym typeface="Symbol"/>
              </a:rPr>
              <a:t>5</a:t>
            </a:r>
            <a:r>
              <a:rPr lang="es-MX" sz="2400" dirty="0" smtClean="0">
                <a:sym typeface="Symbol"/>
              </a:rPr>
              <a:t> </a:t>
            </a:r>
            <a:r>
              <a:rPr lang="es-MX" sz="2400" dirty="0">
                <a:sym typeface="Symbol"/>
              </a:rPr>
              <a:t>= {(1,5)}, E</a:t>
            </a:r>
            <a:r>
              <a:rPr lang="es-MX" sz="2400" baseline="-25000" dirty="0">
                <a:sym typeface="Symbol"/>
              </a:rPr>
              <a:t>6</a:t>
            </a:r>
            <a:r>
              <a:rPr lang="es-MX" sz="2400" dirty="0">
                <a:sym typeface="Symbol"/>
              </a:rPr>
              <a:t> = {(1,6</a:t>
            </a:r>
            <a:r>
              <a:rPr lang="es-MX" sz="2400" dirty="0" smtClean="0">
                <a:sym typeface="Symbol"/>
              </a:rPr>
              <a:t>)}, E</a:t>
            </a:r>
            <a:r>
              <a:rPr lang="es-MX" sz="2400" baseline="-25000" dirty="0" smtClean="0">
                <a:sym typeface="Symbol"/>
              </a:rPr>
              <a:t>7</a:t>
            </a:r>
            <a:r>
              <a:rPr lang="es-MX" sz="2400" dirty="0" smtClean="0">
                <a:sym typeface="Symbol"/>
              </a:rPr>
              <a:t> </a:t>
            </a:r>
            <a:r>
              <a:rPr lang="es-MX" sz="2400" dirty="0">
                <a:sym typeface="Symbol"/>
              </a:rPr>
              <a:t>= {(2,1)}, E</a:t>
            </a:r>
            <a:r>
              <a:rPr lang="es-MX" sz="2400" baseline="-25000" dirty="0">
                <a:sym typeface="Symbol"/>
              </a:rPr>
              <a:t>8</a:t>
            </a:r>
            <a:r>
              <a:rPr lang="es-MX" sz="2400" dirty="0">
                <a:sym typeface="Symbol"/>
              </a:rPr>
              <a:t> = {(2,2</a:t>
            </a:r>
            <a:r>
              <a:rPr lang="es-MX" sz="2400" dirty="0" smtClean="0">
                <a:sym typeface="Symbol"/>
              </a:rPr>
              <a:t>)},</a:t>
            </a:r>
            <a:br>
              <a:rPr lang="es-MX" sz="2400" dirty="0" smtClean="0">
                <a:sym typeface="Symbol"/>
              </a:rPr>
            </a:br>
            <a:r>
              <a:rPr lang="es-MX" sz="2400" dirty="0" smtClean="0">
                <a:sym typeface="Symbol"/>
              </a:rPr>
              <a:t>E</a:t>
            </a:r>
            <a:r>
              <a:rPr lang="es-MX" sz="2400" baseline="-25000" dirty="0" smtClean="0">
                <a:sym typeface="Symbol"/>
              </a:rPr>
              <a:t>9</a:t>
            </a:r>
            <a:r>
              <a:rPr lang="es-MX" sz="2400" dirty="0" smtClean="0">
                <a:sym typeface="Symbol"/>
              </a:rPr>
              <a:t> </a:t>
            </a:r>
            <a:r>
              <a:rPr lang="es-MX" sz="2400" dirty="0">
                <a:sym typeface="Symbol"/>
              </a:rPr>
              <a:t>= {(2,3</a:t>
            </a:r>
            <a:r>
              <a:rPr lang="es-MX" sz="2400" dirty="0" smtClean="0">
                <a:sym typeface="Symbol"/>
              </a:rPr>
              <a:t>)}, E</a:t>
            </a:r>
            <a:r>
              <a:rPr lang="es-MX" sz="2400" baseline="-25000" dirty="0" smtClean="0">
                <a:sym typeface="Symbol"/>
              </a:rPr>
              <a:t>10</a:t>
            </a:r>
            <a:r>
              <a:rPr lang="es-MX" sz="2400" dirty="0" smtClean="0">
                <a:sym typeface="Symbol"/>
              </a:rPr>
              <a:t> </a:t>
            </a:r>
            <a:r>
              <a:rPr lang="es-MX" sz="2400" dirty="0">
                <a:sym typeface="Symbol"/>
              </a:rPr>
              <a:t>= {(2,4)}, E</a:t>
            </a:r>
            <a:r>
              <a:rPr lang="es-MX" sz="2400" baseline="-25000" dirty="0">
                <a:sym typeface="Symbol"/>
              </a:rPr>
              <a:t>11</a:t>
            </a:r>
            <a:r>
              <a:rPr lang="es-MX" sz="2400" dirty="0">
                <a:sym typeface="Symbol"/>
              </a:rPr>
              <a:t> = {(2,5)}, E</a:t>
            </a:r>
            <a:r>
              <a:rPr lang="es-MX" sz="2400" baseline="-25000" dirty="0">
                <a:sym typeface="Symbol"/>
              </a:rPr>
              <a:t>12</a:t>
            </a:r>
            <a:r>
              <a:rPr lang="es-MX" sz="2400" dirty="0">
                <a:sym typeface="Symbol"/>
              </a:rPr>
              <a:t> = {(2,6</a:t>
            </a:r>
            <a:r>
              <a:rPr lang="es-MX" sz="2400" dirty="0" smtClean="0">
                <a:sym typeface="Symbol"/>
              </a:rPr>
              <a:t>)},</a:t>
            </a:r>
            <a:br>
              <a:rPr lang="es-MX" sz="2400" dirty="0" smtClean="0">
                <a:sym typeface="Symbol"/>
              </a:rPr>
            </a:br>
            <a:r>
              <a:rPr lang="es-MX" sz="2400" dirty="0" smtClean="0">
                <a:sym typeface="Symbol"/>
              </a:rPr>
              <a:t>E</a:t>
            </a:r>
            <a:r>
              <a:rPr lang="es-MX" sz="2400" baseline="-25000" dirty="0" smtClean="0">
                <a:sym typeface="Symbol"/>
              </a:rPr>
              <a:t>13</a:t>
            </a:r>
            <a:r>
              <a:rPr lang="es-MX" sz="2400" dirty="0" smtClean="0">
                <a:sym typeface="Symbol"/>
              </a:rPr>
              <a:t> </a:t>
            </a:r>
            <a:r>
              <a:rPr lang="es-MX" sz="2400" dirty="0">
                <a:sym typeface="Symbol"/>
              </a:rPr>
              <a:t>= {(3,1)}, E</a:t>
            </a:r>
            <a:r>
              <a:rPr lang="es-MX" sz="2400" baseline="-25000" dirty="0">
                <a:sym typeface="Symbol"/>
              </a:rPr>
              <a:t>14</a:t>
            </a:r>
            <a:r>
              <a:rPr lang="es-MX" sz="2400" dirty="0">
                <a:sym typeface="Symbol"/>
              </a:rPr>
              <a:t> = {(3,2)}, E</a:t>
            </a:r>
            <a:r>
              <a:rPr lang="es-MX" sz="2400" baseline="-25000" dirty="0">
                <a:sym typeface="Symbol"/>
              </a:rPr>
              <a:t>15</a:t>
            </a:r>
            <a:r>
              <a:rPr lang="es-MX" sz="2400" dirty="0">
                <a:sym typeface="Symbol"/>
              </a:rPr>
              <a:t> = {(3,3</a:t>
            </a:r>
            <a:r>
              <a:rPr lang="es-MX" sz="2400" dirty="0" smtClean="0">
                <a:sym typeface="Symbol"/>
              </a:rPr>
              <a:t>)}, E</a:t>
            </a:r>
            <a:r>
              <a:rPr lang="es-MX" sz="2400" baseline="-25000" dirty="0" smtClean="0">
                <a:sym typeface="Symbol"/>
              </a:rPr>
              <a:t>16</a:t>
            </a:r>
            <a:r>
              <a:rPr lang="es-MX" sz="2400" dirty="0" smtClean="0">
                <a:sym typeface="Symbol"/>
              </a:rPr>
              <a:t> </a:t>
            </a:r>
            <a:r>
              <a:rPr lang="es-MX" sz="2400" dirty="0">
                <a:sym typeface="Symbol"/>
              </a:rPr>
              <a:t>= {(3,4</a:t>
            </a:r>
            <a:r>
              <a:rPr lang="es-MX" sz="2400" dirty="0" smtClean="0">
                <a:sym typeface="Symbol"/>
              </a:rPr>
              <a:t>)},</a:t>
            </a:r>
            <a:br>
              <a:rPr lang="es-MX" sz="2400" dirty="0" smtClean="0">
                <a:sym typeface="Symbol"/>
              </a:rPr>
            </a:br>
            <a:r>
              <a:rPr lang="es-MX" sz="2400" dirty="0" smtClean="0">
                <a:sym typeface="Symbol"/>
              </a:rPr>
              <a:t>E</a:t>
            </a:r>
            <a:r>
              <a:rPr lang="es-MX" sz="2400" baseline="-25000" dirty="0" smtClean="0">
                <a:sym typeface="Symbol"/>
              </a:rPr>
              <a:t>17</a:t>
            </a:r>
            <a:r>
              <a:rPr lang="es-MX" sz="2400" dirty="0" smtClean="0">
                <a:sym typeface="Symbol"/>
              </a:rPr>
              <a:t> </a:t>
            </a:r>
            <a:r>
              <a:rPr lang="es-MX" sz="2400" dirty="0">
                <a:sym typeface="Symbol"/>
              </a:rPr>
              <a:t>= {(3,5)}, E</a:t>
            </a:r>
            <a:r>
              <a:rPr lang="es-MX" sz="2400" baseline="-25000" dirty="0">
                <a:sym typeface="Symbol"/>
              </a:rPr>
              <a:t>18</a:t>
            </a:r>
            <a:r>
              <a:rPr lang="es-MX" sz="2400" dirty="0">
                <a:sym typeface="Symbol"/>
              </a:rPr>
              <a:t> = {(3,6</a:t>
            </a:r>
            <a:r>
              <a:rPr lang="es-MX" sz="2400" dirty="0" smtClean="0">
                <a:sym typeface="Symbol"/>
              </a:rPr>
              <a:t>)}, E</a:t>
            </a:r>
            <a:r>
              <a:rPr lang="es-MX" sz="2400" baseline="-25000" dirty="0" smtClean="0">
                <a:sym typeface="Symbol"/>
              </a:rPr>
              <a:t>19</a:t>
            </a:r>
            <a:r>
              <a:rPr lang="es-MX" sz="2400" dirty="0" smtClean="0">
                <a:sym typeface="Symbol"/>
              </a:rPr>
              <a:t> </a:t>
            </a:r>
            <a:r>
              <a:rPr lang="es-MX" sz="2400" dirty="0">
                <a:sym typeface="Symbol"/>
              </a:rPr>
              <a:t>= {(4,1)}, E</a:t>
            </a:r>
            <a:r>
              <a:rPr lang="es-MX" sz="2400" baseline="-25000" dirty="0">
                <a:sym typeface="Symbol"/>
              </a:rPr>
              <a:t>20</a:t>
            </a:r>
            <a:r>
              <a:rPr lang="es-MX" sz="2400" dirty="0">
                <a:sym typeface="Symbol"/>
              </a:rPr>
              <a:t> = {(4,2</a:t>
            </a:r>
            <a:r>
              <a:rPr lang="es-MX" sz="2400" dirty="0" smtClean="0">
                <a:sym typeface="Symbol"/>
              </a:rPr>
              <a:t>)},</a:t>
            </a:r>
            <a:br>
              <a:rPr lang="es-MX" sz="2400" dirty="0" smtClean="0">
                <a:sym typeface="Symbol"/>
              </a:rPr>
            </a:br>
            <a:r>
              <a:rPr lang="es-MX" sz="2400" dirty="0" smtClean="0">
                <a:sym typeface="Symbol"/>
              </a:rPr>
              <a:t>E</a:t>
            </a:r>
            <a:r>
              <a:rPr lang="es-MX" sz="2400" baseline="-25000" dirty="0" smtClean="0">
                <a:sym typeface="Symbol"/>
              </a:rPr>
              <a:t>21</a:t>
            </a:r>
            <a:r>
              <a:rPr lang="es-MX" sz="2400" dirty="0" smtClean="0">
                <a:sym typeface="Symbol"/>
              </a:rPr>
              <a:t> </a:t>
            </a:r>
            <a:r>
              <a:rPr lang="es-MX" sz="2400" dirty="0">
                <a:sym typeface="Symbol"/>
              </a:rPr>
              <a:t>= {(4,3)}, E</a:t>
            </a:r>
            <a:r>
              <a:rPr lang="es-MX" sz="2400" baseline="-25000" dirty="0">
                <a:sym typeface="Symbol"/>
              </a:rPr>
              <a:t>22</a:t>
            </a:r>
            <a:r>
              <a:rPr lang="es-MX" sz="2400" dirty="0">
                <a:sym typeface="Symbol"/>
              </a:rPr>
              <a:t> = {(4,4)}, E</a:t>
            </a:r>
            <a:r>
              <a:rPr lang="es-MX" sz="2400" baseline="-25000" dirty="0">
                <a:sym typeface="Symbol"/>
              </a:rPr>
              <a:t>23</a:t>
            </a:r>
            <a:r>
              <a:rPr lang="es-MX" sz="2400" dirty="0">
                <a:sym typeface="Symbol"/>
              </a:rPr>
              <a:t> = {(4,5)}, E</a:t>
            </a:r>
            <a:r>
              <a:rPr lang="es-MX" sz="2400" baseline="-25000" dirty="0">
                <a:sym typeface="Symbol"/>
              </a:rPr>
              <a:t>24</a:t>
            </a:r>
            <a:r>
              <a:rPr lang="es-MX" sz="2400" dirty="0">
                <a:sym typeface="Symbol"/>
              </a:rPr>
              <a:t> = {(4,6</a:t>
            </a:r>
            <a:r>
              <a:rPr lang="es-MX" sz="2400" dirty="0" smtClean="0">
                <a:sym typeface="Symbol"/>
              </a:rPr>
              <a:t>)},</a:t>
            </a:r>
            <a:br>
              <a:rPr lang="es-MX" sz="2400" dirty="0" smtClean="0">
                <a:sym typeface="Symbol"/>
              </a:rPr>
            </a:br>
            <a:r>
              <a:rPr lang="es-MX" sz="2400" dirty="0" smtClean="0">
                <a:sym typeface="Symbol"/>
              </a:rPr>
              <a:t>E</a:t>
            </a:r>
            <a:r>
              <a:rPr lang="es-MX" sz="2400" baseline="-25000" dirty="0" smtClean="0">
                <a:sym typeface="Symbol"/>
              </a:rPr>
              <a:t>25</a:t>
            </a:r>
            <a:r>
              <a:rPr lang="es-MX" sz="2400" dirty="0" smtClean="0">
                <a:sym typeface="Symbol"/>
              </a:rPr>
              <a:t> </a:t>
            </a:r>
            <a:r>
              <a:rPr lang="es-MX" sz="2400" dirty="0">
                <a:sym typeface="Symbol"/>
              </a:rPr>
              <a:t>= {(5,1)}, E</a:t>
            </a:r>
            <a:r>
              <a:rPr lang="es-MX" sz="2400" baseline="-25000" dirty="0">
                <a:sym typeface="Symbol"/>
              </a:rPr>
              <a:t>26</a:t>
            </a:r>
            <a:r>
              <a:rPr lang="es-MX" sz="2400" dirty="0">
                <a:sym typeface="Symbol"/>
              </a:rPr>
              <a:t> = {(5,2)}, E</a:t>
            </a:r>
            <a:r>
              <a:rPr lang="es-MX" sz="2400" baseline="-25000" dirty="0">
                <a:sym typeface="Symbol"/>
              </a:rPr>
              <a:t>27</a:t>
            </a:r>
            <a:r>
              <a:rPr lang="es-MX" sz="2400" dirty="0">
                <a:sym typeface="Symbol"/>
              </a:rPr>
              <a:t> = {(5,3)}, E</a:t>
            </a:r>
            <a:r>
              <a:rPr lang="es-MX" sz="2400" baseline="-25000" dirty="0">
                <a:sym typeface="Symbol"/>
              </a:rPr>
              <a:t>28</a:t>
            </a:r>
            <a:r>
              <a:rPr lang="es-MX" sz="2400" dirty="0">
                <a:sym typeface="Symbol"/>
              </a:rPr>
              <a:t> = {(5,4</a:t>
            </a:r>
            <a:r>
              <a:rPr lang="es-MX" sz="2400" dirty="0" smtClean="0">
                <a:sym typeface="Symbol"/>
              </a:rPr>
              <a:t>)},</a:t>
            </a:r>
            <a:br>
              <a:rPr lang="es-MX" sz="2400" dirty="0" smtClean="0">
                <a:sym typeface="Symbol"/>
              </a:rPr>
            </a:br>
            <a:r>
              <a:rPr lang="es-MX" sz="2400" dirty="0" smtClean="0">
                <a:sym typeface="Symbol"/>
              </a:rPr>
              <a:t>E</a:t>
            </a:r>
            <a:r>
              <a:rPr lang="es-MX" sz="2400" baseline="-25000" dirty="0" smtClean="0">
                <a:sym typeface="Symbol"/>
              </a:rPr>
              <a:t>29</a:t>
            </a:r>
            <a:r>
              <a:rPr lang="es-MX" sz="2400" dirty="0" smtClean="0">
                <a:sym typeface="Symbol"/>
              </a:rPr>
              <a:t> </a:t>
            </a:r>
            <a:r>
              <a:rPr lang="es-MX" sz="2400" dirty="0">
                <a:sym typeface="Symbol"/>
              </a:rPr>
              <a:t>= {(5,5)}, E</a:t>
            </a:r>
            <a:r>
              <a:rPr lang="es-MX" sz="2400" baseline="-25000" dirty="0">
                <a:sym typeface="Symbol"/>
              </a:rPr>
              <a:t>30</a:t>
            </a:r>
            <a:r>
              <a:rPr lang="es-MX" sz="2400" dirty="0">
                <a:sym typeface="Symbol"/>
              </a:rPr>
              <a:t> = {(5,6</a:t>
            </a:r>
            <a:r>
              <a:rPr lang="es-MX" sz="2400" dirty="0" smtClean="0">
                <a:sym typeface="Symbol"/>
              </a:rPr>
              <a:t>)}, E</a:t>
            </a:r>
            <a:r>
              <a:rPr lang="es-MX" sz="2400" baseline="-25000" dirty="0" smtClean="0">
                <a:sym typeface="Symbol"/>
              </a:rPr>
              <a:t>31</a:t>
            </a:r>
            <a:r>
              <a:rPr lang="es-MX" sz="2400" dirty="0" smtClean="0">
                <a:sym typeface="Symbol"/>
              </a:rPr>
              <a:t> </a:t>
            </a:r>
            <a:r>
              <a:rPr lang="es-MX" sz="2400" dirty="0">
                <a:sym typeface="Symbol"/>
              </a:rPr>
              <a:t>= {(6,1)}, E</a:t>
            </a:r>
            <a:r>
              <a:rPr lang="es-MX" sz="2400" baseline="-25000" dirty="0">
                <a:sym typeface="Symbol"/>
              </a:rPr>
              <a:t>32</a:t>
            </a:r>
            <a:r>
              <a:rPr lang="es-MX" sz="2400" dirty="0">
                <a:sym typeface="Symbol"/>
              </a:rPr>
              <a:t> = {(6,2</a:t>
            </a:r>
            <a:r>
              <a:rPr lang="es-MX" sz="2400" dirty="0" smtClean="0">
                <a:sym typeface="Symbol"/>
              </a:rPr>
              <a:t>)},</a:t>
            </a:r>
            <a:br>
              <a:rPr lang="es-MX" sz="2400" dirty="0" smtClean="0">
                <a:sym typeface="Symbol"/>
              </a:rPr>
            </a:br>
            <a:r>
              <a:rPr lang="es-MX" sz="2400" dirty="0" smtClean="0">
                <a:sym typeface="Symbol"/>
              </a:rPr>
              <a:t>E</a:t>
            </a:r>
            <a:r>
              <a:rPr lang="es-MX" sz="2400" baseline="-25000" dirty="0" smtClean="0">
                <a:sym typeface="Symbol"/>
              </a:rPr>
              <a:t>33</a:t>
            </a:r>
            <a:r>
              <a:rPr lang="es-MX" sz="2400" dirty="0" smtClean="0">
                <a:sym typeface="Symbol"/>
              </a:rPr>
              <a:t> </a:t>
            </a:r>
            <a:r>
              <a:rPr lang="es-MX" sz="2400" dirty="0">
                <a:sym typeface="Symbol"/>
              </a:rPr>
              <a:t>= {(6,3)}, E</a:t>
            </a:r>
            <a:r>
              <a:rPr lang="es-MX" sz="2400" baseline="-25000" dirty="0">
                <a:sym typeface="Symbol"/>
              </a:rPr>
              <a:t>34</a:t>
            </a:r>
            <a:r>
              <a:rPr lang="es-MX" sz="2400" dirty="0">
                <a:sym typeface="Symbol"/>
              </a:rPr>
              <a:t> = {(6,4)}, E</a:t>
            </a:r>
            <a:r>
              <a:rPr lang="es-MX" sz="2400" baseline="-25000" dirty="0">
                <a:sym typeface="Symbol"/>
              </a:rPr>
              <a:t>35</a:t>
            </a:r>
            <a:r>
              <a:rPr lang="es-MX" sz="2400" dirty="0">
                <a:sym typeface="Symbol"/>
              </a:rPr>
              <a:t> = {(6,5)}, E</a:t>
            </a:r>
            <a:r>
              <a:rPr lang="es-MX" sz="2400" baseline="-25000" dirty="0">
                <a:sym typeface="Symbol"/>
              </a:rPr>
              <a:t>36</a:t>
            </a:r>
            <a:r>
              <a:rPr lang="es-MX" sz="2400" dirty="0">
                <a:sym typeface="Symbol"/>
              </a:rPr>
              <a:t> = {(6,6)}</a:t>
            </a:r>
          </a:p>
        </p:txBody>
      </p:sp>
      <p:sp>
        <p:nvSpPr>
          <p:cNvPr id="4" name="3 Marcador de fecha"/>
          <p:cNvSpPr>
            <a:spLocks noGrp="1"/>
          </p:cNvSpPr>
          <p:nvPr>
            <p:ph type="dt" sz="half" idx="10"/>
          </p:nvPr>
        </p:nvSpPr>
        <p:spPr/>
        <p:txBody>
          <a:bodyPr/>
          <a:lstStyle/>
          <a:p>
            <a:pPr>
              <a:defRPr/>
            </a:pPr>
            <a:fld id="{77777D65-3D26-4D87-B4FB-36814D7FD7CD}"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67</a:t>
            </a:fld>
            <a:endParaRPr lang="es-ES"/>
          </a:p>
        </p:txBody>
      </p:sp>
      <p:sp>
        <p:nvSpPr>
          <p:cNvPr id="2" name="1 Título"/>
          <p:cNvSpPr>
            <a:spLocks noGrp="1"/>
          </p:cNvSpPr>
          <p:nvPr>
            <p:ph type="title"/>
          </p:nvPr>
        </p:nvSpPr>
        <p:spPr/>
        <p:txBody>
          <a:bodyPr/>
          <a:lstStyle/>
          <a:p>
            <a:r>
              <a:rPr lang="es-MX" dirty="0" smtClean="0"/>
              <a:t>Ejemplo</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3685052157"/>
      </p:ext>
    </p:extLst>
  </p:cSld>
  <p:clrMapOvr>
    <a:masterClrMapping/>
  </p:clrMapOvr>
  <p:transition spd="slow">
    <p:cover dir="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2" name="Picture 4" descr="http://image.publiprint.cl/cache/data/Micro%20Print/productos/pi/J13-PI-300x3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3570" y="212062"/>
            <a:ext cx="1428750" cy="1071563"/>
          </a:xfrm>
          <a:prstGeom prst="rect">
            <a:avLst/>
          </a:prstGeom>
          <a:noFill/>
          <a:extLst>
            <a:ext uri="{909E8E84-426E-40DD-AFC4-6F175D3DCCD1}">
              <a14:hiddenFill xmlns:a14="http://schemas.microsoft.com/office/drawing/2010/main">
                <a:solidFill>
                  <a:srgbClr val="FFFFFF"/>
                </a:solidFill>
              </a14:hiddenFill>
            </a:ext>
          </a:extLst>
        </p:spPr>
      </p:pic>
      <p:pic>
        <p:nvPicPr>
          <p:cNvPr id="58370" name="Picture 2" descr="http://xyzdistribution.com/wp-content/uploads/2014/04/tapones-valvula-dado-azu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5976" y="33468"/>
            <a:ext cx="1905000" cy="1428750"/>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p:cNvSpPr>
            <a:spLocks noGrp="1"/>
          </p:cNvSpPr>
          <p:nvPr>
            <p:ph idx="1"/>
          </p:nvPr>
        </p:nvSpPr>
        <p:spPr/>
        <p:txBody>
          <a:bodyPr>
            <a:noAutofit/>
          </a:bodyPr>
          <a:lstStyle/>
          <a:p>
            <a:r>
              <a:rPr lang="es-MX" sz="2400" dirty="0" smtClean="0">
                <a:sym typeface="Symbol"/>
              </a:rPr>
              <a:t>Algunos eventos compuestos son</a:t>
            </a:r>
          </a:p>
          <a:p>
            <a:pPr lvl="1"/>
            <a:r>
              <a:rPr lang="es-MX" sz="2400" dirty="0" smtClean="0">
                <a:sym typeface="Symbol"/>
              </a:rPr>
              <a:t>A = {La suma es menor o igual que 4}</a:t>
            </a:r>
            <a:br>
              <a:rPr lang="es-MX" sz="2400" dirty="0" smtClean="0">
                <a:sym typeface="Symbol"/>
              </a:rPr>
            </a:br>
            <a:r>
              <a:rPr lang="es-MX" sz="2400" dirty="0" smtClean="0">
                <a:sym typeface="Symbol"/>
              </a:rPr>
              <a:t>= {(1,1), (1,2), (1,3), (2,1), (2,2), (3,1)}</a:t>
            </a:r>
          </a:p>
          <a:p>
            <a:pPr lvl="1"/>
            <a:r>
              <a:rPr lang="es-MX" sz="2400" dirty="0" smtClean="0">
                <a:sym typeface="Symbol"/>
              </a:rPr>
              <a:t>B = {Ambos dados muestran el mismo número de puntos}</a:t>
            </a:r>
            <a:br>
              <a:rPr lang="es-MX" sz="2400" dirty="0" smtClean="0">
                <a:sym typeface="Symbol"/>
              </a:rPr>
            </a:br>
            <a:r>
              <a:rPr lang="es-MX" sz="2400" dirty="0" smtClean="0">
                <a:sym typeface="Symbol"/>
              </a:rPr>
              <a:t>= {(1,1), (2,2), (3,3), (4,4), (5,5), (6,6)}</a:t>
            </a:r>
          </a:p>
          <a:p>
            <a:pPr lvl="1"/>
            <a:r>
              <a:rPr lang="es-MX" sz="2400" dirty="0" smtClean="0">
                <a:sym typeface="Symbol"/>
              </a:rPr>
              <a:t>C = {El dado azul muestra 3 puntos y el blanco un número menor que 3}</a:t>
            </a:r>
            <a:br>
              <a:rPr lang="es-MX" sz="2400" dirty="0" smtClean="0">
                <a:sym typeface="Symbol"/>
              </a:rPr>
            </a:br>
            <a:r>
              <a:rPr lang="es-MX" sz="2400" dirty="0" smtClean="0">
                <a:sym typeface="Symbol"/>
              </a:rPr>
              <a:t>= {(3,1), (3,2)}</a:t>
            </a:r>
          </a:p>
        </p:txBody>
      </p:sp>
      <p:sp>
        <p:nvSpPr>
          <p:cNvPr id="4" name="3 Marcador de fecha"/>
          <p:cNvSpPr>
            <a:spLocks noGrp="1"/>
          </p:cNvSpPr>
          <p:nvPr>
            <p:ph type="dt" sz="half" idx="10"/>
          </p:nvPr>
        </p:nvSpPr>
        <p:spPr/>
        <p:txBody>
          <a:bodyPr/>
          <a:lstStyle/>
          <a:p>
            <a:pPr>
              <a:defRPr/>
            </a:pPr>
            <a:fld id="{BEC9982C-4795-4EC9-B5A7-B9471AF30FF5}"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68</a:t>
            </a:fld>
            <a:endParaRPr lang="es-ES"/>
          </a:p>
        </p:txBody>
      </p:sp>
      <p:sp>
        <p:nvSpPr>
          <p:cNvPr id="2" name="1 Título"/>
          <p:cNvSpPr>
            <a:spLocks noGrp="1"/>
          </p:cNvSpPr>
          <p:nvPr>
            <p:ph type="title"/>
          </p:nvPr>
        </p:nvSpPr>
        <p:spPr/>
        <p:txBody>
          <a:bodyPr/>
          <a:lstStyle/>
          <a:p>
            <a:r>
              <a:rPr lang="es-MX" dirty="0" smtClean="0"/>
              <a:t>Ejemplo</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2510158742"/>
      </p:ext>
    </p:extLst>
  </p:cSld>
  <p:clrMapOvr>
    <a:masterClrMapping/>
  </p:clrMapOvr>
  <p:transition spd="slow">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fontScale="90000"/>
          </a:bodyPr>
          <a:lstStyle/>
          <a:p>
            <a:r>
              <a:rPr lang="es-MX" smtClean="0"/>
              <a:t>Enfoques de la probabilidad</a:t>
            </a:r>
            <a:br>
              <a:rPr lang="es-MX" smtClean="0"/>
            </a:br>
            <a:endParaRPr lang="es-MX" dirty="0"/>
          </a:p>
        </p:txBody>
      </p:sp>
      <p:sp>
        <p:nvSpPr>
          <p:cNvPr id="8" name="7 Marcador de texto"/>
          <p:cNvSpPr>
            <a:spLocks noGrp="1"/>
          </p:cNvSpPr>
          <p:nvPr>
            <p:ph type="body" idx="1"/>
          </p:nvPr>
        </p:nvSpPr>
        <p:spPr/>
        <p:txBody>
          <a:bodyPr/>
          <a:lstStyle/>
          <a:p>
            <a:r>
              <a:rPr lang="es-MX" smtClean="0"/>
              <a:t>¿Cómo podemos asignar probabilidades a los eventos?</a:t>
            </a:r>
          </a:p>
          <a:p>
            <a:endParaRPr lang="es-MX" dirty="0"/>
          </a:p>
        </p:txBody>
      </p:sp>
      <p:sp>
        <p:nvSpPr>
          <p:cNvPr id="3" name="2 Marcador de fecha"/>
          <p:cNvSpPr>
            <a:spLocks noGrp="1"/>
          </p:cNvSpPr>
          <p:nvPr>
            <p:ph type="dt" sz="half" idx="10"/>
          </p:nvPr>
        </p:nvSpPr>
        <p:spPr/>
        <p:txBody>
          <a:bodyPr/>
          <a:lstStyle/>
          <a:p>
            <a:fld id="{DEA0FD84-3696-47CD-A65A-49E19BF27BD9}" type="datetime1">
              <a:rPr lang="es-MX" smtClean="0"/>
              <a:t>09/04/2021</a:t>
            </a:fld>
            <a:endParaRPr lang="es-ES"/>
          </a:p>
        </p:txBody>
      </p:sp>
      <p:sp>
        <p:nvSpPr>
          <p:cNvPr id="4" name="3 Marcador de pie de página"/>
          <p:cNvSpPr>
            <a:spLocks noGrp="1"/>
          </p:cNvSpPr>
          <p:nvPr>
            <p:ph type="ftr" sz="quarter" idx="11"/>
          </p:nvPr>
        </p:nvSpPr>
        <p:spPr/>
        <p:txBody>
          <a:bodyPr/>
          <a:lstStyle/>
          <a:p>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fld id="{7C48102B-0A14-45AE-B36A-10CAA2F77C65}" type="slidenum">
              <a:rPr lang="es-ES" smtClean="0"/>
              <a:pPr/>
              <a:t>69</a:t>
            </a:fld>
            <a:endParaRPr lang="es-ES"/>
          </a:p>
        </p:txBody>
      </p:sp>
    </p:spTree>
    <p:extLst>
      <p:ext uri="{BB962C8B-B14F-4D97-AF65-F5344CB8AC3E}">
        <p14:creationId xmlns:p14="http://schemas.microsoft.com/office/powerpoint/2010/main" val="1960978489"/>
      </p:ext>
    </p:extLst>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pPr>
              <a:defRPr/>
            </a:pPr>
            <a:fld id="{B73CAA50-5BBC-427E-A620-BA68DEF39FC6}" type="datetime1">
              <a:rPr lang="es-MX" smtClean="0"/>
              <a:t>09/04/2021</a:t>
            </a:fld>
            <a:endParaRPr lang="es-ES" dirty="0"/>
          </a:p>
        </p:txBody>
      </p:sp>
      <p:sp>
        <p:nvSpPr>
          <p:cNvPr id="5" name="4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 name="5 Marcador de número de diapositiva"/>
          <p:cNvSpPr>
            <a:spLocks noGrp="1"/>
          </p:cNvSpPr>
          <p:nvPr>
            <p:ph type="sldNum" sz="quarter" idx="12"/>
          </p:nvPr>
        </p:nvSpPr>
        <p:spPr/>
        <p:txBody>
          <a:bodyPr/>
          <a:lstStyle/>
          <a:p>
            <a:pPr>
              <a:defRPr/>
            </a:pPr>
            <a:fld id="{05D70051-BBC0-45EF-A6BC-6B74A0E6B1F5}" type="slidenum">
              <a:rPr lang="es-ES" smtClean="0"/>
              <a:pPr>
                <a:defRPr/>
              </a:pPr>
              <a:t>7</a:t>
            </a:fld>
            <a:endParaRPr lang="es-ES"/>
          </a:p>
        </p:txBody>
      </p:sp>
      <p:sp>
        <p:nvSpPr>
          <p:cNvPr id="8" name="7 Título"/>
          <p:cNvSpPr>
            <a:spLocks noGrp="1"/>
          </p:cNvSpPr>
          <p:nvPr>
            <p:ph type="title"/>
          </p:nvPr>
        </p:nvSpPr>
        <p:spPr/>
        <p:txBody>
          <a:bodyPr/>
          <a:lstStyle/>
          <a:p>
            <a:r>
              <a:rPr lang="es-MX" dirty="0" smtClean="0"/>
              <a:t>Procesos aleatorios</a:t>
            </a:r>
            <a:endParaRPr lang="es-MX" dirty="0"/>
          </a:p>
        </p:txBody>
      </p:sp>
      <p:pic>
        <p:nvPicPr>
          <p:cNvPr id="6758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8" y="1167595"/>
            <a:ext cx="9161748" cy="3564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10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699792" y="2571750"/>
            <a:ext cx="3910584" cy="379476"/>
          </a:xfrm>
          <a:prstGeom prst="rect">
            <a:avLst/>
          </a:prstGeom>
        </p:spPr>
      </p:pic>
    </p:spTree>
    <p:extLst>
      <p:ext uri="{BB962C8B-B14F-4D97-AF65-F5344CB8AC3E}">
        <p14:creationId xmlns:p14="http://schemas.microsoft.com/office/powerpoint/2010/main" val="14506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Marcador de contenido"/>
          <p:cNvSpPr>
            <a:spLocks noGrp="1"/>
          </p:cNvSpPr>
          <p:nvPr>
            <p:ph idx="1"/>
          </p:nvPr>
        </p:nvSpPr>
        <p:spPr/>
        <p:txBody>
          <a:bodyPr>
            <a:normAutofit fontScale="92500" lnSpcReduction="10000"/>
          </a:bodyPr>
          <a:lstStyle/>
          <a:p>
            <a:r>
              <a:rPr lang="es-MX" dirty="0" smtClean="0"/>
              <a:t>A las distintas formas en que se puede asignar probabilidad a un evento se les llama </a:t>
            </a:r>
            <a:r>
              <a:rPr lang="es-MX" i="1" dirty="0" smtClean="0"/>
              <a:t>enfoques</a:t>
            </a:r>
            <a:r>
              <a:rPr lang="es-MX" dirty="0" smtClean="0"/>
              <a:t> de la probabilidad</a:t>
            </a:r>
          </a:p>
          <a:p>
            <a:r>
              <a:rPr lang="es-MX" dirty="0" smtClean="0"/>
              <a:t>Existen tres enfoques para asignar probabilidades:</a:t>
            </a:r>
          </a:p>
          <a:p>
            <a:pPr lvl="1"/>
            <a:r>
              <a:rPr lang="es-MX" dirty="0" smtClean="0"/>
              <a:t>Enfoque </a:t>
            </a:r>
            <a:r>
              <a:rPr lang="es-MX" dirty="0" smtClean="0">
                <a:solidFill>
                  <a:srgbClr val="FF0000"/>
                </a:solidFill>
              </a:rPr>
              <a:t>clásico</a:t>
            </a:r>
            <a:r>
              <a:rPr lang="es-MX" dirty="0" smtClean="0"/>
              <a:t> o </a:t>
            </a:r>
            <a:r>
              <a:rPr lang="es-MX" i="1" dirty="0" smtClean="0"/>
              <a:t>a priori</a:t>
            </a:r>
          </a:p>
          <a:p>
            <a:pPr lvl="1"/>
            <a:r>
              <a:rPr lang="es-MX" dirty="0" smtClean="0"/>
              <a:t>Enfoque </a:t>
            </a:r>
            <a:r>
              <a:rPr lang="es-MX" dirty="0" err="1" smtClean="0">
                <a:solidFill>
                  <a:srgbClr val="FF0000"/>
                </a:solidFill>
              </a:rPr>
              <a:t>frecuentista</a:t>
            </a:r>
            <a:r>
              <a:rPr lang="es-MX" dirty="0" smtClean="0">
                <a:solidFill>
                  <a:srgbClr val="FF0000"/>
                </a:solidFill>
              </a:rPr>
              <a:t> </a:t>
            </a:r>
            <a:r>
              <a:rPr lang="es-MX" dirty="0" smtClean="0"/>
              <a:t>o </a:t>
            </a:r>
            <a:r>
              <a:rPr lang="es-MX" i="1" dirty="0" smtClean="0"/>
              <a:t>a posteriori</a:t>
            </a:r>
            <a:r>
              <a:rPr lang="es-MX" dirty="0" smtClean="0"/>
              <a:t> o de </a:t>
            </a:r>
            <a:r>
              <a:rPr lang="es-MX" i="1" dirty="0" smtClean="0"/>
              <a:t>verosimilitud</a:t>
            </a:r>
          </a:p>
          <a:p>
            <a:pPr lvl="1"/>
            <a:r>
              <a:rPr lang="es-MX" dirty="0" smtClean="0"/>
              <a:t>Enfoque </a:t>
            </a:r>
            <a:r>
              <a:rPr lang="es-MX" dirty="0" smtClean="0">
                <a:solidFill>
                  <a:srgbClr val="FF0000"/>
                </a:solidFill>
              </a:rPr>
              <a:t>subjetivo</a:t>
            </a:r>
            <a:r>
              <a:rPr lang="es-MX" dirty="0" smtClean="0"/>
              <a:t> o </a:t>
            </a:r>
            <a:r>
              <a:rPr lang="es-MX" i="1" dirty="0" smtClean="0"/>
              <a:t>bayesiano</a:t>
            </a:r>
          </a:p>
          <a:p>
            <a:r>
              <a:rPr lang="es-MX" dirty="0" smtClean="0"/>
              <a:t>A continuación definiremos cada uno de ellos</a:t>
            </a:r>
            <a:endParaRPr lang="es-MX" dirty="0"/>
          </a:p>
        </p:txBody>
      </p:sp>
      <p:sp>
        <p:nvSpPr>
          <p:cNvPr id="4" name="3 Marcador de fecha"/>
          <p:cNvSpPr>
            <a:spLocks noGrp="1"/>
          </p:cNvSpPr>
          <p:nvPr>
            <p:ph type="dt" sz="half" idx="10"/>
          </p:nvPr>
        </p:nvSpPr>
        <p:spPr/>
        <p:txBody>
          <a:bodyPr/>
          <a:lstStyle/>
          <a:p>
            <a:pPr>
              <a:defRPr/>
            </a:pPr>
            <a:fld id="{7BBD9015-323C-46E5-9696-F1232D26C7A3}" type="datetime1">
              <a:rPr lang="es-MX" smtClean="0"/>
              <a:t>09/04/2021</a:t>
            </a:fld>
            <a:endParaRPr lang="es-ES"/>
          </a:p>
        </p:txBody>
      </p:sp>
      <p:sp>
        <p:nvSpPr>
          <p:cNvPr id="5" name="4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 name="5 Marcador de número de diapositiva"/>
          <p:cNvSpPr>
            <a:spLocks noGrp="1"/>
          </p:cNvSpPr>
          <p:nvPr>
            <p:ph type="sldNum" sz="quarter" idx="12"/>
          </p:nvPr>
        </p:nvSpPr>
        <p:spPr/>
        <p:txBody>
          <a:bodyPr/>
          <a:lstStyle/>
          <a:p>
            <a:pPr>
              <a:defRPr/>
            </a:pPr>
            <a:fld id="{F8F10A68-DC18-45CB-8926-FF5BA0AF8D5C}" type="slidenum">
              <a:rPr lang="es-ES" smtClean="0"/>
              <a:pPr>
                <a:defRPr/>
              </a:pPr>
              <a:t>70</a:t>
            </a:fld>
            <a:endParaRPr lang="es-ES"/>
          </a:p>
        </p:txBody>
      </p:sp>
      <p:sp>
        <p:nvSpPr>
          <p:cNvPr id="7" name="6 Título"/>
          <p:cNvSpPr>
            <a:spLocks noGrp="1"/>
          </p:cNvSpPr>
          <p:nvPr>
            <p:ph type="title"/>
          </p:nvPr>
        </p:nvSpPr>
        <p:spPr/>
        <p:txBody>
          <a:bodyPr/>
          <a:lstStyle/>
          <a:p>
            <a:r>
              <a:rPr lang="es-MX" dirty="0" smtClean="0"/>
              <a:t>Enfoques de la probabilidad</a:t>
            </a:r>
            <a:endParaRPr lang="es-MX" dirty="0"/>
          </a:p>
        </p:txBody>
      </p:sp>
    </p:spTree>
    <p:extLst>
      <p:ext uri="{BB962C8B-B14F-4D97-AF65-F5344CB8AC3E}">
        <p14:creationId xmlns:p14="http://schemas.microsoft.com/office/powerpoint/2010/main" val="205104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3"/>
          <p:cNvSpPr>
            <a:spLocks noGrp="1" noChangeArrowheads="1"/>
          </p:cNvSpPr>
          <p:nvPr>
            <p:ph idx="1"/>
          </p:nvPr>
        </p:nvSpPr>
        <p:spPr/>
        <p:txBody>
          <a:bodyPr>
            <a:normAutofit/>
          </a:bodyPr>
          <a:lstStyle/>
          <a:p>
            <a:r>
              <a:rPr lang="es-MX" sz="2400" dirty="0" smtClean="0"/>
              <a:t>Si un experimento aleatorio puede tener n resultados mutuamente excluyentes y </a:t>
            </a:r>
            <a:r>
              <a:rPr lang="es-MX" sz="2400" dirty="0" smtClean="0">
                <a:solidFill>
                  <a:srgbClr val="FF0000"/>
                </a:solidFill>
              </a:rPr>
              <a:t>se puede asumir que son igualmente probables</a:t>
            </a:r>
            <a:r>
              <a:rPr lang="es-MX" sz="2400" dirty="0" smtClean="0"/>
              <a:t>, entonces la probabilidad de cada evento simple </a:t>
            </a:r>
            <a:r>
              <a:rPr lang="es-MX" sz="2400" dirty="0" smtClean="0">
                <a:latin typeface="Times New Roman" panose="02020603050405020304" pitchFamily="18" charset="0"/>
                <a:cs typeface="Times New Roman" panose="02020603050405020304" pitchFamily="18" charset="0"/>
              </a:rPr>
              <a:t>E</a:t>
            </a:r>
            <a:r>
              <a:rPr lang="es-MX" sz="2400" i="1" baseline="-25000" dirty="0" smtClean="0">
                <a:latin typeface="Times New Roman" panose="02020603050405020304" pitchFamily="18" charset="0"/>
                <a:cs typeface="Times New Roman" panose="02020603050405020304" pitchFamily="18" charset="0"/>
              </a:rPr>
              <a:t>i</a:t>
            </a:r>
            <a:r>
              <a:rPr lang="es-MX" sz="2400" dirty="0" smtClean="0"/>
              <a:t> es la fracción 1/n</a:t>
            </a:r>
          </a:p>
        </p:txBody>
      </p:sp>
      <p:sp>
        <p:nvSpPr>
          <p:cNvPr id="11266" name="3 Marcador de fecha"/>
          <p:cNvSpPr>
            <a:spLocks noGrp="1"/>
          </p:cNvSpPr>
          <p:nvPr>
            <p:ph type="dt" sz="half" idx="10"/>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E121A6D-26A0-4C1A-BF7A-DF4F152292CE}" type="datetime1">
              <a:rPr lang="es-MX" sz="1400" smtClean="0">
                <a:solidFill>
                  <a:schemeClr val="tx2"/>
                </a:solidFill>
                <a:latin typeface="Arial Narrow" pitchFamily="34" charset="0"/>
              </a:rPr>
              <a:t>09/04/2021</a:t>
            </a:fld>
            <a:endParaRPr lang="es-ES" sz="1400" smtClean="0">
              <a:solidFill>
                <a:schemeClr val="tx2"/>
              </a:solidFill>
              <a:latin typeface="Arial Narrow" pitchFamily="34" charset="0"/>
            </a:endParaRPr>
          </a:p>
        </p:txBody>
      </p:sp>
      <p:sp>
        <p:nvSpPr>
          <p:cNvPr id="11267" name="5 Marcador de número de diapositiva"/>
          <p:cNvSpPr>
            <a:spLocks noGrp="1"/>
          </p:cNvSpPr>
          <p:nvPr>
            <p:ph type="sldNum" sz="quarter" idx="12"/>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842AB928-CBC1-4A06-9F4A-A5E69FBECE28}" type="slidenum">
              <a:rPr lang="es-ES" sz="1400" smtClean="0">
                <a:solidFill>
                  <a:schemeClr val="tx2"/>
                </a:solidFill>
                <a:latin typeface="Arial Narrow" pitchFamily="34" charset="0"/>
              </a:rPr>
              <a:pPr eaLnBrk="1" hangingPunct="1"/>
              <a:t>71</a:t>
            </a:fld>
            <a:endParaRPr lang="es-ES" sz="1400" smtClean="0">
              <a:solidFill>
                <a:schemeClr val="tx2"/>
              </a:solidFill>
              <a:latin typeface="Arial Narrow" pitchFamily="34" charset="0"/>
            </a:endParaRPr>
          </a:p>
        </p:txBody>
      </p:sp>
      <p:sp>
        <p:nvSpPr>
          <p:cNvPr id="11268" name="Rectangle 2"/>
          <p:cNvSpPr>
            <a:spLocks noGrp="1" noChangeArrowheads="1"/>
          </p:cNvSpPr>
          <p:nvPr>
            <p:ph type="title"/>
          </p:nvPr>
        </p:nvSpPr>
        <p:spPr/>
        <p:txBody>
          <a:bodyPr>
            <a:normAutofit/>
          </a:bodyPr>
          <a:lstStyle/>
          <a:p>
            <a:pPr eaLnBrk="1" hangingPunct="1"/>
            <a:r>
              <a:rPr lang="en-US" sz="3600" dirty="0" err="1" smtClean="0"/>
              <a:t>Enfoque</a:t>
            </a:r>
            <a:r>
              <a:rPr lang="en-US" sz="3600" dirty="0" smtClean="0"/>
              <a:t> </a:t>
            </a:r>
            <a:r>
              <a:rPr lang="en-US" sz="3600" dirty="0" err="1" smtClean="0"/>
              <a:t>clásico</a:t>
            </a:r>
            <a:r>
              <a:rPr lang="en-US" sz="3600" dirty="0" smtClean="0"/>
              <a:t> o </a:t>
            </a:r>
            <a:r>
              <a:rPr lang="en-US" sz="3600" i="1" dirty="0" smtClean="0"/>
              <a:t>a priori</a:t>
            </a:r>
            <a:endParaRPr lang="es-ES" sz="3600" dirty="0" smtClean="0"/>
          </a:p>
        </p:txBody>
      </p:sp>
      <p:sp>
        <p:nvSpPr>
          <p:cNvPr id="2" name="1 Marcador de pie de página"/>
          <p:cNvSpPr>
            <a:spLocks noGrp="1"/>
          </p:cNvSpPr>
          <p:nvPr>
            <p:ph type="ftr" sz="quarter" idx="11"/>
          </p:nvPr>
        </p:nvSpPr>
        <p:spPr/>
        <p:txBody>
          <a:bodyPr/>
          <a:lstStyle/>
          <a:p>
            <a:pPr>
              <a:defRPr/>
            </a:pPr>
            <a:r>
              <a:rPr lang="es-ES" smtClean="0"/>
              <a:t>Introducción a la Probabilidad</a:t>
            </a:r>
            <a:endParaRPr lang="es-ES"/>
          </a:p>
        </p:txBody>
      </p:sp>
      <p:pic>
        <p:nvPicPr>
          <p:cNvPr id="62466" name="Picture 2" descr="https://upload.wikimedia.org/wikipedia/commons/thumb/1/19/Jakob_Bernoulli.jpg/245px-Jakob_Bernoull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5" y="2715766"/>
            <a:ext cx="1866900" cy="2087880"/>
          </a:xfrm>
          <a:prstGeom prst="rect">
            <a:avLst/>
          </a:prstGeom>
          <a:noFill/>
          <a:extLst>
            <a:ext uri="{909E8E84-426E-40DD-AFC4-6F175D3DCCD1}">
              <a14:hiddenFill xmlns:a14="http://schemas.microsoft.com/office/drawing/2010/main">
                <a:solidFill>
                  <a:srgbClr val="FFFFFF"/>
                </a:solidFill>
              </a14:hiddenFill>
            </a:ext>
          </a:extLst>
        </p:spPr>
      </p:pic>
      <p:sp>
        <p:nvSpPr>
          <p:cNvPr id="3" name="2 CuadroTexto"/>
          <p:cNvSpPr txBox="1"/>
          <p:nvPr/>
        </p:nvSpPr>
        <p:spPr>
          <a:xfrm>
            <a:off x="4283968" y="3579862"/>
            <a:ext cx="2232248" cy="1200329"/>
          </a:xfrm>
          <a:prstGeom prst="rect">
            <a:avLst/>
          </a:prstGeom>
          <a:noFill/>
        </p:spPr>
        <p:txBody>
          <a:bodyPr wrap="square" rtlCol="0">
            <a:spAutoFit/>
          </a:bodyPr>
          <a:lstStyle/>
          <a:p>
            <a:pPr algn="ctr"/>
            <a:r>
              <a:rPr lang="es-MX" dirty="0" smtClean="0"/>
              <a:t>Jakob Bernoulli</a:t>
            </a:r>
          </a:p>
          <a:p>
            <a:pPr algn="ctr"/>
            <a:r>
              <a:rPr lang="es-MX" dirty="0" smtClean="0"/>
              <a:t>Suiza</a:t>
            </a:r>
          </a:p>
          <a:p>
            <a:pPr algn="ctr"/>
            <a:r>
              <a:rPr lang="es-MX" dirty="0" smtClean="0"/>
              <a:t>1654 - 1705</a:t>
            </a:r>
            <a:endParaRPr lang="es-MX" dirty="0"/>
          </a:p>
        </p:txBody>
      </p:sp>
    </p:spTree>
  </p:cSld>
  <p:clrMapOvr>
    <a:masterClrMapping/>
  </p:clrMapOvr>
  <p:transition spd="slow">
    <p:cover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2466"/>
                                        </p:tgtEl>
                                        <p:attrNameLst>
                                          <p:attrName>style.visibility</p:attrName>
                                        </p:attrNameLst>
                                      </p:cBhvr>
                                      <p:to>
                                        <p:strVal val="visible"/>
                                      </p:to>
                                    </p:set>
                                    <p:anim calcmode="lin" valueType="num">
                                      <p:cBhvr additive="base">
                                        <p:cTn id="7" dur="500" fill="hold"/>
                                        <p:tgtEl>
                                          <p:spTgt spid="62466"/>
                                        </p:tgtEl>
                                        <p:attrNameLst>
                                          <p:attrName>ppt_x</p:attrName>
                                        </p:attrNameLst>
                                      </p:cBhvr>
                                      <p:tavLst>
                                        <p:tav tm="0">
                                          <p:val>
                                            <p:strVal val="1+#ppt_w/2"/>
                                          </p:val>
                                        </p:tav>
                                        <p:tav tm="100000">
                                          <p:val>
                                            <p:strVal val="#ppt_x"/>
                                          </p:val>
                                        </p:tav>
                                      </p:tavLst>
                                    </p:anim>
                                    <p:anim calcmode="lin" valueType="num">
                                      <p:cBhvr additive="base">
                                        <p:cTn id="8" dur="500" fill="hold"/>
                                        <p:tgtEl>
                                          <p:spTgt spid="62466"/>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269">
                                            <p:txEl>
                                              <p:pRg st="0" end="0"/>
                                            </p:txEl>
                                          </p:spTgt>
                                        </p:tgtEl>
                                        <p:attrNameLst>
                                          <p:attrName>style.visibility</p:attrName>
                                        </p:attrNameLst>
                                      </p:cBhvr>
                                      <p:to>
                                        <p:strVal val="visible"/>
                                      </p:to>
                                    </p:set>
                                    <p:animEffect transition="in" filter="fade">
                                      <p:cBhvr>
                                        <p:cTn id="17" dur="500"/>
                                        <p:tgtEl>
                                          <p:spTgt spid="112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build="p"/>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3"/>
          <p:cNvSpPr>
            <a:spLocks noGrp="1" noChangeArrowheads="1"/>
          </p:cNvSpPr>
          <p:nvPr>
            <p:ph idx="1"/>
          </p:nvPr>
        </p:nvSpPr>
        <p:spPr/>
        <p:txBody>
          <a:bodyPr>
            <a:noAutofit/>
          </a:bodyPr>
          <a:lstStyle/>
          <a:p>
            <a:r>
              <a:rPr lang="es-MX" sz="2000" dirty="0" smtClean="0"/>
              <a:t>Si se tiene una moneda legal y se lanza, entonces la probabilidad de obtener águila es ½ y la de obtener sol es ½</a:t>
            </a:r>
          </a:p>
          <a:p>
            <a:r>
              <a:rPr lang="es-MX" sz="2000" dirty="0" smtClean="0"/>
              <a:t>Supongamos que cerca de una pequeña cafetería hay tres tiendas de suplementos, denominadas A, B y C, en los que se pueden adquirir vasos de cartón de 16 onzas, y que el encargado de hacer la compra no tiene preferencia por ninguna de ellas en particular; entonces la probabilidad de que la siguiente compra la haga en la tienda A es 1/3, que la haga en la tienda B es 1/3 y que la haga en la tienda C es 1/3</a:t>
            </a:r>
          </a:p>
        </p:txBody>
      </p:sp>
      <p:sp>
        <p:nvSpPr>
          <p:cNvPr id="11266" name="3 Marcador de fecha"/>
          <p:cNvSpPr>
            <a:spLocks noGrp="1"/>
          </p:cNvSpPr>
          <p:nvPr>
            <p:ph type="dt" sz="half" idx="10"/>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AD6E509-B391-4F02-83F7-91CE53D9E48A}" type="datetime1">
              <a:rPr lang="es-MX" sz="1400" smtClean="0">
                <a:solidFill>
                  <a:schemeClr val="tx2"/>
                </a:solidFill>
                <a:latin typeface="Arial Narrow" pitchFamily="34" charset="0"/>
              </a:rPr>
              <a:t>09/04/2021</a:t>
            </a:fld>
            <a:endParaRPr lang="es-ES" sz="1400" smtClean="0">
              <a:solidFill>
                <a:schemeClr val="tx2"/>
              </a:solidFill>
              <a:latin typeface="Arial Narrow" pitchFamily="34" charset="0"/>
            </a:endParaRPr>
          </a:p>
        </p:txBody>
      </p:sp>
      <p:sp>
        <p:nvSpPr>
          <p:cNvPr id="11267" name="5 Marcador de número de diapositiva"/>
          <p:cNvSpPr>
            <a:spLocks noGrp="1"/>
          </p:cNvSpPr>
          <p:nvPr>
            <p:ph type="sldNum" sz="quarter" idx="12"/>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842AB928-CBC1-4A06-9F4A-A5E69FBECE28}" type="slidenum">
              <a:rPr lang="es-ES" sz="1400" smtClean="0">
                <a:solidFill>
                  <a:schemeClr val="tx2"/>
                </a:solidFill>
                <a:latin typeface="Arial Narrow" pitchFamily="34" charset="0"/>
              </a:rPr>
              <a:pPr eaLnBrk="1" hangingPunct="1"/>
              <a:t>72</a:t>
            </a:fld>
            <a:endParaRPr lang="es-ES" sz="1400" smtClean="0">
              <a:solidFill>
                <a:schemeClr val="tx2"/>
              </a:solidFill>
              <a:latin typeface="Arial Narrow" pitchFamily="34" charset="0"/>
            </a:endParaRPr>
          </a:p>
        </p:txBody>
      </p:sp>
      <p:sp>
        <p:nvSpPr>
          <p:cNvPr id="11268" name="Rectangle 2"/>
          <p:cNvSpPr>
            <a:spLocks noGrp="1" noChangeArrowheads="1"/>
          </p:cNvSpPr>
          <p:nvPr>
            <p:ph type="title"/>
          </p:nvPr>
        </p:nvSpPr>
        <p:spPr/>
        <p:txBody>
          <a:bodyPr>
            <a:normAutofit fontScale="90000"/>
          </a:bodyPr>
          <a:lstStyle/>
          <a:p>
            <a:pPr eaLnBrk="1" hangingPunct="1"/>
            <a:r>
              <a:rPr lang="en-US" sz="3600" dirty="0" err="1" smtClean="0"/>
              <a:t>Enfoque</a:t>
            </a:r>
            <a:r>
              <a:rPr lang="en-US" sz="3600" dirty="0" smtClean="0"/>
              <a:t> </a:t>
            </a:r>
            <a:r>
              <a:rPr lang="en-US" sz="3600" dirty="0" err="1" smtClean="0"/>
              <a:t>clásico</a:t>
            </a:r>
            <a:r>
              <a:rPr lang="en-US" sz="3600" dirty="0" smtClean="0"/>
              <a:t> o </a:t>
            </a:r>
            <a:r>
              <a:rPr lang="en-US" sz="3600" i="1" dirty="0" smtClean="0"/>
              <a:t>a priori</a:t>
            </a:r>
            <a:br>
              <a:rPr lang="en-US" sz="3600" i="1" dirty="0" smtClean="0"/>
            </a:br>
            <a:r>
              <a:rPr lang="en-US" sz="3600" dirty="0" err="1" smtClean="0"/>
              <a:t>Ejemplos</a:t>
            </a:r>
            <a:endParaRPr lang="es-ES" sz="3600" dirty="0" smtClean="0"/>
          </a:p>
        </p:txBody>
      </p:sp>
      <p:sp>
        <p:nvSpPr>
          <p:cNvPr id="2" name="1 Marcador de pie de página"/>
          <p:cNvSpPr>
            <a:spLocks noGrp="1"/>
          </p:cNvSpPr>
          <p:nvPr>
            <p:ph type="ftr" sz="quarter" idx="11"/>
          </p:nvPr>
        </p:nvSpPr>
        <p:spPr/>
        <p:txBody>
          <a:bodyPr/>
          <a:lstStyle/>
          <a:p>
            <a:pPr>
              <a:defRPr/>
            </a:pPr>
            <a:r>
              <a:rPr lang="es-ES" smtClean="0"/>
              <a:t>Introducción a la Probabilidad</a:t>
            </a:r>
            <a:endParaRPr lang="es-ES"/>
          </a:p>
        </p:txBody>
      </p:sp>
    </p:spTree>
  </p:cSld>
  <p:clrMapOvr>
    <a:masterClrMapping/>
  </p:clrMapOvr>
  <p:transition spd="slow">
    <p:cover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69">
                                            <p:txEl>
                                              <p:pRg st="0" end="0"/>
                                            </p:txEl>
                                          </p:spTgt>
                                        </p:tgtEl>
                                        <p:attrNameLst>
                                          <p:attrName>style.visibility</p:attrName>
                                        </p:attrNameLst>
                                      </p:cBhvr>
                                      <p:to>
                                        <p:strVal val="visible"/>
                                      </p:to>
                                    </p:set>
                                    <p:animEffect transition="in" filter="fade">
                                      <p:cBhvr>
                                        <p:cTn id="7" dur="500"/>
                                        <p:tgtEl>
                                          <p:spTgt spid="112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69">
                                            <p:txEl>
                                              <p:pRg st="1" end="1"/>
                                            </p:txEl>
                                          </p:spTgt>
                                        </p:tgtEl>
                                        <p:attrNameLst>
                                          <p:attrName>style.visibility</p:attrName>
                                        </p:attrNameLst>
                                      </p:cBhvr>
                                      <p:to>
                                        <p:strVal val="visible"/>
                                      </p:to>
                                    </p:set>
                                    <p:animEffect transition="in" filter="fade">
                                      <p:cBhvr>
                                        <p:cTn id="12" dur="500"/>
                                        <p:tgtEl>
                                          <p:spTgt spid="1126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3"/>
          <p:cNvSpPr>
            <a:spLocks noGrp="1" noChangeArrowheads="1"/>
          </p:cNvSpPr>
          <p:nvPr>
            <p:ph idx="1"/>
          </p:nvPr>
        </p:nvSpPr>
        <p:spPr/>
        <p:txBody>
          <a:bodyPr>
            <a:normAutofit lnSpcReduction="10000"/>
          </a:bodyPr>
          <a:lstStyle/>
          <a:p>
            <a:r>
              <a:rPr lang="es-MX" sz="2200" smtClean="0"/>
              <a:t>Si </a:t>
            </a:r>
            <a:r>
              <a:rPr lang="es-MX" sz="2200" dirty="0" smtClean="0"/>
              <a:t>se lanza un dado hexaédrico y se observa el número de puntos que tiene la cara que se muestra hacia arriba, entonces la probabilidad de obtener 1 es 1/6, la de obtener 2 es 1/6, … , la de obtener 6 es 1/6</a:t>
            </a:r>
          </a:p>
          <a:p>
            <a:r>
              <a:rPr lang="es-MX" sz="2200" dirty="0" smtClean="0"/>
              <a:t>Si en una pregunta de un examen de opción múltiple existen 5 respuestas posibles y el estudiante elige cualquiera de ellas aleatoriamente, la probabilidad de que elija la primera es 1/5, la probabilidad de que elija la segunda respuesta es 1/5,… , la probabilidad de que elija la quinta respuesta es 1/5</a:t>
            </a:r>
          </a:p>
        </p:txBody>
      </p:sp>
      <p:sp>
        <p:nvSpPr>
          <p:cNvPr id="11266" name="3 Marcador de fecha"/>
          <p:cNvSpPr>
            <a:spLocks noGrp="1"/>
          </p:cNvSpPr>
          <p:nvPr>
            <p:ph type="dt" sz="half" idx="10"/>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AD6E509-B391-4F02-83F7-91CE53D9E48A}" type="datetime1">
              <a:rPr lang="es-MX" sz="1400" smtClean="0">
                <a:solidFill>
                  <a:schemeClr val="tx2"/>
                </a:solidFill>
                <a:latin typeface="Arial Narrow" pitchFamily="34" charset="0"/>
              </a:rPr>
              <a:t>09/04/2021</a:t>
            </a:fld>
            <a:endParaRPr lang="es-ES" sz="1400" smtClean="0">
              <a:solidFill>
                <a:schemeClr val="tx2"/>
              </a:solidFill>
              <a:latin typeface="Arial Narrow" pitchFamily="34" charset="0"/>
            </a:endParaRPr>
          </a:p>
        </p:txBody>
      </p:sp>
      <p:sp>
        <p:nvSpPr>
          <p:cNvPr id="11267" name="5 Marcador de número de diapositiva"/>
          <p:cNvSpPr>
            <a:spLocks noGrp="1"/>
          </p:cNvSpPr>
          <p:nvPr>
            <p:ph type="sldNum" sz="quarter" idx="12"/>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842AB928-CBC1-4A06-9F4A-A5E69FBECE28}" type="slidenum">
              <a:rPr lang="es-ES" sz="1400" smtClean="0">
                <a:solidFill>
                  <a:schemeClr val="tx2"/>
                </a:solidFill>
                <a:latin typeface="Arial Narrow" pitchFamily="34" charset="0"/>
              </a:rPr>
              <a:pPr eaLnBrk="1" hangingPunct="1"/>
              <a:t>73</a:t>
            </a:fld>
            <a:endParaRPr lang="es-ES" sz="1400" smtClean="0">
              <a:solidFill>
                <a:schemeClr val="tx2"/>
              </a:solidFill>
              <a:latin typeface="Arial Narrow" pitchFamily="34" charset="0"/>
            </a:endParaRPr>
          </a:p>
        </p:txBody>
      </p:sp>
      <p:sp>
        <p:nvSpPr>
          <p:cNvPr id="11268" name="Rectangle 2"/>
          <p:cNvSpPr>
            <a:spLocks noGrp="1" noChangeArrowheads="1"/>
          </p:cNvSpPr>
          <p:nvPr>
            <p:ph type="title"/>
          </p:nvPr>
        </p:nvSpPr>
        <p:spPr/>
        <p:txBody>
          <a:bodyPr>
            <a:normAutofit fontScale="90000"/>
          </a:bodyPr>
          <a:lstStyle/>
          <a:p>
            <a:pPr eaLnBrk="1" hangingPunct="1"/>
            <a:r>
              <a:rPr lang="en-US" sz="3600" dirty="0" err="1" smtClean="0"/>
              <a:t>Enfoque</a:t>
            </a:r>
            <a:r>
              <a:rPr lang="en-US" sz="3600" dirty="0" smtClean="0"/>
              <a:t> </a:t>
            </a:r>
            <a:r>
              <a:rPr lang="en-US" sz="3600" dirty="0" err="1" smtClean="0"/>
              <a:t>clásico</a:t>
            </a:r>
            <a:r>
              <a:rPr lang="en-US" sz="3600" dirty="0" smtClean="0"/>
              <a:t> o </a:t>
            </a:r>
            <a:r>
              <a:rPr lang="en-US" sz="3600" i="1" dirty="0" smtClean="0"/>
              <a:t>a priori</a:t>
            </a:r>
            <a:br>
              <a:rPr lang="en-US" sz="3600" i="1" dirty="0" smtClean="0"/>
            </a:br>
            <a:r>
              <a:rPr lang="en-US" sz="3600" dirty="0" err="1" smtClean="0"/>
              <a:t>Ejemplos</a:t>
            </a:r>
            <a:endParaRPr lang="es-ES" sz="3600" dirty="0" smtClean="0"/>
          </a:p>
        </p:txBody>
      </p:sp>
      <p:sp>
        <p:nvSpPr>
          <p:cNvPr id="2" name="1 Marcador de pie de página"/>
          <p:cNvSpPr>
            <a:spLocks noGrp="1"/>
          </p:cNvSpPr>
          <p:nvPr>
            <p:ph type="ftr" sz="quarter" idx="11"/>
          </p:nvPr>
        </p:nvSpPr>
        <p:spPr/>
        <p:txBody>
          <a:bodyPr/>
          <a:lstStyle/>
          <a:p>
            <a:pPr>
              <a:defRPr/>
            </a:pPr>
            <a:r>
              <a:rPr lang="es-ES" smtClean="0"/>
              <a:t>Introducción a la Probabilidad</a:t>
            </a:r>
            <a:endParaRPr lang="es-ES"/>
          </a:p>
        </p:txBody>
      </p:sp>
    </p:spTree>
  </p:cSld>
  <p:clrMapOvr>
    <a:masterClrMapping/>
  </p:clrMapOvr>
  <p:transition spd="slow">
    <p:cover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69">
                                            <p:txEl>
                                              <p:pRg st="0" end="0"/>
                                            </p:txEl>
                                          </p:spTgt>
                                        </p:tgtEl>
                                        <p:attrNameLst>
                                          <p:attrName>style.visibility</p:attrName>
                                        </p:attrNameLst>
                                      </p:cBhvr>
                                      <p:to>
                                        <p:strVal val="visible"/>
                                      </p:to>
                                    </p:set>
                                    <p:animEffect transition="in" filter="fade">
                                      <p:cBhvr>
                                        <p:cTn id="7" dur="500"/>
                                        <p:tgtEl>
                                          <p:spTgt spid="112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69">
                                            <p:txEl>
                                              <p:pRg st="1" end="1"/>
                                            </p:txEl>
                                          </p:spTgt>
                                        </p:tgtEl>
                                        <p:attrNameLst>
                                          <p:attrName>style.visibility</p:attrName>
                                        </p:attrNameLst>
                                      </p:cBhvr>
                                      <p:to>
                                        <p:strVal val="visible"/>
                                      </p:to>
                                    </p:set>
                                    <p:animEffect transition="in" filter="fade">
                                      <p:cBhvr>
                                        <p:cTn id="12" dur="500"/>
                                        <p:tgtEl>
                                          <p:spTgt spid="1126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3"/>
          <p:cNvSpPr>
            <a:spLocks noGrp="1" noChangeArrowheads="1"/>
          </p:cNvSpPr>
          <p:nvPr>
            <p:ph idx="1"/>
          </p:nvPr>
        </p:nvSpPr>
        <p:spPr>
          <a:xfrm>
            <a:off x="611560" y="1059582"/>
            <a:ext cx="7772400" cy="2000250"/>
          </a:xfrm>
        </p:spPr>
        <p:txBody>
          <a:bodyPr>
            <a:normAutofit/>
          </a:bodyPr>
          <a:lstStyle/>
          <a:p>
            <a:r>
              <a:rPr lang="es-MX" sz="2800" dirty="0" smtClean="0"/>
              <a:t>Si un experimento se repitió N veces y el evento A ocurrió </a:t>
            </a:r>
            <a:r>
              <a:rPr lang="es-MX" sz="2800" dirty="0" err="1" smtClean="0"/>
              <a:t>n</a:t>
            </a:r>
            <a:r>
              <a:rPr lang="es-MX" sz="2800" baseline="-25000" dirty="0" err="1" smtClean="0"/>
              <a:t>A</a:t>
            </a:r>
            <a:r>
              <a:rPr lang="es-MX" sz="2800" dirty="0" smtClean="0"/>
              <a:t> ocasiones, la probabilidad de A es </a:t>
            </a:r>
            <a:r>
              <a:rPr lang="es-MX" sz="2800" dirty="0" err="1" smtClean="0"/>
              <a:t>n</a:t>
            </a:r>
            <a:r>
              <a:rPr lang="es-MX" sz="2800" baseline="-25000" dirty="0" err="1" smtClean="0"/>
              <a:t>A</a:t>
            </a:r>
            <a:r>
              <a:rPr lang="es-MX" sz="2800" dirty="0" smtClean="0"/>
              <a:t>/N</a:t>
            </a:r>
          </a:p>
        </p:txBody>
      </p:sp>
      <p:sp>
        <p:nvSpPr>
          <p:cNvPr id="12290" name="3 Marcador de fecha"/>
          <p:cNvSpPr>
            <a:spLocks noGrp="1"/>
          </p:cNvSpPr>
          <p:nvPr>
            <p:ph type="dt" sz="half" idx="10"/>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BF3F920C-0E20-4F3C-BF4B-0DA5F7D500CF}" type="datetime1">
              <a:rPr lang="es-MX" sz="1400" smtClean="0">
                <a:solidFill>
                  <a:schemeClr val="tx2"/>
                </a:solidFill>
                <a:latin typeface="Arial Narrow" pitchFamily="34" charset="0"/>
              </a:rPr>
              <a:t>09/04/2021</a:t>
            </a:fld>
            <a:endParaRPr lang="es-ES" sz="1400" smtClean="0">
              <a:solidFill>
                <a:schemeClr val="tx2"/>
              </a:solidFill>
              <a:latin typeface="Arial Narrow" pitchFamily="34" charset="0"/>
            </a:endParaRPr>
          </a:p>
        </p:txBody>
      </p:sp>
      <p:sp>
        <p:nvSpPr>
          <p:cNvPr id="12291" name="5 Marcador de número de diapositiva"/>
          <p:cNvSpPr>
            <a:spLocks noGrp="1"/>
          </p:cNvSpPr>
          <p:nvPr>
            <p:ph type="sldNum" sz="quarter" idx="12"/>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28C5CC4-C003-46B8-AD42-212136BEA20F}" type="slidenum">
              <a:rPr lang="es-ES" sz="1400" smtClean="0">
                <a:solidFill>
                  <a:schemeClr val="tx2"/>
                </a:solidFill>
                <a:latin typeface="Arial Narrow" pitchFamily="34" charset="0"/>
              </a:rPr>
              <a:pPr eaLnBrk="1" hangingPunct="1"/>
              <a:t>74</a:t>
            </a:fld>
            <a:endParaRPr lang="es-ES" sz="1400" smtClean="0">
              <a:solidFill>
                <a:schemeClr val="tx2"/>
              </a:solidFill>
              <a:latin typeface="Arial Narrow" pitchFamily="34" charset="0"/>
            </a:endParaRPr>
          </a:p>
        </p:txBody>
      </p:sp>
      <p:sp>
        <p:nvSpPr>
          <p:cNvPr id="12292" name="Rectangle 2"/>
          <p:cNvSpPr>
            <a:spLocks noGrp="1" noChangeArrowheads="1"/>
          </p:cNvSpPr>
          <p:nvPr>
            <p:ph type="title"/>
          </p:nvPr>
        </p:nvSpPr>
        <p:spPr/>
        <p:txBody>
          <a:bodyPr>
            <a:normAutofit fontScale="90000"/>
          </a:bodyPr>
          <a:lstStyle/>
          <a:p>
            <a:pPr eaLnBrk="1" hangingPunct="1"/>
            <a:r>
              <a:rPr lang="en-US" dirty="0" err="1" smtClean="0"/>
              <a:t>Enfoque</a:t>
            </a:r>
            <a:r>
              <a:rPr lang="en-US" dirty="0" smtClean="0"/>
              <a:t> </a:t>
            </a:r>
            <a:r>
              <a:rPr lang="en-US" dirty="0" err="1" smtClean="0"/>
              <a:t>frecuentista</a:t>
            </a:r>
            <a:r>
              <a:rPr lang="en-US" dirty="0" smtClean="0"/>
              <a:t> o </a:t>
            </a:r>
            <a:r>
              <a:rPr lang="en-US" i="1" dirty="0" smtClean="0"/>
              <a:t>a posteriori</a:t>
            </a:r>
            <a:r>
              <a:rPr lang="en-US" dirty="0" smtClean="0"/>
              <a:t> o de </a:t>
            </a:r>
            <a:r>
              <a:rPr lang="en-US" i="1" dirty="0" err="1" smtClean="0"/>
              <a:t>verosimilitud</a:t>
            </a:r>
            <a:endParaRPr lang="es-ES" dirty="0" smtClean="0"/>
          </a:p>
        </p:txBody>
      </p:sp>
      <p:sp>
        <p:nvSpPr>
          <p:cNvPr id="2" name="1 Marcador de pie de página"/>
          <p:cNvSpPr>
            <a:spLocks noGrp="1"/>
          </p:cNvSpPr>
          <p:nvPr>
            <p:ph type="ftr" sz="quarter" idx="11"/>
          </p:nvPr>
        </p:nvSpPr>
        <p:spPr/>
        <p:txBody>
          <a:bodyPr/>
          <a:lstStyle/>
          <a:p>
            <a:pPr>
              <a:defRPr/>
            </a:pPr>
            <a:r>
              <a:rPr lang="es-ES" smtClean="0"/>
              <a:t>Introducción a la Probabilidad</a:t>
            </a:r>
            <a:endParaRPr lang="es-ES"/>
          </a:p>
        </p:txBody>
      </p:sp>
      <p:pic>
        <p:nvPicPr>
          <p:cNvPr id="12374" name="Picture 86" descr="http://kybernetik.free.fr/Fisherma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3251" y="1923678"/>
            <a:ext cx="2143125" cy="2857500"/>
          </a:xfrm>
          <a:prstGeom prst="rect">
            <a:avLst/>
          </a:prstGeom>
          <a:noFill/>
          <a:extLst>
            <a:ext uri="{909E8E84-426E-40DD-AFC4-6F175D3DCCD1}">
              <a14:hiddenFill xmlns:a14="http://schemas.microsoft.com/office/drawing/2010/main">
                <a:solidFill>
                  <a:srgbClr val="FFFFFF"/>
                </a:solidFill>
              </a14:hiddenFill>
            </a:ext>
          </a:extLst>
        </p:spPr>
      </p:pic>
      <p:sp>
        <p:nvSpPr>
          <p:cNvPr id="9" name="8 CuadroTexto"/>
          <p:cNvSpPr txBox="1"/>
          <p:nvPr/>
        </p:nvSpPr>
        <p:spPr>
          <a:xfrm>
            <a:off x="2195736" y="3813888"/>
            <a:ext cx="3312368" cy="1200329"/>
          </a:xfrm>
          <a:prstGeom prst="rect">
            <a:avLst/>
          </a:prstGeom>
          <a:noFill/>
        </p:spPr>
        <p:txBody>
          <a:bodyPr wrap="square" rtlCol="0">
            <a:spAutoFit/>
          </a:bodyPr>
          <a:lstStyle/>
          <a:p>
            <a:pPr algn="ctr"/>
            <a:r>
              <a:rPr lang="es-MX" dirty="0" smtClean="0"/>
              <a:t>Sir Ronald </a:t>
            </a:r>
            <a:r>
              <a:rPr lang="es-MX" dirty="0" err="1" smtClean="0"/>
              <a:t>Aylmer</a:t>
            </a:r>
            <a:r>
              <a:rPr lang="es-MX" dirty="0" smtClean="0"/>
              <a:t> Fisher</a:t>
            </a:r>
          </a:p>
          <a:p>
            <a:pPr algn="ctr"/>
            <a:r>
              <a:rPr lang="es-MX" dirty="0" smtClean="0"/>
              <a:t>Inglaterra</a:t>
            </a:r>
          </a:p>
          <a:p>
            <a:pPr algn="ctr"/>
            <a:r>
              <a:rPr lang="es-MX" dirty="0" smtClean="0"/>
              <a:t>1890 - 1962</a:t>
            </a:r>
            <a:endParaRPr lang="es-MX" dirty="0"/>
          </a:p>
        </p:txBody>
      </p:sp>
    </p:spTree>
  </p:cSld>
  <p:clrMapOvr>
    <a:masterClrMapping/>
  </p:clrMapOvr>
  <p:transition spd="slow">
    <p:cover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2374"/>
                                        </p:tgtEl>
                                        <p:attrNameLst>
                                          <p:attrName>style.visibility</p:attrName>
                                        </p:attrNameLst>
                                      </p:cBhvr>
                                      <p:to>
                                        <p:strVal val="visible"/>
                                      </p:to>
                                    </p:set>
                                    <p:anim calcmode="lin" valueType="num">
                                      <p:cBhvr additive="base">
                                        <p:cTn id="7" dur="500" fill="hold"/>
                                        <p:tgtEl>
                                          <p:spTgt spid="12374"/>
                                        </p:tgtEl>
                                        <p:attrNameLst>
                                          <p:attrName>ppt_x</p:attrName>
                                        </p:attrNameLst>
                                      </p:cBhvr>
                                      <p:tavLst>
                                        <p:tav tm="0">
                                          <p:val>
                                            <p:strVal val="1+#ppt_w/2"/>
                                          </p:val>
                                        </p:tav>
                                        <p:tav tm="100000">
                                          <p:val>
                                            <p:strVal val="#ppt_x"/>
                                          </p:val>
                                        </p:tav>
                                      </p:tavLst>
                                    </p:anim>
                                    <p:anim calcmode="lin" valueType="num">
                                      <p:cBhvr additive="base">
                                        <p:cTn id="8" dur="500" fill="hold"/>
                                        <p:tgtEl>
                                          <p:spTgt spid="12374"/>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293">
                                            <p:txEl>
                                              <p:pRg st="0" end="0"/>
                                            </p:txEl>
                                          </p:spTgt>
                                        </p:tgtEl>
                                        <p:attrNameLst>
                                          <p:attrName>style.visibility</p:attrName>
                                        </p:attrNameLst>
                                      </p:cBhvr>
                                      <p:to>
                                        <p:strVal val="visible"/>
                                      </p:to>
                                    </p:set>
                                    <p:animEffect transition="in" filter="fade">
                                      <p:cBhvr>
                                        <p:cTn id="17" dur="500"/>
                                        <p:tgtEl>
                                          <p:spTgt spid="1229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build="p"/>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40" name="Picture 4" descr="https://i.ebayimg.com/images/g/Ge0AAOSw1jJeVwfg/s-l3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915566"/>
            <a:ext cx="1633487" cy="1508254"/>
          </a:xfrm>
          <a:prstGeom prst="rect">
            <a:avLst/>
          </a:prstGeom>
          <a:noFill/>
          <a:extLst>
            <a:ext uri="{909E8E84-426E-40DD-AFC4-6F175D3DCCD1}">
              <a14:hiddenFill xmlns:a14="http://schemas.microsoft.com/office/drawing/2010/main">
                <a:solidFill>
                  <a:srgbClr val="FFFFFF"/>
                </a:solidFill>
              </a14:hiddenFill>
            </a:ext>
          </a:extLst>
        </p:spPr>
      </p:pic>
      <p:pic>
        <p:nvPicPr>
          <p:cNvPr id="65538" name="Picture 2" descr="https://en.numista.com/catalogue/photos/mexique/3620-origina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114049"/>
            <a:ext cx="1240727" cy="1238250"/>
          </a:xfrm>
          <a:prstGeom prst="rect">
            <a:avLst/>
          </a:prstGeom>
          <a:noFill/>
          <a:extLst>
            <a:ext uri="{909E8E84-426E-40DD-AFC4-6F175D3DCCD1}">
              <a14:hiddenFill xmlns:a14="http://schemas.microsoft.com/office/drawing/2010/main">
                <a:solidFill>
                  <a:srgbClr val="FFFFFF"/>
                </a:solidFill>
              </a14:hiddenFill>
            </a:ext>
          </a:extLst>
        </p:spPr>
      </p:pic>
      <p:sp>
        <p:nvSpPr>
          <p:cNvPr id="12293" name="Rectangle 3"/>
          <p:cNvSpPr>
            <a:spLocks noGrp="1" noChangeArrowheads="1"/>
          </p:cNvSpPr>
          <p:nvPr>
            <p:ph idx="1"/>
          </p:nvPr>
        </p:nvSpPr>
        <p:spPr/>
        <p:txBody>
          <a:bodyPr>
            <a:normAutofit fontScale="92500" lnSpcReduction="10000"/>
          </a:bodyPr>
          <a:lstStyle/>
          <a:p>
            <a:r>
              <a:rPr lang="es-MX" sz="3200" dirty="0" smtClean="0"/>
              <a:t>Se lanzó una moneda 100 veces y se observó que 55 veces apareció </a:t>
            </a:r>
            <a:r>
              <a:rPr lang="es-MX" sz="3200" i="1" dirty="0" smtClean="0"/>
              <a:t>águila</a:t>
            </a:r>
            <a:r>
              <a:rPr lang="es-MX" sz="3200" dirty="0" smtClean="0"/>
              <a:t> y 45 veces, </a:t>
            </a:r>
            <a:r>
              <a:rPr lang="es-MX" sz="3200" i="1" dirty="0" smtClean="0"/>
              <a:t>sol</a:t>
            </a:r>
          </a:p>
          <a:p>
            <a:r>
              <a:rPr lang="es-MX" sz="3200" dirty="0" smtClean="0"/>
              <a:t>Entonces</a:t>
            </a:r>
          </a:p>
          <a:p>
            <a:pPr lvl="1"/>
            <a:r>
              <a:rPr lang="es-MX" sz="2800" dirty="0" smtClean="0"/>
              <a:t>La probabilidad de observar águila es 55/100 = 0.55</a:t>
            </a:r>
          </a:p>
          <a:p>
            <a:pPr lvl="1"/>
            <a:r>
              <a:rPr lang="es-MX" sz="2800" dirty="0" smtClean="0"/>
              <a:t>La probabilidad de observar sol es 45/100 = 0.45</a:t>
            </a:r>
          </a:p>
        </p:txBody>
      </p:sp>
      <p:sp>
        <p:nvSpPr>
          <p:cNvPr id="12290" name="3 Marcador de fecha"/>
          <p:cNvSpPr>
            <a:spLocks noGrp="1"/>
          </p:cNvSpPr>
          <p:nvPr>
            <p:ph type="dt" sz="half" idx="10"/>
          </p:nvPr>
        </p:nvSpPr>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E9498F42-FA0C-4D83-A204-516877A03E43}" type="datetime1">
              <a:rPr lang="es-MX" sz="1600" smtClean="0"/>
              <a:t>09/04/2021</a:t>
            </a:fld>
            <a:endParaRPr lang="es-ES" sz="1600" dirty="0" smtClean="0"/>
          </a:p>
        </p:txBody>
      </p:sp>
      <p:sp>
        <p:nvSpPr>
          <p:cNvPr id="2" name="1 Marcador de pie de página"/>
          <p:cNvSpPr>
            <a:spLocks noGrp="1"/>
          </p:cNvSpPr>
          <p:nvPr>
            <p:ph type="ftr" sz="quarter" idx="11"/>
          </p:nvPr>
        </p:nvSpPr>
        <p:spPr/>
        <p:txBody>
          <a:bodyPr/>
          <a:lstStyle/>
          <a:p>
            <a:r>
              <a:rPr lang="es-ES" smtClean="0"/>
              <a:t>Introducción a la Probabilidad</a:t>
            </a:r>
            <a:endParaRPr lang="es-ES"/>
          </a:p>
        </p:txBody>
      </p:sp>
      <p:sp>
        <p:nvSpPr>
          <p:cNvPr id="12291" name="5 Marcador de número de diapositiva"/>
          <p:cNvSpPr>
            <a:spLocks noGrp="1"/>
          </p:cNvSpPr>
          <p:nvPr>
            <p:ph type="sldNum" sz="quarter" idx="12"/>
          </p:nvPr>
        </p:nvSpPr>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628C5CC4-C003-46B8-AD42-212136BEA20F}" type="slidenum">
              <a:rPr lang="es-ES" sz="1400" smtClean="0">
                <a:latin typeface="Arial Narrow" panose="020B0606020202030204" pitchFamily="34" charset="0"/>
              </a:rPr>
              <a:pPr/>
              <a:t>75</a:t>
            </a:fld>
            <a:endParaRPr lang="es-ES" sz="2000" dirty="0" smtClean="0">
              <a:latin typeface="Arial Narrow" panose="020B0606020202030204" pitchFamily="34" charset="0"/>
            </a:endParaRPr>
          </a:p>
        </p:txBody>
      </p:sp>
      <p:sp>
        <p:nvSpPr>
          <p:cNvPr id="12292" name="Rectangle 2"/>
          <p:cNvSpPr>
            <a:spLocks noGrp="1" noChangeArrowheads="1"/>
          </p:cNvSpPr>
          <p:nvPr>
            <p:ph type="title"/>
          </p:nvPr>
        </p:nvSpPr>
        <p:spPr/>
        <p:txBody>
          <a:bodyPr>
            <a:normAutofit/>
          </a:bodyPr>
          <a:lstStyle/>
          <a:p>
            <a:r>
              <a:rPr lang="en-US" dirty="0" err="1" smtClean="0"/>
              <a:t>Ejemplo</a:t>
            </a:r>
            <a:r>
              <a:rPr lang="en-US" dirty="0" smtClean="0"/>
              <a:t>. </a:t>
            </a:r>
            <a:r>
              <a:rPr lang="en-US" dirty="0" err="1" smtClean="0"/>
              <a:t>Enfoque</a:t>
            </a:r>
            <a:r>
              <a:rPr lang="en-US" dirty="0" smtClean="0"/>
              <a:t> </a:t>
            </a:r>
            <a:r>
              <a:rPr lang="en-US" dirty="0" err="1" smtClean="0"/>
              <a:t>frecuentista</a:t>
            </a:r>
            <a:endParaRPr lang="es-ES" dirty="0" smtClean="0"/>
          </a:p>
        </p:txBody>
      </p:sp>
    </p:spTree>
    <p:extLst>
      <p:ext uri="{BB962C8B-B14F-4D97-AF65-F5344CB8AC3E}">
        <p14:creationId xmlns:p14="http://schemas.microsoft.com/office/powerpoint/2010/main" val="3634437525"/>
      </p:ext>
    </p:extLst>
  </p:cSld>
  <p:clrMapOvr>
    <a:masterClrMapping/>
  </p:clrMapOvr>
  <p:transition spd="slow">
    <p:cover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93">
                                            <p:txEl>
                                              <p:pRg st="0" end="0"/>
                                            </p:txEl>
                                          </p:spTgt>
                                        </p:tgtEl>
                                        <p:attrNameLst>
                                          <p:attrName>style.visibility</p:attrName>
                                        </p:attrNameLst>
                                      </p:cBhvr>
                                      <p:to>
                                        <p:strVal val="visible"/>
                                      </p:to>
                                    </p:set>
                                    <p:animEffect transition="in" filter="fade">
                                      <p:cBhvr>
                                        <p:cTn id="7" dur="500"/>
                                        <p:tgtEl>
                                          <p:spTgt spid="122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293">
                                            <p:txEl>
                                              <p:pRg st="1" end="1"/>
                                            </p:txEl>
                                          </p:spTgt>
                                        </p:tgtEl>
                                        <p:attrNameLst>
                                          <p:attrName>style.visibility</p:attrName>
                                        </p:attrNameLst>
                                      </p:cBhvr>
                                      <p:to>
                                        <p:strVal val="visible"/>
                                      </p:to>
                                    </p:set>
                                    <p:animEffect transition="in" filter="fade">
                                      <p:cBhvr>
                                        <p:cTn id="12" dur="500"/>
                                        <p:tgtEl>
                                          <p:spTgt spid="1229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293">
                                            <p:txEl>
                                              <p:pRg st="2" end="2"/>
                                            </p:txEl>
                                          </p:spTgt>
                                        </p:tgtEl>
                                        <p:attrNameLst>
                                          <p:attrName>style.visibility</p:attrName>
                                        </p:attrNameLst>
                                      </p:cBhvr>
                                      <p:to>
                                        <p:strVal val="visible"/>
                                      </p:to>
                                    </p:set>
                                    <p:animEffect transition="in" filter="fade">
                                      <p:cBhvr>
                                        <p:cTn id="15" dur="500"/>
                                        <p:tgtEl>
                                          <p:spTgt spid="1229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293">
                                            <p:txEl>
                                              <p:pRg st="3" end="3"/>
                                            </p:txEl>
                                          </p:spTgt>
                                        </p:tgtEl>
                                        <p:attrNameLst>
                                          <p:attrName>style.visibility</p:attrName>
                                        </p:attrNameLst>
                                      </p:cBhvr>
                                      <p:to>
                                        <p:strVal val="visible"/>
                                      </p:to>
                                    </p:set>
                                    <p:animEffect transition="in" filter="fade">
                                      <p:cBhvr>
                                        <p:cTn id="18" dur="500"/>
                                        <p:tgtEl>
                                          <p:spTgt spid="1229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3"/>
          <p:cNvSpPr>
            <a:spLocks noGrp="1" noChangeArrowheads="1"/>
          </p:cNvSpPr>
          <p:nvPr>
            <p:ph idx="1"/>
          </p:nvPr>
        </p:nvSpPr>
        <p:spPr>
          <a:xfrm>
            <a:off x="611560" y="1059582"/>
            <a:ext cx="7772400" cy="1512168"/>
          </a:xfrm>
        </p:spPr>
        <p:txBody>
          <a:bodyPr>
            <a:normAutofit/>
          </a:bodyPr>
          <a:lstStyle/>
          <a:p>
            <a:r>
              <a:rPr lang="es-MX" sz="2800" dirty="0" smtClean="0"/>
              <a:t>Se lanzó un dado 300 veces y se observaron las siguientes frecuencias relativas</a:t>
            </a:r>
          </a:p>
        </p:txBody>
      </p:sp>
      <p:sp>
        <p:nvSpPr>
          <p:cNvPr id="12290" name="3 Marcador de fecha"/>
          <p:cNvSpPr>
            <a:spLocks noGrp="1"/>
          </p:cNvSpPr>
          <p:nvPr>
            <p:ph type="dt" sz="half" idx="10"/>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99B8975-E37E-44C6-A6EF-24864A6B800B}" type="datetime1">
              <a:rPr lang="es-MX" sz="1400" smtClean="0">
                <a:solidFill>
                  <a:schemeClr val="tx2"/>
                </a:solidFill>
                <a:latin typeface="Arial Narrow" pitchFamily="34" charset="0"/>
              </a:rPr>
              <a:t>09/04/2021</a:t>
            </a:fld>
            <a:endParaRPr lang="es-ES" sz="1400" smtClean="0">
              <a:solidFill>
                <a:schemeClr val="tx2"/>
              </a:solidFill>
              <a:latin typeface="Arial Narrow" pitchFamily="34" charset="0"/>
            </a:endParaRPr>
          </a:p>
        </p:txBody>
      </p:sp>
      <p:sp>
        <p:nvSpPr>
          <p:cNvPr id="12291" name="5 Marcador de número de diapositiva"/>
          <p:cNvSpPr>
            <a:spLocks noGrp="1"/>
          </p:cNvSpPr>
          <p:nvPr>
            <p:ph type="sldNum" sz="quarter" idx="12"/>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28C5CC4-C003-46B8-AD42-212136BEA20F}" type="slidenum">
              <a:rPr lang="es-ES" sz="1400" smtClean="0">
                <a:solidFill>
                  <a:schemeClr val="tx2"/>
                </a:solidFill>
                <a:latin typeface="Arial Narrow" pitchFamily="34" charset="0"/>
              </a:rPr>
              <a:pPr eaLnBrk="1" hangingPunct="1"/>
              <a:t>76</a:t>
            </a:fld>
            <a:endParaRPr lang="es-ES" sz="1400" dirty="0" smtClean="0">
              <a:solidFill>
                <a:schemeClr val="tx2"/>
              </a:solidFill>
              <a:latin typeface="Arial Narrow" pitchFamily="34" charset="0"/>
            </a:endParaRPr>
          </a:p>
        </p:txBody>
      </p:sp>
      <p:sp>
        <p:nvSpPr>
          <p:cNvPr id="12292" name="Rectangle 2"/>
          <p:cNvSpPr>
            <a:spLocks noGrp="1" noChangeArrowheads="1"/>
          </p:cNvSpPr>
          <p:nvPr>
            <p:ph type="title"/>
          </p:nvPr>
        </p:nvSpPr>
        <p:spPr/>
        <p:txBody>
          <a:bodyPr>
            <a:normAutofit/>
          </a:bodyPr>
          <a:lstStyle/>
          <a:p>
            <a:r>
              <a:rPr lang="en-US" dirty="0" err="1" smtClean="0"/>
              <a:t>Ejemplo</a:t>
            </a:r>
            <a:r>
              <a:rPr lang="en-US" dirty="0" smtClean="0"/>
              <a:t>. </a:t>
            </a:r>
            <a:r>
              <a:rPr lang="en-US" dirty="0" err="1" smtClean="0"/>
              <a:t>Enfoque</a:t>
            </a:r>
            <a:r>
              <a:rPr lang="en-US" dirty="0" smtClean="0"/>
              <a:t> </a:t>
            </a:r>
            <a:r>
              <a:rPr lang="en-US" dirty="0" err="1" smtClean="0"/>
              <a:t>frecuentista</a:t>
            </a:r>
            <a:r>
              <a:rPr lang="en-US" dirty="0" smtClean="0"/>
              <a:t> </a:t>
            </a:r>
            <a:endParaRPr lang="es-ES" dirty="0" smtClean="0"/>
          </a:p>
        </p:txBody>
      </p:sp>
      <p:sp>
        <p:nvSpPr>
          <p:cNvPr id="2" name="1 Marcador de pie de página"/>
          <p:cNvSpPr>
            <a:spLocks noGrp="1"/>
          </p:cNvSpPr>
          <p:nvPr>
            <p:ph type="ftr" sz="quarter" idx="11"/>
          </p:nvPr>
        </p:nvSpPr>
        <p:spPr/>
        <p:txBody>
          <a:bodyPr/>
          <a:lstStyle/>
          <a:p>
            <a:pPr>
              <a:defRPr/>
            </a:pPr>
            <a:r>
              <a:rPr lang="es-ES" smtClean="0"/>
              <a:t>Introducción a la Probabilidad</a:t>
            </a:r>
            <a:endParaRPr lang="es-ES"/>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9784" y="3574588"/>
            <a:ext cx="1574304" cy="1368292"/>
          </a:xfrm>
          <a:prstGeom prst="rect">
            <a:avLst/>
          </a:prstGeom>
        </p:spPr>
      </p:pic>
      <p:graphicFrame>
        <p:nvGraphicFramePr>
          <p:cNvPr id="5" name="Tabla 4"/>
          <p:cNvGraphicFramePr>
            <a:graphicFrameLocks noGrp="1"/>
          </p:cNvGraphicFramePr>
          <p:nvPr>
            <p:extLst>
              <p:ext uri="{D42A27DB-BD31-4B8C-83A1-F6EECF244321}">
                <p14:modId xmlns:p14="http://schemas.microsoft.com/office/powerpoint/2010/main" val="2051330043"/>
              </p:ext>
            </p:extLst>
          </p:nvPr>
        </p:nvGraphicFramePr>
        <p:xfrm>
          <a:off x="323528" y="2353812"/>
          <a:ext cx="8485940" cy="1112520"/>
        </p:xfrm>
        <a:graphic>
          <a:graphicData uri="http://schemas.openxmlformats.org/drawingml/2006/table">
            <a:tbl>
              <a:tblPr firstRow="1" bandRow="1">
                <a:tableStyleId>{5C22544A-7EE6-4342-B048-85BDC9FD1C3A}</a:tableStyleId>
              </a:tblPr>
              <a:tblGrid>
                <a:gridCol w="2322830">
                  <a:extLst>
                    <a:ext uri="{9D8B030D-6E8A-4147-A177-3AD203B41FA5}">
                      <a16:colId xmlns:a16="http://schemas.microsoft.com/office/drawing/2014/main" val="3426032696"/>
                    </a:ext>
                  </a:extLst>
                </a:gridCol>
                <a:gridCol w="906780">
                  <a:extLst>
                    <a:ext uri="{9D8B030D-6E8A-4147-A177-3AD203B41FA5}">
                      <a16:colId xmlns:a16="http://schemas.microsoft.com/office/drawing/2014/main" val="2321248554"/>
                    </a:ext>
                  </a:extLst>
                </a:gridCol>
                <a:gridCol w="876055">
                  <a:extLst>
                    <a:ext uri="{9D8B030D-6E8A-4147-A177-3AD203B41FA5}">
                      <a16:colId xmlns:a16="http://schemas.microsoft.com/office/drawing/2014/main" val="2929497489"/>
                    </a:ext>
                  </a:extLst>
                </a:gridCol>
                <a:gridCol w="876055">
                  <a:extLst>
                    <a:ext uri="{9D8B030D-6E8A-4147-A177-3AD203B41FA5}">
                      <a16:colId xmlns:a16="http://schemas.microsoft.com/office/drawing/2014/main" val="561643158"/>
                    </a:ext>
                  </a:extLst>
                </a:gridCol>
                <a:gridCol w="876055">
                  <a:extLst>
                    <a:ext uri="{9D8B030D-6E8A-4147-A177-3AD203B41FA5}">
                      <a16:colId xmlns:a16="http://schemas.microsoft.com/office/drawing/2014/main" val="487084443"/>
                    </a:ext>
                  </a:extLst>
                </a:gridCol>
                <a:gridCol w="876055">
                  <a:extLst>
                    <a:ext uri="{9D8B030D-6E8A-4147-A177-3AD203B41FA5}">
                      <a16:colId xmlns:a16="http://schemas.microsoft.com/office/drawing/2014/main" val="1919647684"/>
                    </a:ext>
                  </a:extLst>
                </a:gridCol>
                <a:gridCol w="876055">
                  <a:extLst>
                    <a:ext uri="{9D8B030D-6E8A-4147-A177-3AD203B41FA5}">
                      <a16:colId xmlns:a16="http://schemas.microsoft.com/office/drawing/2014/main" val="875786317"/>
                    </a:ext>
                  </a:extLst>
                </a:gridCol>
                <a:gridCol w="876055">
                  <a:extLst>
                    <a:ext uri="{9D8B030D-6E8A-4147-A177-3AD203B41FA5}">
                      <a16:colId xmlns:a16="http://schemas.microsoft.com/office/drawing/2014/main" val="723446389"/>
                    </a:ext>
                  </a:extLst>
                </a:gridCol>
              </a:tblGrid>
              <a:tr h="370840">
                <a:tc>
                  <a:txBody>
                    <a:bodyPr/>
                    <a:lstStyle/>
                    <a:p>
                      <a:r>
                        <a:rPr lang="es-MX" dirty="0" smtClean="0"/>
                        <a:t>Resultado</a:t>
                      </a:r>
                      <a:endParaRPr lang="es-MX" dirty="0"/>
                    </a:p>
                  </a:txBody>
                  <a:tcPr/>
                </a:tc>
                <a:tc>
                  <a:txBody>
                    <a:bodyPr/>
                    <a:lstStyle/>
                    <a:p>
                      <a:pPr algn="ctr"/>
                      <a:r>
                        <a:rPr lang="es-MX" dirty="0" smtClean="0"/>
                        <a:t>1</a:t>
                      </a:r>
                      <a:endParaRPr lang="es-MX" dirty="0"/>
                    </a:p>
                  </a:txBody>
                  <a:tcPr anchor="ctr"/>
                </a:tc>
                <a:tc>
                  <a:txBody>
                    <a:bodyPr/>
                    <a:lstStyle/>
                    <a:p>
                      <a:pPr algn="ctr"/>
                      <a:r>
                        <a:rPr lang="es-MX" dirty="0" smtClean="0"/>
                        <a:t>2</a:t>
                      </a:r>
                      <a:endParaRPr lang="es-MX" dirty="0"/>
                    </a:p>
                  </a:txBody>
                  <a:tcPr anchor="ctr"/>
                </a:tc>
                <a:tc>
                  <a:txBody>
                    <a:bodyPr/>
                    <a:lstStyle/>
                    <a:p>
                      <a:pPr algn="ctr"/>
                      <a:r>
                        <a:rPr lang="es-MX" dirty="0" smtClean="0"/>
                        <a:t>3</a:t>
                      </a:r>
                      <a:endParaRPr lang="es-MX" dirty="0"/>
                    </a:p>
                  </a:txBody>
                  <a:tcPr anchor="ctr"/>
                </a:tc>
                <a:tc>
                  <a:txBody>
                    <a:bodyPr/>
                    <a:lstStyle/>
                    <a:p>
                      <a:pPr algn="ctr"/>
                      <a:r>
                        <a:rPr lang="es-MX" dirty="0" smtClean="0"/>
                        <a:t>4</a:t>
                      </a:r>
                      <a:endParaRPr lang="es-MX" dirty="0"/>
                    </a:p>
                  </a:txBody>
                  <a:tcPr anchor="ctr"/>
                </a:tc>
                <a:tc>
                  <a:txBody>
                    <a:bodyPr/>
                    <a:lstStyle/>
                    <a:p>
                      <a:pPr algn="ctr"/>
                      <a:r>
                        <a:rPr lang="es-MX" dirty="0" smtClean="0"/>
                        <a:t>5</a:t>
                      </a:r>
                      <a:endParaRPr lang="es-MX" dirty="0"/>
                    </a:p>
                  </a:txBody>
                  <a:tcPr anchor="ctr"/>
                </a:tc>
                <a:tc>
                  <a:txBody>
                    <a:bodyPr/>
                    <a:lstStyle/>
                    <a:p>
                      <a:pPr algn="ctr"/>
                      <a:r>
                        <a:rPr lang="es-MX" dirty="0" smtClean="0"/>
                        <a:t>6</a:t>
                      </a:r>
                      <a:endParaRPr lang="es-MX" dirty="0"/>
                    </a:p>
                  </a:txBody>
                  <a:tcPr anchor="ctr"/>
                </a:tc>
                <a:tc>
                  <a:txBody>
                    <a:bodyPr/>
                    <a:lstStyle/>
                    <a:p>
                      <a:pPr algn="ctr"/>
                      <a:r>
                        <a:rPr lang="es-MX" dirty="0" smtClean="0"/>
                        <a:t>Total</a:t>
                      </a:r>
                      <a:endParaRPr lang="es-MX" dirty="0"/>
                    </a:p>
                  </a:txBody>
                  <a:tcPr anchor="ctr"/>
                </a:tc>
                <a:extLst>
                  <a:ext uri="{0D108BD9-81ED-4DB2-BD59-A6C34878D82A}">
                    <a16:rowId xmlns:a16="http://schemas.microsoft.com/office/drawing/2014/main" val="1588493044"/>
                  </a:ext>
                </a:extLst>
              </a:tr>
              <a:tr h="370840">
                <a:tc>
                  <a:txBody>
                    <a:bodyPr/>
                    <a:lstStyle/>
                    <a:p>
                      <a:r>
                        <a:rPr lang="es-MX" dirty="0" smtClean="0"/>
                        <a:t>Frecuencia</a:t>
                      </a:r>
                      <a:endParaRPr lang="es-MX" dirty="0"/>
                    </a:p>
                  </a:txBody>
                  <a:tcPr/>
                </a:tc>
                <a:tc>
                  <a:txBody>
                    <a:bodyPr/>
                    <a:lstStyle/>
                    <a:p>
                      <a:pPr algn="ctr"/>
                      <a:r>
                        <a:rPr lang="es-MX" dirty="0" smtClean="0"/>
                        <a:t>51</a:t>
                      </a:r>
                      <a:endParaRPr lang="es-MX" dirty="0"/>
                    </a:p>
                  </a:txBody>
                  <a:tcPr anchor="ctr"/>
                </a:tc>
                <a:tc>
                  <a:txBody>
                    <a:bodyPr/>
                    <a:lstStyle/>
                    <a:p>
                      <a:pPr algn="ctr"/>
                      <a:r>
                        <a:rPr lang="es-MX" dirty="0" smtClean="0"/>
                        <a:t>54</a:t>
                      </a:r>
                      <a:endParaRPr lang="es-MX" dirty="0"/>
                    </a:p>
                  </a:txBody>
                  <a:tcPr anchor="ctr"/>
                </a:tc>
                <a:tc>
                  <a:txBody>
                    <a:bodyPr/>
                    <a:lstStyle/>
                    <a:p>
                      <a:pPr algn="ctr"/>
                      <a:r>
                        <a:rPr lang="es-MX" dirty="0" smtClean="0"/>
                        <a:t>48</a:t>
                      </a:r>
                      <a:endParaRPr lang="es-MX" dirty="0"/>
                    </a:p>
                  </a:txBody>
                  <a:tcPr anchor="ctr"/>
                </a:tc>
                <a:tc>
                  <a:txBody>
                    <a:bodyPr/>
                    <a:lstStyle/>
                    <a:p>
                      <a:pPr algn="ctr"/>
                      <a:r>
                        <a:rPr lang="es-MX" dirty="0" smtClean="0"/>
                        <a:t>51</a:t>
                      </a:r>
                      <a:endParaRPr lang="es-MX" dirty="0"/>
                    </a:p>
                  </a:txBody>
                  <a:tcPr anchor="ctr"/>
                </a:tc>
                <a:tc>
                  <a:txBody>
                    <a:bodyPr/>
                    <a:lstStyle/>
                    <a:p>
                      <a:pPr algn="ctr"/>
                      <a:r>
                        <a:rPr lang="es-MX" dirty="0" smtClean="0"/>
                        <a:t>49</a:t>
                      </a:r>
                      <a:endParaRPr lang="es-MX" dirty="0"/>
                    </a:p>
                  </a:txBody>
                  <a:tcPr anchor="ctr"/>
                </a:tc>
                <a:tc>
                  <a:txBody>
                    <a:bodyPr/>
                    <a:lstStyle/>
                    <a:p>
                      <a:pPr algn="ctr"/>
                      <a:r>
                        <a:rPr lang="es-MX" dirty="0" smtClean="0"/>
                        <a:t>47</a:t>
                      </a:r>
                      <a:endParaRPr lang="es-MX" dirty="0"/>
                    </a:p>
                  </a:txBody>
                  <a:tcPr anchor="ctr"/>
                </a:tc>
                <a:tc>
                  <a:txBody>
                    <a:bodyPr/>
                    <a:lstStyle/>
                    <a:p>
                      <a:pPr algn="ctr"/>
                      <a:r>
                        <a:rPr lang="es-MX" dirty="0" smtClean="0"/>
                        <a:t>300</a:t>
                      </a:r>
                      <a:endParaRPr lang="es-MX" dirty="0"/>
                    </a:p>
                  </a:txBody>
                  <a:tcPr anchor="ctr"/>
                </a:tc>
                <a:extLst>
                  <a:ext uri="{0D108BD9-81ED-4DB2-BD59-A6C34878D82A}">
                    <a16:rowId xmlns:a16="http://schemas.microsoft.com/office/drawing/2014/main" val="1192023704"/>
                  </a:ext>
                </a:extLst>
              </a:tr>
              <a:tr h="370840">
                <a:tc>
                  <a:txBody>
                    <a:bodyPr/>
                    <a:lstStyle/>
                    <a:p>
                      <a:r>
                        <a:rPr lang="es-MX" dirty="0" smtClean="0"/>
                        <a:t>Frecuencia relativa</a:t>
                      </a:r>
                      <a:endParaRPr lang="es-MX" dirty="0"/>
                    </a:p>
                  </a:txBody>
                  <a:tcPr/>
                </a:tc>
                <a:tc>
                  <a:txBody>
                    <a:bodyPr/>
                    <a:lstStyle/>
                    <a:p>
                      <a:pPr algn="ctr"/>
                      <a:r>
                        <a:rPr lang="es-MX" dirty="0" smtClean="0"/>
                        <a:t>0.170</a:t>
                      </a:r>
                      <a:endParaRPr lang="es-MX" dirty="0"/>
                    </a:p>
                  </a:txBody>
                  <a:tcPr anchor="ctr"/>
                </a:tc>
                <a:tc>
                  <a:txBody>
                    <a:bodyPr/>
                    <a:lstStyle/>
                    <a:p>
                      <a:pPr algn="ctr"/>
                      <a:r>
                        <a:rPr lang="es-MX" dirty="0" smtClean="0"/>
                        <a:t>0.180</a:t>
                      </a:r>
                      <a:endParaRPr lang="es-MX" dirty="0"/>
                    </a:p>
                  </a:txBody>
                  <a:tcPr anchor="ctr"/>
                </a:tc>
                <a:tc>
                  <a:txBody>
                    <a:bodyPr/>
                    <a:lstStyle/>
                    <a:p>
                      <a:pPr algn="ctr"/>
                      <a:r>
                        <a:rPr lang="es-MX" dirty="0" smtClean="0"/>
                        <a:t>0.160</a:t>
                      </a:r>
                      <a:endParaRPr lang="es-MX" dirty="0"/>
                    </a:p>
                  </a:txBody>
                  <a:tcPr anchor="ctr"/>
                </a:tc>
                <a:tc>
                  <a:txBody>
                    <a:bodyPr/>
                    <a:lstStyle/>
                    <a:p>
                      <a:pPr algn="ctr"/>
                      <a:r>
                        <a:rPr lang="es-MX" dirty="0" smtClean="0"/>
                        <a:t>0.170</a:t>
                      </a:r>
                      <a:endParaRPr lang="es-MX" dirty="0"/>
                    </a:p>
                  </a:txBody>
                  <a:tcPr anchor="ctr"/>
                </a:tc>
                <a:tc>
                  <a:txBody>
                    <a:bodyPr/>
                    <a:lstStyle/>
                    <a:p>
                      <a:pPr algn="ctr"/>
                      <a:r>
                        <a:rPr lang="es-MX" dirty="0" smtClean="0"/>
                        <a:t>0.163</a:t>
                      </a:r>
                      <a:endParaRPr lang="es-MX" dirty="0"/>
                    </a:p>
                  </a:txBody>
                  <a:tcPr anchor="ctr"/>
                </a:tc>
                <a:tc>
                  <a:txBody>
                    <a:bodyPr/>
                    <a:lstStyle/>
                    <a:p>
                      <a:pPr algn="ctr"/>
                      <a:r>
                        <a:rPr lang="es-MX" dirty="0" smtClean="0"/>
                        <a:t>0.157</a:t>
                      </a:r>
                      <a:endParaRPr lang="es-MX" dirty="0"/>
                    </a:p>
                  </a:txBody>
                  <a:tcPr anchor="ctr"/>
                </a:tc>
                <a:tc>
                  <a:txBody>
                    <a:bodyPr/>
                    <a:lstStyle/>
                    <a:p>
                      <a:pPr algn="ctr"/>
                      <a:r>
                        <a:rPr lang="es-MX" dirty="0" smtClean="0"/>
                        <a:t>1.000</a:t>
                      </a:r>
                      <a:endParaRPr lang="es-MX" dirty="0"/>
                    </a:p>
                  </a:txBody>
                  <a:tcPr anchor="ctr"/>
                </a:tc>
                <a:extLst>
                  <a:ext uri="{0D108BD9-81ED-4DB2-BD59-A6C34878D82A}">
                    <a16:rowId xmlns:a16="http://schemas.microsoft.com/office/drawing/2014/main" val="3759992730"/>
                  </a:ext>
                </a:extLst>
              </a:tr>
            </a:tbl>
          </a:graphicData>
        </a:graphic>
      </p:graphicFrame>
    </p:spTree>
  </p:cSld>
  <p:clrMapOvr>
    <a:masterClrMapping/>
  </p:clrMapOvr>
  <p:transition spd="slow">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3"/>
          <p:cNvSpPr>
            <a:spLocks noGrp="1" noChangeArrowheads="1"/>
          </p:cNvSpPr>
          <p:nvPr>
            <p:ph idx="1"/>
          </p:nvPr>
        </p:nvSpPr>
        <p:spPr/>
        <p:txBody>
          <a:bodyPr>
            <a:noAutofit/>
          </a:bodyPr>
          <a:lstStyle/>
          <a:p>
            <a:pPr eaLnBrk="1" hangingPunct="1">
              <a:lnSpc>
                <a:spcPct val="90000"/>
              </a:lnSpc>
            </a:pPr>
            <a:r>
              <a:rPr lang="es-MX" sz="3200" dirty="0" smtClean="0"/>
              <a:t>Un experto en la materia estima las probabilidades de los posibles resultados con base en su conocimiento del problema</a:t>
            </a:r>
          </a:p>
          <a:p>
            <a:pPr marL="109728" indent="0" eaLnBrk="1" hangingPunct="1">
              <a:lnSpc>
                <a:spcPct val="90000"/>
              </a:lnSpc>
              <a:buNone/>
            </a:pPr>
            <a:endParaRPr lang="es-MX" sz="3200" dirty="0" smtClean="0"/>
          </a:p>
        </p:txBody>
      </p:sp>
      <p:sp>
        <p:nvSpPr>
          <p:cNvPr id="13314" name="3 Marcador de fecha"/>
          <p:cNvSpPr>
            <a:spLocks noGrp="1"/>
          </p:cNvSpPr>
          <p:nvPr>
            <p:ph type="dt" sz="half" idx="10"/>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1D90C631-E3C8-4D19-B66A-8379BC90E9D1}" type="datetime1">
              <a:rPr lang="es-MX" sz="1400" smtClean="0">
                <a:solidFill>
                  <a:schemeClr val="tx2"/>
                </a:solidFill>
                <a:latin typeface="Arial Narrow" pitchFamily="34" charset="0"/>
              </a:rPr>
              <a:t>09/04/2021</a:t>
            </a:fld>
            <a:endParaRPr lang="es-ES" sz="1400" smtClean="0">
              <a:solidFill>
                <a:schemeClr val="tx2"/>
              </a:solidFill>
              <a:latin typeface="Arial Narrow" pitchFamily="34" charset="0"/>
            </a:endParaRPr>
          </a:p>
        </p:txBody>
      </p:sp>
      <p:sp>
        <p:nvSpPr>
          <p:cNvPr id="13315" name="5 Marcador de número de diapositiva"/>
          <p:cNvSpPr>
            <a:spLocks noGrp="1"/>
          </p:cNvSpPr>
          <p:nvPr>
            <p:ph type="sldNum" sz="quarter" idx="12"/>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FB9FF36-7A20-43EB-A739-898F7C7F8007}" type="slidenum">
              <a:rPr lang="es-ES" sz="1400" smtClean="0">
                <a:solidFill>
                  <a:schemeClr val="tx2"/>
                </a:solidFill>
                <a:latin typeface="Arial Narrow" pitchFamily="34" charset="0"/>
              </a:rPr>
              <a:pPr eaLnBrk="1" hangingPunct="1"/>
              <a:t>77</a:t>
            </a:fld>
            <a:endParaRPr lang="es-ES" sz="1400" smtClean="0">
              <a:solidFill>
                <a:schemeClr val="tx2"/>
              </a:solidFill>
              <a:latin typeface="Arial Narrow" pitchFamily="34" charset="0"/>
            </a:endParaRPr>
          </a:p>
        </p:txBody>
      </p:sp>
      <p:sp>
        <p:nvSpPr>
          <p:cNvPr id="13316" name="Rectangle 2"/>
          <p:cNvSpPr>
            <a:spLocks noGrp="1" noChangeArrowheads="1"/>
          </p:cNvSpPr>
          <p:nvPr>
            <p:ph type="title"/>
          </p:nvPr>
        </p:nvSpPr>
        <p:spPr/>
        <p:txBody>
          <a:bodyPr/>
          <a:lstStyle/>
          <a:p>
            <a:pPr eaLnBrk="1" hangingPunct="1"/>
            <a:r>
              <a:rPr lang="es-MX" dirty="0" smtClean="0"/>
              <a:t>Enfoque subjetivo o </a:t>
            </a:r>
            <a:r>
              <a:rPr lang="es-MX" i="1" dirty="0" smtClean="0"/>
              <a:t>bayesiano</a:t>
            </a:r>
            <a:endParaRPr lang="es-ES" dirty="0" smtClean="0"/>
          </a:p>
        </p:txBody>
      </p:sp>
      <p:sp>
        <p:nvSpPr>
          <p:cNvPr id="2" name="1 Marcador de pie de página"/>
          <p:cNvSpPr>
            <a:spLocks noGrp="1"/>
          </p:cNvSpPr>
          <p:nvPr>
            <p:ph type="ftr" sz="quarter" idx="11"/>
          </p:nvPr>
        </p:nvSpPr>
        <p:spPr/>
        <p:txBody>
          <a:bodyPr/>
          <a:lstStyle/>
          <a:p>
            <a:pPr>
              <a:defRPr/>
            </a:pPr>
            <a:r>
              <a:rPr lang="es-ES" smtClean="0"/>
              <a:t>Introducción a la Probabilidad</a:t>
            </a:r>
            <a:endParaRPr lang="es-ES"/>
          </a:p>
        </p:txBody>
      </p:sp>
      <p:grpSp>
        <p:nvGrpSpPr>
          <p:cNvPr id="3" name="2 Grupo"/>
          <p:cNvGrpSpPr/>
          <p:nvPr/>
        </p:nvGrpSpPr>
        <p:grpSpPr>
          <a:xfrm>
            <a:off x="2195736" y="2463738"/>
            <a:ext cx="6332884" cy="2550479"/>
            <a:chOff x="2195736" y="3284984"/>
            <a:chExt cx="6332884" cy="3400638"/>
          </a:xfrm>
        </p:grpSpPr>
        <p:pic>
          <p:nvPicPr>
            <p:cNvPr id="65538" name="Picture 2" descr="http://www.divestadistica.es/es/2011_10/images/ThomasBayes.jp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6920" y="3284984"/>
              <a:ext cx="2171700" cy="3105150"/>
            </a:xfrm>
            <a:prstGeom prst="rect">
              <a:avLst/>
            </a:prstGeom>
            <a:noFill/>
            <a:extLst>
              <a:ext uri="{909E8E84-426E-40DD-AFC4-6F175D3DCCD1}">
                <a14:hiddenFill xmlns:a14="http://schemas.microsoft.com/office/drawing/2010/main">
                  <a:solidFill>
                    <a:srgbClr val="FFFFFF"/>
                  </a:solidFill>
                </a14:hiddenFill>
              </a:ext>
            </a:extLst>
          </p:spPr>
        </p:pic>
        <p:sp>
          <p:nvSpPr>
            <p:cNvPr id="8" name="7 CuadroTexto"/>
            <p:cNvSpPr txBox="1"/>
            <p:nvPr/>
          </p:nvSpPr>
          <p:spPr>
            <a:xfrm>
              <a:off x="2195736" y="5085184"/>
              <a:ext cx="3312368" cy="1600438"/>
            </a:xfrm>
            <a:prstGeom prst="rect">
              <a:avLst/>
            </a:prstGeom>
            <a:noFill/>
          </p:spPr>
          <p:txBody>
            <a:bodyPr wrap="square" rtlCol="0">
              <a:spAutoFit/>
            </a:bodyPr>
            <a:lstStyle/>
            <a:p>
              <a:pPr algn="ctr"/>
              <a:r>
                <a:rPr lang="es-MX" dirty="0" smtClean="0"/>
                <a:t>Rev. Thomas </a:t>
              </a:r>
              <a:r>
                <a:rPr lang="es-MX" dirty="0" err="1" smtClean="0"/>
                <a:t>Bayes</a:t>
              </a:r>
              <a:endParaRPr lang="es-MX" dirty="0" smtClean="0"/>
            </a:p>
            <a:p>
              <a:pPr algn="ctr"/>
              <a:r>
                <a:rPr lang="es-MX" dirty="0" smtClean="0"/>
                <a:t>Inglaterra</a:t>
              </a:r>
            </a:p>
            <a:p>
              <a:pPr algn="ctr"/>
              <a:r>
                <a:rPr lang="es-MX" dirty="0" smtClean="0"/>
                <a:t>1702 - 1761</a:t>
              </a:r>
              <a:endParaRPr lang="es-MX" dirty="0"/>
            </a:p>
          </p:txBody>
        </p:sp>
      </p:grpSp>
    </p:spTree>
  </p:cSld>
  <p:clrMapOvr>
    <a:masterClrMapping/>
  </p:clrMapOvr>
  <p:transition spd="slow">
    <p:pull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317">
                                            <p:txEl>
                                              <p:pRg st="0" end="0"/>
                                            </p:txEl>
                                          </p:spTgt>
                                        </p:tgtEl>
                                        <p:attrNameLst>
                                          <p:attrName>style.visibility</p:attrName>
                                        </p:attrNameLst>
                                      </p:cBhvr>
                                      <p:to>
                                        <p:strVal val="visible"/>
                                      </p:to>
                                    </p:set>
                                    <p:animEffect transition="in" filter="wipe(left)">
                                      <p:cBhvr>
                                        <p:cTn id="12" dur="500"/>
                                        <p:tgtEl>
                                          <p:spTgt spid="133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1 Marcador de contenido"/>
              <p:cNvSpPr>
                <a:spLocks noGrp="1"/>
              </p:cNvSpPr>
              <p:nvPr>
                <p:ph idx="1"/>
              </p:nvPr>
            </p:nvSpPr>
            <p:spPr/>
            <p:txBody>
              <a:bodyPr>
                <a:normAutofit fontScale="62500" lnSpcReduction="20000"/>
              </a:bodyPr>
              <a:lstStyle/>
              <a:p>
                <a:pPr marL="365760" lvl="1" indent="-256032">
                  <a:spcBef>
                    <a:spcPts val="400"/>
                  </a:spcBef>
                  <a:buSzPct val="68000"/>
                  <a:buFont typeface="Wingdings 3"/>
                  <a:buChar char=""/>
                </a:pPr>
                <a:r>
                  <a:rPr lang="es-MX" sz="3200" dirty="0" smtClean="0"/>
                  <a:t>Un entomólogo calcula que la probabilidad de que existan ejemplares de </a:t>
                </a:r>
                <a:r>
                  <a:rPr lang="es-MX" sz="3200" i="1" dirty="0"/>
                  <a:t>d</a:t>
                </a:r>
                <a:r>
                  <a:rPr lang="es-ES" sz="3200" i="1" dirty="0" err="1">
                    <a:cs typeface="Arial" charset="0"/>
                  </a:rPr>
                  <a:t>anaus</a:t>
                </a:r>
                <a:r>
                  <a:rPr lang="es-ES" sz="3200" i="1" dirty="0">
                    <a:cs typeface="Arial" charset="0"/>
                  </a:rPr>
                  <a:t> </a:t>
                </a:r>
                <a:r>
                  <a:rPr lang="es-ES" sz="3200" i="1" dirty="0" err="1" smtClean="0">
                    <a:cs typeface="Arial" charset="0"/>
                  </a:rPr>
                  <a:t>plexippus</a:t>
                </a:r>
                <a:r>
                  <a:rPr lang="es-MX" sz="3200" i="1">
                    <a:cs typeface="Arial" charset="0"/>
                  </a:rPr>
                  <a:t> </a:t>
                </a:r>
                <a:r>
                  <a:rPr lang="es-MX" sz="3200" smtClean="0"/>
                  <a:t>en </a:t>
                </a:r>
                <a:r>
                  <a:rPr lang="es-MX" sz="3200" dirty="0"/>
                  <a:t>la región A es el doble que aquella para la región </a:t>
                </a:r>
                <a:r>
                  <a:rPr lang="es-MX" sz="3200" dirty="0" smtClean="0"/>
                  <a:t>B</a:t>
                </a:r>
              </a:p>
              <a:p>
                <a:pPr marL="365760" lvl="1" indent="-256032">
                  <a:spcBef>
                    <a:spcPts val="400"/>
                  </a:spcBef>
                  <a:buSzPct val="68000"/>
                  <a:buFont typeface="Wingdings 3"/>
                  <a:buChar char=""/>
                </a:pPr>
                <a:r>
                  <a:rPr lang="es-MX" sz="3200" dirty="0" smtClean="0"/>
                  <a:t>Por tanto</a:t>
                </a:r>
              </a:p>
              <a:p>
                <a:pPr marL="109728" lvl="1" indent="0">
                  <a:spcBef>
                    <a:spcPts val="400"/>
                  </a:spcBef>
                  <a:buSzPct val="68000"/>
                  <a:buNone/>
                </a:pPr>
                <a14:m>
                  <m:oMathPara xmlns:m="http://schemas.openxmlformats.org/officeDocument/2006/math">
                    <m:oMathParaPr>
                      <m:jc m:val="centerGroup"/>
                    </m:oMathParaPr>
                    <m:oMath xmlns:m="http://schemas.openxmlformats.org/officeDocument/2006/math">
                      <m:r>
                        <a:rPr lang="es-MX" sz="3200" b="0" i="1" smtClean="0">
                          <a:latin typeface="Cambria Math"/>
                        </a:rPr>
                        <m:t>𝑃</m:t>
                      </m:r>
                      <m:d>
                        <m:dPr>
                          <m:ctrlPr>
                            <a:rPr lang="es-MX" sz="3200" b="0" i="1" smtClean="0">
                              <a:latin typeface="Cambria Math" panose="02040503050406030204" pitchFamily="18" charset="0"/>
                            </a:rPr>
                          </m:ctrlPr>
                        </m:dPr>
                        <m:e>
                          <m:r>
                            <a:rPr lang="es-MX" sz="3200" b="0" i="1" smtClean="0">
                              <a:latin typeface="Cambria Math"/>
                            </a:rPr>
                            <m:t>𝐴</m:t>
                          </m:r>
                        </m:e>
                      </m:d>
                      <m:r>
                        <a:rPr lang="es-MX" sz="3200" b="0" i="1" smtClean="0">
                          <a:latin typeface="Cambria Math"/>
                        </a:rPr>
                        <m:t>+</m:t>
                      </m:r>
                      <m:r>
                        <a:rPr lang="es-MX" sz="3200" b="0" i="1" smtClean="0">
                          <a:latin typeface="Cambria Math"/>
                        </a:rPr>
                        <m:t>𝑃</m:t>
                      </m:r>
                      <m:d>
                        <m:dPr>
                          <m:ctrlPr>
                            <a:rPr lang="es-MX" sz="3200" b="0" i="1" smtClean="0">
                              <a:latin typeface="Cambria Math" panose="02040503050406030204" pitchFamily="18" charset="0"/>
                            </a:rPr>
                          </m:ctrlPr>
                        </m:dPr>
                        <m:e>
                          <m:r>
                            <a:rPr lang="es-MX" sz="3200" b="0" i="1" smtClean="0">
                              <a:latin typeface="Cambria Math"/>
                            </a:rPr>
                            <m:t>𝐵</m:t>
                          </m:r>
                        </m:e>
                      </m:d>
                      <m:r>
                        <a:rPr lang="es-MX" sz="3200" b="0" i="1" smtClean="0">
                          <a:latin typeface="Cambria Math"/>
                        </a:rPr>
                        <m:t>=1</m:t>
                      </m:r>
                    </m:oMath>
                    <m:oMath xmlns:m="http://schemas.openxmlformats.org/officeDocument/2006/math">
                      <m:r>
                        <a:rPr lang="es-MX" sz="3200" b="0" i="1" smtClean="0">
                          <a:latin typeface="Cambria Math"/>
                        </a:rPr>
                        <m:t>2</m:t>
                      </m:r>
                      <m:r>
                        <a:rPr lang="es-MX" sz="3200" b="0" i="1" smtClean="0">
                          <a:latin typeface="Cambria Math"/>
                        </a:rPr>
                        <m:t>𝑃</m:t>
                      </m:r>
                      <m:d>
                        <m:dPr>
                          <m:ctrlPr>
                            <a:rPr lang="es-MX" sz="3200" b="0" i="1" smtClean="0">
                              <a:latin typeface="Cambria Math" panose="02040503050406030204" pitchFamily="18" charset="0"/>
                            </a:rPr>
                          </m:ctrlPr>
                        </m:dPr>
                        <m:e>
                          <m:r>
                            <a:rPr lang="es-MX" sz="3200" b="0" i="1" smtClean="0">
                              <a:latin typeface="Cambria Math"/>
                            </a:rPr>
                            <m:t>𝐵</m:t>
                          </m:r>
                        </m:e>
                      </m:d>
                      <m:r>
                        <a:rPr lang="es-MX" sz="3200" b="0" i="1" smtClean="0">
                          <a:latin typeface="Cambria Math"/>
                        </a:rPr>
                        <m:t>+</m:t>
                      </m:r>
                      <m:r>
                        <a:rPr lang="es-MX" sz="3200" b="0" i="1" smtClean="0">
                          <a:latin typeface="Cambria Math"/>
                        </a:rPr>
                        <m:t>𝑃</m:t>
                      </m:r>
                      <m:d>
                        <m:dPr>
                          <m:ctrlPr>
                            <a:rPr lang="es-MX" sz="3200" b="0" i="1" smtClean="0">
                              <a:latin typeface="Cambria Math" panose="02040503050406030204" pitchFamily="18" charset="0"/>
                            </a:rPr>
                          </m:ctrlPr>
                        </m:dPr>
                        <m:e>
                          <m:r>
                            <a:rPr lang="es-MX" sz="3200" b="0" i="1" smtClean="0">
                              <a:latin typeface="Cambria Math"/>
                            </a:rPr>
                            <m:t>𝐵</m:t>
                          </m:r>
                        </m:e>
                      </m:d>
                      <m:r>
                        <a:rPr lang="es-MX" sz="3200" b="0" i="1" smtClean="0">
                          <a:latin typeface="Cambria Math"/>
                        </a:rPr>
                        <m:t>=1</m:t>
                      </m:r>
                    </m:oMath>
                    <m:oMath xmlns:m="http://schemas.openxmlformats.org/officeDocument/2006/math">
                      <m:r>
                        <a:rPr lang="es-MX" sz="3200" b="0" i="1" smtClean="0">
                          <a:latin typeface="Cambria Math"/>
                        </a:rPr>
                        <m:t>3</m:t>
                      </m:r>
                      <m:r>
                        <a:rPr lang="es-MX" sz="3200" b="0" i="1" smtClean="0">
                          <a:latin typeface="Cambria Math"/>
                        </a:rPr>
                        <m:t>𝑃</m:t>
                      </m:r>
                      <m:d>
                        <m:dPr>
                          <m:ctrlPr>
                            <a:rPr lang="es-MX" sz="3200" b="0" i="1" smtClean="0">
                              <a:latin typeface="Cambria Math" panose="02040503050406030204" pitchFamily="18" charset="0"/>
                            </a:rPr>
                          </m:ctrlPr>
                        </m:dPr>
                        <m:e>
                          <m:r>
                            <a:rPr lang="es-MX" sz="3200" b="0" i="1" smtClean="0">
                              <a:latin typeface="Cambria Math"/>
                            </a:rPr>
                            <m:t>𝐵</m:t>
                          </m:r>
                        </m:e>
                      </m:d>
                      <m:r>
                        <a:rPr lang="es-MX" sz="3200" b="0" i="1" smtClean="0">
                          <a:latin typeface="Cambria Math"/>
                        </a:rPr>
                        <m:t>=1</m:t>
                      </m:r>
                    </m:oMath>
                    <m:oMath xmlns:m="http://schemas.openxmlformats.org/officeDocument/2006/math">
                      <m:r>
                        <a:rPr lang="es-MX" sz="3200" b="0" i="1" smtClean="0">
                          <a:latin typeface="Cambria Math"/>
                        </a:rPr>
                        <m:t>𝑃</m:t>
                      </m:r>
                      <m:d>
                        <m:dPr>
                          <m:ctrlPr>
                            <a:rPr lang="es-MX" sz="3200" b="0" i="1" smtClean="0">
                              <a:latin typeface="Cambria Math" panose="02040503050406030204" pitchFamily="18" charset="0"/>
                            </a:rPr>
                          </m:ctrlPr>
                        </m:dPr>
                        <m:e>
                          <m:r>
                            <a:rPr lang="es-MX" sz="3200" b="0" i="1" smtClean="0">
                              <a:latin typeface="Cambria Math"/>
                            </a:rPr>
                            <m:t>𝐵</m:t>
                          </m:r>
                        </m:e>
                      </m:d>
                      <m:r>
                        <a:rPr lang="es-MX" sz="3200" b="0" i="1" smtClean="0">
                          <a:latin typeface="Cambria Math"/>
                        </a:rPr>
                        <m:t>= </m:t>
                      </m:r>
                      <m:f>
                        <m:fPr>
                          <m:type m:val="skw"/>
                          <m:ctrlPr>
                            <a:rPr lang="es-MX" sz="3200" b="0" i="1" smtClean="0">
                              <a:latin typeface="Cambria Math" panose="02040503050406030204" pitchFamily="18" charset="0"/>
                            </a:rPr>
                          </m:ctrlPr>
                        </m:fPr>
                        <m:num>
                          <m:r>
                            <a:rPr lang="es-MX" sz="3200" b="0" i="1" smtClean="0">
                              <a:latin typeface="Cambria Math"/>
                            </a:rPr>
                            <m:t>1</m:t>
                          </m:r>
                        </m:num>
                        <m:den>
                          <m:r>
                            <a:rPr lang="es-MX" sz="3200" b="0" i="1" smtClean="0">
                              <a:latin typeface="Cambria Math"/>
                            </a:rPr>
                            <m:t>3</m:t>
                          </m:r>
                        </m:den>
                      </m:f>
                    </m:oMath>
                  </m:oMathPara>
                </a14:m>
                <a:endParaRPr lang="es-MX" sz="3200" b="0" i="1" dirty="0" smtClean="0">
                  <a:latin typeface="Cambria Math"/>
                </a:endParaRPr>
              </a:p>
              <a:p>
                <a:pPr marL="109728" lvl="1" indent="0">
                  <a:spcBef>
                    <a:spcPts val="400"/>
                  </a:spcBef>
                  <a:buSzPct val="68000"/>
                  <a:buNone/>
                </a:pPr>
                <a:r>
                  <a:rPr lang="es-MX" sz="3200" dirty="0"/>
                  <a:t>y</a:t>
                </a:r>
              </a:p>
              <a:p>
                <a:pPr marL="109728" lvl="1" indent="0">
                  <a:spcBef>
                    <a:spcPts val="400"/>
                  </a:spcBef>
                  <a:buSzPct val="68000"/>
                  <a:buNone/>
                </a:pPr>
                <a14:m>
                  <m:oMathPara xmlns:m="http://schemas.openxmlformats.org/officeDocument/2006/math">
                    <m:oMathParaPr>
                      <m:jc m:val="centerGroup"/>
                    </m:oMathParaPr>
                    <m:oMath xmlns:m="http://schemas.openxmlformats.org/officeDocument/2006/math">
                      <m:r>
                        <a:rPr lang="es-MX" sz="3200" b="0" i="1" smtClean="0">
                          <a:latin typeface="Cambria Math"/>
                        </a:rPr>
                        <m:t>𝑃</m:t>
                      </m:r>
                      <m:d>
                        <m:dPr>
                          <m:ctrlPr>
                            <a:rPr lang="es-MX" sz="3200" b="0" i="1" smtClean="0">
                              <a:latin typeface="Cambria Math" panose="02040503050406030204" pitchFamily="18" charset="0"/>
                            </a:rPr>
                          </m:ctrlPr>
                        </m:dPr>
                        <m:e>
                          <m:r>
                            <a:rPr lang="es-MX" sz="3200" b="0" i="1" smtClean="0">
                              <a:latin typeface="Cambria Math"/>
                            </a:rPr>
                            <m:t>𝐴</m:t>
                          </m:r>
                        </m:e>
                      </m:d>
                      <m:r>
                        <a:rPr lang="es-MX" sz="3200" b="0" i="1" smtClean="0">
                          <a:latin typeface="Cambria Math"/>
                        </a:rPr>
                        <m:t>=2</m:t>
                      </m:r>
                      <m:r>
                        <a:rPr lang="es-MX" sz="3200" b="0" i="1" smtClean="0">
                          <a:latin typeface="Cambria Math"/>
                        </a:rPr>
                        <m:t>𝑃</m:t>
                      </m:r>
                      <m:d>
                        <m:dPr>
                          <m:ctrlPr>
                            <a:rPr lang="es-MX" sz="3200" b="0" i="1" smtClean="0">
                              <a:latin typeface="Cambria Math" panose="02040503050406030204" pitchFamily="18" charset="0"/>
                            </a:rPr>
                          </m:ctrlPr>
                        </m:dPr>
                        <m:e>
                          <m:r>
                            <a:rPr lang="es-MX" sz="3200" b="0" i="1" smtClean="0">
                              <a:latin typeface="Cambria Math"/>
                            </a:rPr>
                            <m:t>𝐵</m:t>
                          </m:r>
                        </m:e>
                      </m:d>
                      <m:r>
                        <a:rPr lang="es-MX" sz="3200" b="0" i="1" smtClean="0">
                          <a:latin typeface="Cambria Math"/>
                        </a:rPr>
                        <m:t>=2</m:t>
                      </m:r>
                      <m:d>
                        <m:dPr>
                          <m:ctrlPr>
                            <a:rPr lang="es-MX" sz="3200" b="0" i="1" smtClean="0">
                              <a:latin typeface="Cambria Math" panose="02040503050406030204" pitchFamily="18" charset="0"/>
                            </a:rPr>
                          </m:ctrlPr>
                        </m:dPr>
                        <m:e>
                          <m:f>
                            <m:fPr>
                              <m:type m:val="skw"/>
                              <m:ctrlPr>
                                <a:rPr lang="es-MX" sz="3200" b="0" i="1" smtClean="0">
                                  <a:latin typeface="Cambria Math" panose="02040503050406030204" pitchFamily="18" charset="0"/>
                                </a:rPr>
                              </m:ctrlPr>
                            </m:fPr>
                            <m:num>
                              <m:r>
                                <a:rPr lang="es-MX" sz="3200" b="0" i="1" smtClean="0">
                                  <a:latin typeface="Cambria Math"/>
                                </a:rPr>
                                <m:t>1</m:t>
                              </m:r>
                            </m:num>
                            <m:den>
                              <m:r>
                                <a:rPr lang="es-MX" sz="3200" b="0" i="1" smtClean="0">
                                  <a:latin typeface="Cambria Math"/>
                                </a:rPr>
                                <m:t>3</m:t>
                              </m:r>
                            </m:den>
                          </m:f>
                        </m:e>
                      </m:d>
                      <m:r>
                        <a:rPr lang="es-MX" sz="3200" b="0" i="1" smtClean="0">
                          <a:latin typeface="Cambria Math"/>
                        </a:rPr>
                        <m:t>=</m:t>
                      </m:r>
                      <m:f>
                        <m:fPr>
                          <m:type m:val="skw"/>
                          <m:ctrlPr>
                            <a:rPr lang="es-MX" sz="3200" b="0" i="1" smtClean="0">
                              <a:latin typeface="Cambria Math" panose="02040503050406030204" pitchFamily="18" charset="0"/>
                            </a:rPr>
                          </m:ctrlPr>
                        </m:fPr>
                        <m:num>
                          <m:r>
                            <a:rPr lang="es-MX" sz="3200" b="0" i="1" smtClean="0">
                              <a:latin typeface="Cambria Math"/>
                            </a:rPr>
                            <m:t>2</m:t>
                          </m:r>
                        </m:num>
                        <m:den>
                          <m:r>
                            <a:rPr lang="es-MX" sz="3200" b="0" i="1" smtClean="0">
                              <a:latin typeface="Cambria Math"/>
                            </a:rPr>
                            <m:t>3</m:t>
                          </m:r>
                        </m:den>
                      </m:f>
                    </m:oMath>
                  </m:oMathPara>
                </a14:m>
                <a:endParaRPr lang="es-MX" sz="3200" b="0" dirty="0" smtClean="0"/>
              </a:p>
            </p:txBody>
          </p:sp>
        </mc:Choice>
        <mc:Fallback xmlns="">
          <p:sp>
            <p:nvSpPr>
              <p:cNvPr id="2" name="1 Marcador de contenido"/>
              <p:cNvSpPr>
                <a:spLocks noGrp="1" noRot="1" noChangeAspect="1" noMove="1" noResize="1" noEditPoints="1" noAdjustHandles="1" noChangeArrowheads="1" noChangeShapeType="1" noTextEdit="1"/>
              </p:cNvSpPr>
              <p:nvPr>
                <p:ph idx="1"/>
              </p:nvPr>
            </p:nvSpPr>
            <p:spPr>
              <a:blipFill rotWithShape="1">
                <a:blip r:embed="rId2"/>
                <a:stretch>
                  <a:fillRect t="-2561" r="-2519"/>
                </a:stretch>
              </a:blipFill>
            </p:spPr>
            <p:txBody>
              <a:bodyPr/>
              <a:lstStyle/>
              <a:p>
                <a:r>
                  <a:rPr lang="es-MX">
                    <a:noFill/>
                  </a:rPr>
                  <a:t> </a:t>
                </a:r>
              </a:p>
            </p:txBody>
          </p:sp>
        </mc:Fallback>
      </mc:AlternateContent>
      <p:sp>
        <p:nvSpPr>
          <p:cNvPr id="3" name="2 Marcador de fecha"/>
          <p:cNvSpPr>
            <a:spLocks noGrp="1"/>
          </p:cNvSpPr>
          <p:nvPr>
            <p:ph type="dt" sz="half" idx="10"/>
          </p:nvPr>
        </p:nvSpPr>
        <p:spPr/>
        <p:txBody>
          <a:bodyPr/>
          <a:lstStyle/>
          <a:p>
            <a:pPr>
              <a:defRPr/>
            </a:pPr>
            <a:fld id="{096D8491-0D44-4882-8F6A-E34CC75F7A83}"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78</a:t>
            </a:fld>
            <a:endParaRPr lang="es-ES"/>
          </a:p>
        </p:txBody>
      </p:sp>
      <p:sp>
        <p:nvSpPr>
          <p:cNvPr id="6" name="5 Título"/>
          <p:cNvSpPr>
            <a:spLocks noGrp="1"/>
          </p:cNvSpPr>
          <p:nvPr>
            <p:ph type="title"/>
          </p:nvPr>
        </p:nvSpPr>
        <p:spPr/>
        <p:txBody>
          <a:bodyPr>
            <a:normAutofit fontScale="90000"/>
          </a:bodyPr>
          <a:lstStyle/>
          <a:p>
            <a:r>
              <a:rPr lang="es-MX" dirty="0" smtClean="0"/>
              <a:t>Enfoque bayesiano</a:t>
            </a:r>
            <a:br>
              <a:rPr lang="es-MX" dirty="0" smtClean="0"/>
            </a:br>
            <a:r>
              <a:rPr lang="es-MX" dirty="0" smtClean="0"/>
              <a:t>Ejemplo</a:t>
            </a:r>
            <a:endParaRPr lang="es-MX" dirty="0"/>
          </a:p>
        </p:txBody>
      </p:sp>
    </p:spTree>
    <p:extLst>
      <p:ext uri="{BB962C8B-B14F-4D97-AF65-F5344CB8AC3E}">
        <p14:creationId xmlns:p14="http://schemas.microsoft.com/office/powerpoint/2010/main" val="187293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pPr>
              <a:defRPr/>
            </a:pPr>
            <a:fld id="{20FEF388-7E68-4008-A12C-5494BF038594}"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79</a:t>
            </a:fld>
            <a:endParaRPr lang="es-ES"/>
          </a:p>
        </p:txBody>
      </p:sp>
      <p:pic>
        <p:nvPicPr>
          <p:cNvPr id="43010" name="Picture 2" descr="C:\Users\PaulRC\Documents\Bluetooth Folder\IMG_20130125_171651_21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0250" y="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1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3" name="2 Rectángulo"/>
          <p:cNvSpPr/>
          <p:nvPr/>
        </p:nvSpPr>
        <p:spPr>
          <a:xfrm>
            <a:off x="2000250" y="0"/>
            <a:ext cx="5143500" cy="51435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20579965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fontScale="90000"/>
          </a:bodyPr>
          <a:lstStyle/>
          <a:p>
            <a:r>
              <a:rPr lang="es-MX" smtClean="0"/>
              <a:t>Conceptos básicos de teoría de conjuntos</a:t>
            </a:r>
            <a:endParaRPr lang="es-MX" dirty="0"/>
          </a:p>
        </p:txBody>
      </p:sp>
      <p:sp>
        <p:nvSpPr>
          <p:cNvPr id="11" name="10 Marcador de texto"/>
          <p:cNvSpPr>
            <a:spLocks noGrp="1"/>
          </p:cNvSpPr>
          <p:nvPr>
            <p:ph type="body" idx="1"/>
          </p:nvPr>
        </p:nvSpPr>
        <p:spPr/>
        <p:txBody>
          <a:bodyPr/>
          <a:lstStyle/>
          <a:p>
            <a:endParaRPr lang="es-MX"/>
          </a:p>
        </p:txBody>
      </p:sp>
      <p:sp>
        <p:nvSpPr>
          <p:cNvPr id="3" name="2 Marcador de fecha"/>
          <p:cNvSpPr>
            <a:spLocks noGrp="1"/>
          </p:cNvSpPr>
          <p:nvPr>
            <p:ph type="dt" sz="half" idx="10"/>
          </p:nvPr>
        </p:nvSpPr>
        <p:spPr/>
        <p:txBody>
          <a:bodyPr/>
          <a:lstStyle/>
          <a:p>
            <a:fld id="{7B5D72D3-F58D-4BE2-BCF8-5E0DCB88ACF2}" type="datetime1">
              <a:rPr lang="es-MX" smtClean="0"/>
              <a:t>09/04/2021</a:t>
            </a:fld>
            <a:endParaRPr lang="es-ES"/>
          </a:p>
        </p:txBody>
      </p:sp>
      <p:sp>
        <p:nvSpPr>
          <p:cNvPr id="4" name="3 Marcador de pie de página"/>
          <p:cNvSpPr>
            <a:spLocks noGrp="1"/>
          </p:cNvSpPr>
          <p:nvPr>
            <p:ph type="ftr" sz="quarter" idx="11"/>
          </p:nvPr>
        </p:nvSpPr>
        <p:spPr/>
        <p:txBody>
          <a:bodyPr/>
          <a:lstStyle/>
          <a:p>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fld id="{7C48102B-0A14-45AE-B36A-10CAA2F77C65}" type="slidenum">
              <a:rPr lang="es-ES" smtClean="0"/>
              <a:pPr/>
              <a:t>8</a:t>
            </a:fld>
            <a:endParaRPr lang="es-ES"/>
          </a:p>
        </p:txBody>
      </p:sp>
    </p:spTree>
    <p:extLst>
      <p:ext uri="{BB962C8B-B14F-4D97-AF65-F5344CB8AC3E}">
        <p14:creationId xmlns:p14="http://schemas.microsoft.com/office/powerpoint/2010/main" val="806325266"/>
      </p:ext>
    </p:extLst>
  </p:cSld>
  <p:clrMapOvr>
    <a:masterClrMapping/>
  </p:clrMapOvr>
  <p:transition spd="slow">
    <p:cover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0 Título"/>
          <p:cNvSpPr>
            <a:spLocks noGrp="1"/>
          </p:cNvSpPr>
          <p:nvPr>
            <p:ph type="title"/>
          </p:nvPr>
        </p:nvSpPr>
        <p:spPr/>
        <p:txBody>
          <a:bodyPr/>
          <a:lstStyle/>
          <a:p>
            <a:endParaRPr lang="es-MX"/>
          </a:p>
        </p:txBody>
      </p:sp>
      <p:sp>
        <p:nvSpPr>
          <p:cNvPr id="6" name="5 Marcador de contenido"/>
          <p:cNvSpPr>
            <a:spLocks noGrp="1"/>
          </p:cNvSpPr>
          <p:nvPr>
            <p:ph type="body" idx="1"/>
          </p:nvPr>
        </p:nvSpPr>
        <p:spPr/>
        <p:txBody>
          <a:bodyPr/>
          <a:lstStyle/>
          <a:p>
            <a:r>
              <a:rPr lang="es-MX" smtClean="0"/>
              <a:t>Un ejemplo de comparación entre los distintos enfoques</a:t>
            </a:r>
            <a:endParaRPr lang="es-MX" dirty="0"/>
          </a:p>
        </p:txBody>
      </p:sp>
      <p:sp>
        <p:nvSpPr>
          <p:cNvPr id="2" name="1 Marcador de fecha"/>
          <p:cNvSpPr>
            <a:spLocks noGrp="1"/>
          </p:cNvSpPr>
          <p:nvPr>
            <p:ph type="dt" sz="half" idx="10"/>
          </p:nvPr>
        </p:nvSpPr>
        <p:spPr/>
        <p:txBody>
          <a:bodyPr/>
          <a:lstStyle/>
          <a:p>
            <a:fld id="{3414E4C5-7F84-4F16-875C-1F48CFD890DA}" type="datetime1">
              <a:rPr lang="es-MX" smtClean="0"/>
              <a:t>09/04/2021</a:t>
            </a:fld>
            <a:endParaRPr lang="es-ES"/>
          </a:p>
        </p:txBody>
      </p:sp>
      <p:sp>
        <p:nvSpPr>
          <p:cNvPr id="3" name="2 Marcador de pie de página"/>
          <p:cNvSpPr>
            <a:spLocks noGrp="1"/>
          </p:cNvSpPr>
          <p:nvPr>
            <p:ph type="ftr" sz="quarter" idx="11"/>
          </p:nvPr>
        </p:nvSpPr>
        <p:spPr/>
        <p:txBody>
          <a:bodyPr/>
          <a:lstStyle/>
          <a:p>
            <a:r>
              <a:rPr lang="es-ES" smtClean="0"/>
              <a:t>Introducción a la Probabilidad</a:t>
            </a:r>
            <a:endParaRPr lang="es-ES"/>
          </a:p>
        </p:txBody>
      </p:sp>
      <p:sp>
        <p:nvSpPr>
          <p:cNvPr id="4" name="3 Marcador de número de diapositiva"/>
          <p:cNvSpPr>
            <a:spLocks noGrp="1"/>
          </p:cNvSpPr>
          <p:nvPr>
            <p:ph type="sldNum" sz="quarter" idx="12"/>
          </p:nvPr>
        </p:nvSpPr>
        <p:spPr/>
        <p:txBody>
          <a:bodyPr/>
          <a:lstStyle/>
          <a:p>
            <a:fld id="{2CB0B6DF-FEAD-4123-BACA-3BA22A7BF8FA}" type="slidenum">
              <a:rPr lang="es-ES" smtClean="0"/>
              <a:pPr/>
              <a:t>80</a:t>
            </a:fld>
            <a:endParaRPr lang="es-ES"/>
          </a:p>
        </p:txBody>
      </p:sp>
    </p:spTree>
    <p:extLst>
      <p:ext uri="{BB962C8B-B14F-4D97-AF65-F5344CB8AC3E}">
        <p14:creationId xmlns:p14="http://schemas.microsoft.com/office/powerpoint/2010/main" val="218372271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blip>
          <a:srcRect/>
          <a:stretch>
            <a:fillRect/>
          </a:stretch>
        </a:blipFill>
        <a:effectLst/>
      </p:bgPr>
    </p:bg>
    <p:spTree>
      <p:nvGrpSpPr>
        <p:cNvPr id="1" name=""/>
        <p:cNvGrpSpPr/>
        <p:nvPr/>
      </p:nvGrpSpPr>
      <p:grpSpPr>
        <a:xfrm>
          <a:off x="0" y="0"/>
          <a:ext cx="0" cy="0"/>
          <a:chOff x="0" y="0"/>
          <a:chExt cx="0" cy="0"/>
        </a:xfrm>
      </p:grpSpPr>
      <p:sp>
        <p:nvSpPr>
          <p:cNvPr id="5" name="4 Marcador de contenido"/>
          <p:cNvSpPr>
            <a:spLocks noGrp="1"/>
          </p:cNvSpPr>
          <p:nvPr>
            <p:ph idx="1"/>
          </p:nvPr>
        </p:nvSpPr>
        <p:spPr/>
        <p:txBody>
          <a:bodyPr>
            <a:normAutofit fontScale="92500" lnSpcReduction="10000"/>
          </a:bodyPr>
          <a:lstStyle/>
          <a:p>
            <a:pPr lvl="0"/>
            <a:r>
              <a:rPr lang="es-MX" sz="2200" dirty="0"/>
              <a:t>Una fábrica de ropa informal clasifica la talla de los usuarios de un modelo nuevo de camisa tipo polo como Chica, Mediana, Grande, </a:t>
            </a:r>
            <a:r>
              <a:rPr lang="es-MX" sz="2200" dirty="0" err="1"/>
              <a:t>Extragrande</a:t>
            </a:r>
            <a:r>
              <a:rPr lang="es-MX" sz="2200" dirty="0"/>
              <a:t>. Use el enfoque clásico para calcular la probabilidad de que un cliente compre cada tipo de talla</a:t>
            </a:r>
            <a:r>
              <a:rPr lang="es-MX" sz="2200" dirty="0" smtClean="0"/>
              <a:t>.</a:t>
            </a:r>
          </a:p>
          <a:p>
            <a:r>
              <a:rPr lang="es-MX" sz="2200" dirty="0" smtClean="0"/>
              <a:t>Suponiendo la misma probabilidad para cada talla, tendríamos:</a:t>
            </a:r>
          </a:p>
          <a:p>
            <a:pPr lvl="1"/>
            <a:r>
              <a:rPr lang="es-MX" sz="2200" dirty="0"/>
              <a:t>Chica </a:t>
            </a:r>
            <a:r>
              <a:rPr lang="es-MX" sz="2200" dirty="0">
                <a:sym typeface="Symbol"/>
              </a:rPr>
              <a:t> </a:t>
            </a:r>
            <a:r>
              <a:rPr lang="es-MX" sz="2200" dirty="0" smtClean="0"/>
              <a:t>P(C) = ¼ = 0.25</a:t>
            </a:r>
          </a:p>
          <a:p>
            <a:pPr lvl="1"/>
            <a:r>
              <a:rPr lang="es-MX" sz="2200" dirty="0" smtClean="0"/>
              <a:t>Mediana </a:t>
            </a:r>
            <a:r>
              <a:rPr lang="es-MX" sz="2200" dirty="0" smtClean="0">
                <a:sym typeface="Symbol"/>
              </a:rPr>
              <a:t> </a:t>
            </a:r>
            <a:r>
              <a:rPr lang="es-MX" sz="2200" dirty="0" smtClean="0"/>
              <a:t>P(M) = ¼ = 0.25</a:t>
            </a:r>
          </a:p>
          <a:p>
            <a:pPr lvl="1"/>
            <a:r>
              <a:rPr lang="es-MX" sz="2200" dirty="0" smtClean="0"/>
              <a:t>Grande </a:t>
            </a:r>
            <a:r>
              <a:rPr lang="es-MX" sz="2200" dirty="0" smtClean="0">
                <a:sym typeface="Symbol"/>
              </a:rPr>
              <a:t> </a:t>
            </a:r>
            <a:r>
              <a:rPr lang="es-MX" sz="2200" dirty="0" smtClean="0"/>
              <a:t>P(G) = ¼ = 0.25</a:t>
            </a:r>
          </a:p>
          <a:p>
            <a:pPr lvl="1"/>
            <a:r>
              <a:rPr lang="es-MX" sz="2200" dirty="0" err="1" smtClean="0"/>
              <a:t>Extragrande</a:t>
            </a:r>
            <a:r>
              <a:rPr lang="es-MX" sz="2200" dirty="0" smtClean="0"/>
              <a:t> </a:t>
            </a:r>
            <a:r>
              <a:rPr lang="es-MX" sz="2200" dirty="0" smtClean="0">
                <a:sym typeface="Symbol"/>
              </a:rPr>
              <a:t> </a:t>
            </a:r>
            <a:r>
              <a:rPr lang="es-MX" sz="2200" dirty="0" smtClean="0"/>
              <a:t>P(E) = ¼ = 0.25</a:t>
            </a:r>
          </a:p>
          <a:p>
            <a:pPr lvl="1"/>
            <a:endParaRPr lang="es-MX" sz="2400" dirty="0" smtClean="0"/>
          </a:p>
          <a:p>
            <a:pPr lvl="1"/>
            <a:endParaRPr lang="es-MX" sz="2400" dirty="0" smtClean="0"/>
          </a:p>
        </p:txBody>
      </p:sp>
      <p:sp>
        <p:nvSpPr>
          <p:cNvPr id="2" name="1 Marcador de fecha"/>
          <p:cNvSpPr>
            <a:spLocks noGrp="1"/>
          </p:cNvSpPr>
          <p:nvPr>
            <p:ph type="dt" sz="half" idx="10"/>
          </p:nvPr>
        </p:nvSpPr>
        <p:spPr/>
        <p:txBody>
          <a:bodyPr/>
          <a:lstStyle/>
          <a:p>
            <a:pPr>
              <a:defRPr/>
            </a:pPr>
            <a:fld id="{3C475B01-5F4D-43B7-881F-CC8FB2829AD6}" type="datetime1">
              <a:rPr lang="es-MX" smtClean="0"/>
              <a:t>09/04/2021</a:t>
            </a:fld>
            <a:endParaRPr lang="es-ES"/>
          </a:p>
        </p:txBody>
      </p:sp>
      <p:sp>
        <p:nvSpPr>
          <p:cNvPr id="3" name="2 Marcador de número de diapositiva"/>
          <p:cNvSpPr>
            <a:spLocks noGrp="1"/>
          </p:cNvSpPr>
          <p:nvPr>
            <p:ph type="sldNum" sz="quarter" idx="12"/>
          </p:nvPr>
        </p:nvSpPr>
        <p:spPr/>
        <p:txBody>
          <a:bodyPr/>
          <a:lstStyle/>
          <a:p>
            <a:pPr>
              <a:defRPr/>
            </a:pPr>
            <a:fld id="{2CB0B6DF-FEAD-4123-BACA-3BA22A7BF8FA}" type="slidenum">
              <a:rPr lang="es-ES" smtClean="0"/>
              <a:pPr>
                <a:defRPr/>
              </a:pPr>
              <a:t>81</a:t>
            </a:fld>
            <a:endParaRPr lang="es-ES"/>
          </a:p>
        </p:txBody>
      </p:sp>
      <p:sp>
        <p:nvSpPr>
          <p:cNvPr id="4" name="3 Título"/>
          <p:cNvSpPr>
            <a:spLocks noGrp="1"/>
          </p:cNvSpPr>
          <p:nvPr>
            <p:ph type="title"/>
          </p:nvPr>
        </p:nvSpPr>
        <p:spPr/>
        <p:txBody>
          <a:bodyPr/>
          <a:lstStyle/>
          <a:p>
            <a:r>
              <a:rPr lang="es-MX" dirty="0" smtClean="0"/>
              <a:t>Ejemplo </a:t>
            </a:r>
            <a:r>
              <a:rPr lang="es-MX" dirty="0"/>
              <a:t>1</a:t>
            </a:r>
            <a:r>
              <a:rPr lang="es-MX" dirty="0" smtClean="0"/>
              <a:t>a. Enfoque clásico</a:t>
            </a:r>
            <a:endParaRPr lang="es-MX" dirty="0"/>
          </a:p>
        </p:txBody>
      </p:sp>
      <p:sp>
        <p:nvSpPr>
          <p:cNvPr id="6" name="5 Marcador de pie de página"/>
          <p:cNvSpPr>
            <a:spLocks noGrp="1"/>
          </p:cNvSpPr>
          <p:nvPr>
            <p:ph type="ftr" sz="quarter" idx="11"/>
          </p:nvPr>
        </p:nvSpPr>
        <p:spPr/>
        <p:txBody>
          <a:bodyPr/>
          <a:lstStyle/>
          <a:p>
            <a:pPr>
              <a:defRPr/>
            </a:pPr>
            <a:r>
              <a:rPr lang="es-ES" dirty="0" smtClean="0"/>
              <a:t>Introducción a la Probabilidad</a:t>
            </a:r>
            <a:endParaRPr lang="es-ES" dirty="0"/>
          </a:p>
        </p:txBody>
      </p:sp>
    </p:spTree>
    <p:extLst>
      <p:ext uri="{BB962C8B-B14F-4D97-AF65-F5344CB8AC3E}">
        <p14:creationId xmlns:p14="http://schemas.microsoft.com/office/powerpoint/2010/main" val="39969019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blip>
          <a:srcRect/>
          <a:stretch>
            <a:fillRect/>
          </a:stretch>
        </a:blipFill>
        <a:effectLst/>
      </p:bgPr>
    </p:bg>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a:bodyPr>
          <a:lstStyle/>
          <a:p>
            <a:pPr lvl="0"/>
            <a:r>
              <a:rPr lang="es-MX" sz="2000" dirty="0" smtClean="0"/>
              <a:t>Considere el problema 1. Suponga que una muestra de 50 usuarios produce como resultados que 5 de ellos adquirieron una camisa de talla Chica, 10 de talla Mediana, 20 de talla Grande y 15 de talla </a:t>
            </a:r>
            <a:r>
              <a:rPr lang="es-MX" sz="2000" dirty="0" err="1" smtClean="0"/>
              <a:t>Extragrande</a:t>
            </a:r>
            <a:endParaRPr lang="es-MX" sz="2000" dirty="0" smtClean="0"/>
          </a:p>
          <a:p>
            <a:pPr lvl="0"/>
            <a:r>
              <a:rPr lang="es-MX" sz="2000" dirty="0" smtClean="0"/>
              <a:t>Usando el enfoque </a:t>
            </a:r>
            <a:r>
              <a:rPr lang="es-MX" sz="2000" dirty="0" err="1" smtClean="0"/>
              <a:t>frecuentista</a:t>
            </a:r>
            <a:r>
              <a:rPr lang="es-MX" sz="2000" dirty="0" smtClean="0"/>
              <a:t>, calcule la probabilidad de que un usuario use talla</a:t>
            </a:r>
            <a:endParaRPr lang="es-MX" sz="2800" dirty="0" smtClean="0"/>
          </a:p>
          <a:p>
            <a:pPr lvl="1"/>
            <a:r>
              <a:rPr lang="es-MX" sz="1800" dirty="0" smtClean="0"/>
              <a:t>Chica </a:t>
            </a:r>
            <a:r>
              <a:rPr lang="es-MX" sz="1800" dirty="0" smtClean="0">
                <a:sym typeface="Symbol"/>
              </a:rPr>
              <a:t> P(C) = 5/50 = 0.10</a:t>
            </a:r>
            <a:endParaRPr lang="es-MX" sz="1800" dirty="0" smtClean="0"/>
          </a:p>
          <a:p>
            <a:pPr lvl="1"/>
            <a:r>
              <a:rPr lang="es-MX" sz="1800" dirty="0" smtClean="0"/>
              <a:t>Mediana  </a:t>
            </a:r>
            <a:r>
              <a:rPr lang="es-MX" sz="1800" dirty="0" smtClean="0">
                <a:sym typeface="Symbol"/>
              </a:rPr>
              <a:t> P(M) = 10/50 = 0.20</a:t>
            </a:r>
            <a:endParaRPr lang="es-MX" sz="1800" dirty="0" smtClean="0"/>
          </a:p>
          <a:p>
            <a:pPr lvl="1"/>
            <a:r>
              <a:rPr lang="es-MX" sz="1800" dirty="0" smtClean="0"/>
              <a:t>Grande </a:t>
            </a:r>
            <a:r>
              <a:rPr lang="es-MX" sz="1800" dirty="0" smtClean="0">
                <a:sym typeface="Symbol"/>
              </a:rPr>
              <a:t> P(G) = 20/50 = 0.40</a:t>
            </a:r>
            <a:endParaRPr lang="es-MX" sz="1800" dirty="0" smtClean="0"/>
          </a:p>
          <a:p>
            <a:pPr lvl="1"/>
            <a:r>
              <a:rPr lang="es-MX" sz="1800" dirty="0" err="1" smtClean="0"/>
              <a:t>Extragrande</a:t>
            </a:r>
            <a:r>
              <a:rPr lang="es-MX" sz="1800" dirty="0" smtClean="0"/>
              <a:t> </a:t>
            </a:r>
            <a:r>
              <a:rPr lang="es-MX" sz="1800" dirty="0" smtClean="0">
                <a:sym typeface="Symbol"/>
              </a:rPr>
              <a:t> P(E) = 15/50 = 0.30</a:t>
            </a:r>
            <a:endParaRPr lang="es-MX" sz="1800" dirty="0" smtClean="0"/>
          </a:p>
        </p:txBody>
      </p:sp>
      <p:sp>
        <p:nvSpPr>
          <p:cNvPr id="4" name="3 Marcador de fecha"/>
          <p:cNvSpPr>
            <a:spLocks noGrp="1"/>
          </p:cNvSpPr>
          <p:nvPr>
            <p:ph type="dt" sz="half" idx="10"/>
          </p:nvPr>
        </p:nvSpPr>
        <p:spPr/>
        <p:txBody>
          <a:bodyPr/>
          <a:lstStyle/>
          <a:p>
            <a:pPr>
              <a:defRPr/>
            </a:pPr>
            <a:fld id="{F5179FD5-FF3D-4A3D-A688-ECF77ABBC86C}"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82</a:t>
            </a:fld>
            <a:endParaRPr lang="es-ES"/>
          </a:p>
        </p:txBody>
      </p:sp>
      <p:sp>
        <p:nvSpPr>
          <p:cNvPr id="2" name="1 Título"/>
          <p:cNvSpPr>
            <a:spLocks noGrp="1"/>
          </p:cNvSpPr>
          <p:nvPr>
            <p:ph type="title"/>
          </p:nvPr>
        </p:nvSpPr>
        <p:spPr/>
        <p:txBody>
          <a:bodyPr>
            <a:normAutofit fontScale="90000"/>
          </a:bodyPr>
          <a:lstStyle/>
          <a:p>
            <a:r>
              <a:rPr lang="es-MX" dirty="0" smtClean="0"/>
              <a:t>Ejemplo 1b. Enfoque </a:t>
            </a:r>
            <a:r>
              <a:rPr lang="es-MX" dirty="0" err="1" smtClean="0"/>
              <a:t>frecuentista</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3377162496"/>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1000"/>
            <a:lum/>
          </a:blip>
          <a:srcRect/>
          <a:stretch>
            <a:fillRect/>
          </a:stretch>
        </a:blipFill>
        <a:effectLst/>
      </p:bgPr>
    </p:bg>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fontScale="92500" lnSpcReduction="20000"/>
          </a:bodyPr>
          <a:lstStyle/>
          <a:p>
            <a:pPr lvl="0"/>
            <a:r>
              <a:rPr lang="es-MX" sz="2400" dirty="0" smtClean="0"/>
              <a:t>Suponga que el jefe de sastrería de la fábrica estima, considerando los resultados de modelos similares de otras fábricas en las que ha laborado, que de cada 100 personas que compren el modelo, 15 usarán talla Chica, 30 Mediana, 40 grande y 15 </a:t>
            </a:r>
            <a:r>
              <a:rPr lang="es-MX" sz="2400" dirty="0" err="1" smtClean="0"/>
              <a:t>Extragrande</a:t>
            </a:r>
            <a:endParaRPr lang="es-MX" sz="2400" dirty="0" smtClean="0"/>
          </a:p>
          <a:p>
            <a:pPr lvl="0"/>
            <a:r>
              <a:rPr lang="es-MX" sz="2400" dirty="0" smtClean="0"/>
              <a:t>Utilice el enfoque </a:t>
            </a:r>
            <a:r>
              <a:rPr lang="es-MX" sz="2400" i="1" dirty="0" smtClean="0"/>
              <a:t>bayesiano</a:t>
            </a:r>
            <a:r>
              <a:rPr lang="es-MX" sz="2400" dirty="0" smtClean="0"/>
              <a:t> para calcular la probabilidad de que un usuario compre una talla:</a:t>
            </a:r>
            <a:endParaRPr lang="es-MX" dirty="0" smtClean="0"/>
          </a:p>
          <a:p>
            <a:pPr lvl="1"/>
            <a:r>
              <a:rPr lang="es-MX" sz="2000" dirty="0" smtClean="0"/>
              <a:t>Chica </a:t>
            </a:r>
            <a:r>
              <a:rPr lang="es-MX" sz="2000" dirty="0" smtClean="0">
                <a:sym typeface="Symbol"/>
              </a:rPr>
              <a:t> P(C) = 15/100 = 0.15</a:t>
            </a:r>
            <a:endParaRPr lang="es-MX" dirty="0" smtClean="0"/>
          </a:p>
          <a:p>
            <a:pPr lvl="1"/>
            <a:r>
              <a:rPr lang="es-MX" sz="2000" dirty="0" smtClean="0"/>
              <a:t>Mediana </a:t>
            </a:r>
            <a:r>
              <a:rPr lang="es-MX" sz="2000" dirty="0" smtClean="0">
                <a:sym typeface="Symbol"/>
              </a:rPr>
              <a:t> P(M) = 30/100 = 0.30</a:t>
            </a:r>
            <a:endParaRPr lang="es-MX" sz="2000" dirty="0" smtClean="0"/>
          </a:p>
          <a:p>
            <a:pPr lvl="1"/>
            <a:r>
              <a:rPr lang="es-MX" sz="2000" dirty="0" smtClean="0"/>
              <a:t>Grande </a:t>
            </a:r>
            <a:r>
              <a:rPr lang="es-MX" sz="2000" dirty="0" smtClean="0">
                <a:sym typeface="Symbol"/>
              </a:rPr>
              <a:t> P(G) = 40/100 = 0.40</a:t>
            </a:r>
            <a:endParaRPr lang="es-MX" sz="2000" dirty="0" smtClean="0"/>
          </a:p>
          <a:p>
            <a:pPr lvl="1"/>
            <a:r>
              <a:rPr lang="es-MX" sz="2000" dirty="0" err="1" smtClean="0"/>
              <a:t>Extragrande</a:t>
            </a:r>
            <a:r>
              <a:rPr lang="es-MX" sz="2000" dirty="0" smtClean="0"/>
              <a:t> </a:t>
            </a:r>
            <a:r>
              <a:rPr lang="es-MX" sz="2000" dirty="0" smtClean="0">
                <a:sym typeface="Symbol"/>
              </a:rPr>
              <a:t> P(E) = 15/100 = 0.15</a:t>
            </a:r>
            <a:endParaRPr lang="es-MX" sz="2000" dirty="0" smtClean="0"/>
          </a:p>
        </p:txBody>
      </p:sp>
      <p:sp>
        <p:nvSpPr>
          <p:cNvPr id="4" name="3 Marcador de fecha"/>
          <p:cNvSpPr>
            <a:spLocks noGrp="1"/>
          </p:cNvSpPr>
          <p:nvPr>
            <p:ph type="dt" sz="half" idx="10"/>
          </p:nvPr>
        </p:nvSpPr>
        <p:spPr/>
        <p:txBody>
          <a:bodyPr/>
          <a:lstStyle/>
          <a:p>
            <a:pPr>
              <a:defRPr/>
            </a:pPr>
            <a:fld id="{E07799FF-2339-4831-ABA0-273A8F4011BF}" type="datetime1">
              <a:rPr lang="es-MX" smtClean="0"/>
              <a:t>09/04/2021</a:t>
            </a:fld>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83</a:t>
            </a:fld>
            <a:endParaRPr lang="es-ES"/>
          </a:p>
        </p:txBody>
      </p:sp>
      <p:sp>
        <p:nvSpPr>
          <p:cNvPr id="2" name="1 Título"/>
          <p:cNvSpPr>
            <a:spLocks noGrp="1"/>
          </p:cNvSpPr>
          <p:nvPr>
            <p:ph type="title"/>
          </p:nvPr>
        </p:nvSpPr>
        <p:spPr/>
        <p:txBody>
          <a:bodyPr/>
          <a:lstStyle/>
          <a:p>
            <a:r>
              <a:rPr lang="es-MX" dirty="0" smtClean="0"/>
              <a:t>Ejemplo 1c. Enfoque bayesiano</a:t>
            </a:r>
            <a:endParaRPr lang="es-MX" dirty="0"/>
          </a:p>
        </p:txBody>
      </p:sp>
      <p:sp>
        <p:nvSpPr>
          <p:cNvPr id="6" name="5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4157928736"/>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fontScale="90000"/>
          </a:bodyPr>
          <a:lstStyle/>
          <a:p>
            <a:r>
              <a:rPr lang="es-MX" smtClean="0"/>
              <a:t>Probabilidad Axiomática</a:t>
            </a:r>
            <a:br>
              <a:rPr lang="es-MX" smtClean="0"/>
            </a:br>
            <a:endParaRPr lang="es-MX" dirty="0"/>
          </a:p>
        </p:txBody>
      </p:sp>
      <p:sp>
        <p:nvSpPr>
          <p:cNvPr id="8" name="7 Marcador de texto"/>
          <p:cNvSpPr>
            <a:spLocks noGrp="1"/>
          </p:cNvSpPr>
          <p:nvPr>
            <p:ph type="body" idx="1"/>
          </p:nvPr>
        </p:nvSpPr>
        <p:spPr/>
        <p:txBody>
          <a:bodyPr>
            <a:normAutofit fontScale="85000" lnSpcReduction="10000"/>
          </a:bodyPr>
          <a:lstStyle/>
          <a:p>
            <a:r>
              <a:rPr lang="es-MX" smtClean="0"/>
              <a:t>¿Cómo se definen matemáticamente las propiedades básicas de la probabilidad?</a:t>
            </a:r>
          </a:p>
          <a:p>
            <a:endParaRPr lang="es-MX" dirty="0"/>
          </a:p>
        </p:txBody>
      </p:sp>
      <p:sp>
        <p:nvSpPr>
          <p:cNvPr id="3" name="2 Marcador de fecha"/>
          <p:cNvSpPr>
            <a:spLocks noGrp="1"/>
          </p:cNvSpPr>
          <p:nvPr>
            <p:ph type="dt" sz="half" idx="10"/>
          </p:nvPr>
        </p:nvSpPr>
        <p:spPr/>
        <p:txBody>
          <a:bodyPr/>
          <a:lstStyle/>
          <a:p>
            <a:fld id="{3CAFE31D-F472-4319-9ACE-F0885B9A8DA5}" type="datetime1">
              <a:rPr lang="es-MX" smtClean="0"/>
              <a:t>09/04/2021</a:t>
            </a:fld>
            <a:endParaRPr lang="es-ES"/>
          </a:p>
        </p:txBody>
      </p:sp>
      <p:sp>
        <p:nvSpPr>
          <p:cNvPr id="4" name="3 Marcador de pie de página"/>
          <p:cNvSpPr>
            <a:spLocks noGrp="1"/>
          </p:cNvSpPr>
          <p:nvPr>
            <p:ph type="ftr" sz="quarter" idx="11"/>
          </p:nvPr>
        </p:nvSpPr>
        <p:spPr/>
        <p:txBody>
          <a:bodyPr/>
          <a:lstStyle/>
          <a:p>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fld id="{7C48102B-0A14-45AE-B36A-10CAA2F77C65}" type="slidenum">
              <a:rPr lang="es-ES" smtClean="0"/>
              <a:pPr/>
              <a:t>84</a:t>
            </a:fld>
            <a:endParaRPr lang="es-ES"/>
          </a:p>
        </p:txBody>
      </p:sp>
    </p:spTree>
    <p:extLst>
      <p:ext uri="{BB962C8B-B14F-4D97-AF65-F5344CB8AC3E}">
        <p14:creationId xmlns:p14="http://schemas.microsoft.com/office/powerpoint/2010/main" val="17407210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Marcador de contenido"/>
          <p:cNvSpPr>
            <a:spLocks noGrp="1"/>
          </p:cNvSpPr>
          <p:nvPr>
            <p:ph idx="1"/>
          </p:nvPr>
        </p:nvSpPr>
        <p:spPr/>
        <p:txBody>
          <a:bodyPr>
            <a:normAutofit/>
          </a:bodyPr>
          <a:lstStyle/>
          <a:p>
            <a:r>
              <a:rPr lang="es-MX" sz="3200" dirty="0" smtClean="0"/>
              <a:t>Se refiere a la definición de la </a:t>
            </a:r>
            <a:r>
              <a:rPr lang="es-MX" sz="3200" dirty="0" smtClean="0">
                <a:solidFill>
                  <a:srgbClr val="FF0000"/>
                </a:solidFill>
              </a:rPr>
              <a:t>Probabilidad</a:t>
            </a:r>
            <a:r>
              <a:rPr lang="es-MX" sz="3200" dirty="0" smtClean="0"/>
              <a:t> desde el punto de vista de la Teoría </a:t>
            </a:r>
            <a:r>
              <a:rPr lang="es-MX" sz="3200" dirty="0" smtClean="0">
                <a:solidFill>
                  <a:srgbClr val="FF0000"/>
                </a:solidFill>
              </a:rPr>
              <a:t>Matemática</a:t>
            </a:r>
          </a:p>
          <a:p>
            <a:r>
              <a:rPr lang="es-MX" sz="3200" dirty="0" smtClean="0"/>
              <a:t>Por tanto, para abordarla se requiere definir ciertos </a:t>
            </a:r>
            <a:r>
              <a:rPr lang="es-MX" sz="3200" dirty="0" smtClean="0">
                <a:solidFill>
                  <a:srgbClr val="FF0000"/>
                </a:solidFill>
              </a:rPr>
              <a:t>conceptos matemáticos </a:t>
            </a:r>
            <a:r>
              <a:rPr lang="es-MX" sz="3200" dirty="0" smtClean="0"/>
              <a:t>que veremos a continuación</a:t>
            </a:r>
            <a:endParaRPr lang="es-MX" sz="3200" dirty="0"/>
          </a:p>
        </p:txBody>
      </p:sp>
      <p:sp>
        <p:nvSpPr>
          <p:cNvPr id="4" name="3 Marcador de fecha"/>
          <p:cNvSpPr>
            <a:spLocks noGrp="1"/>
          </p:cNvSpPr>
          <p:nvPr>
            <p:ph type="dt" sz="half" idx="10"/>
          </p:nvPr>
        </p:nvSpPr>
        <p:spPr/>
        <p:txBody>
          <a:bodyPr/>
          <a:lstStyle/>
          <a:p>
            <a:pPr>
              <a:defRPr/>
            </a:pPr>
            <a:fld id="{7ABD4486-60D8-42CE-9333-7DC170D95FEA}" type="datetime1">
              <a:rPr lang="es-MX" smtClean="0"/>
              <a:t>09/04/2021</a:t>
            </a:fld>
            <a:endParaRPr lang="es-ES"/>
          </a:p>
        </p:txBody>
      </p:sp>
      <p:sp>
        <p:nvSpPr>
          <p:cNvPr id="5" name="4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 name="5 Marcador de número de diapositiva"/>
          <p:cNvSpPr>
            <a:spLocks noGrp="1"/>
          </p:cNvSpPr>
          <p:nvPr>
            <p:ph type="sldNum" sz="quarter" idx="12"/>
          </p:nvPr>
        </p:nvSpPr>
        <p:spPr/>
        <p:txBody>
          <a:bodyPr/>
          <a:lstStyle/>
          <a:p>
            <a:pPr>
              <a:defRPr/>
            </a:pPr>
            <a:fld id="{F8F10A68-DC18-45CB-8926-FF5BA0AF8D5C}" type="slidenum">
              <a:rPr lang="es-ES" smtClean="0"/>
              <a:pPr>
                <a:defRPr/>
              </a:pPr>
              <a:t>85</a:t>
            </a:fld>
            <a:endParaRPr lang="es-ES"/>
          </a:p>
        </p:txBody>
      </p:sp>
      <p:sp>
        <p:nvSpPr>
          <p:cNvPr id="7" name="6 Título"/>
          <p:cNvSpPr>
            <a:spLocks noGrp="1"/>
          </p:cNvSpPr>
          <p:nvPr>
            <p:ph type="title"/>
          </p:nvPr>
        </p:nvSpPr>
        <p:spPr/>
        <p:txBody>
          <a:bodyPr/>
          <a:lstStyle/>
          <a:p>
            <a:r>
              <a:rPr lang="es-MX" dirty="0" smtClean="0"/>
              <a:t>Probabilidad axiomática</a:t>
            </a:r>
            <a:endParaRPr lang="es-MX" dirty="0"/>
          </a:p>
        </p:txBody>
      </p:sp>
    </p:spTree>
    <p:extLst>
      <p:ext uri="{BB962C8B-B14F-4D97-AF65-F5344CB8AC3E}">
        <p14:creationId xmlns:p14="http://schemas.microsoft.com/office/powerpoint/2010/main" val="639741582"/>
      </p:ext>
    </p:extLst>
  </p:cSld>
  <p:clrMapOvr>
    <a:masterClrMapping/>
  </p:clrMapOvr>
  <p:transition spd="med">
    <p:pull/>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6 Marcador de contenido"/>
          <p:cNvGraphicFramePr>
            <a:graphicFrameLocks noGrp="1"/>
          </p:cNvGraphicFramePr>
          <p:nvPr>
            <p:ph idx="1"/>
            <p:extLst>
              <p:ext uri="{D42A27DB-BD31-4B8C-83A1-F6EECF244321}">
                <p14:modId xmlns:p14="http://schemas.microsoft.com/office/powerpoint/2010/main" val="2362715714"/>
              </p:ext>
            </p:extLst>
          </p:nvPr>
        </p:nvGraphicFramePr>
        <p:xfrm>
          <a:off x="457200" y="1111250"/>
          <a:ext cx="8229600" cy="3394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2 Marcador de fecha"/>
          <p:cNvSpPr>
            <a:spLocks noGrp="1"/>
          </p:cNvSpPr>
          <p:nvPr>
            <p:ph type="dt" sz="half" idx="10"/>
          </p:nvPr>
        </p:nvSpPr>
        <p:spPr/>
        <p:txBody>
          <a:bodyPr/>
          <a:lstStyle/>
          <a:p>
            <a:pPr>
              <a:defRPr/>
            </a:pPr>
            <a:fld id="{0BCC8AE1-7445-4776-9CAC-9BC48C12BFF1}"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86</a:t>
            </a:fld>
            <a:endParaRPr lang="es-ES"/>
          </a:p>
        </p:txBody>
      </p:sp>
      <p:sp>
        <p:nvSpPr>
          <p:cNvPr id="6" name="5 Título"/>
          <p:cNvSpPr>
            <a:spLocks noGrp="1"/>
          </p:cNvSpPr>
          <p:nvPr>
            <p:ph type="title"/>
          </p:nvPr>
        </p:nvSpPr>
        <p:spPr/>
        <p:txBody>
          <a:bodyPr>
            <a:normAutofit fontScale="90000"/>
          </a:bodyPr>
          <a:lstStyle/>
          <a:p>
            <a:r>
              <a:rPr lang="es-MX" dirty="0" smtClean="0"/>
              <a:t>Esquema general de la probabilidad axiomática</a:t>
            </a:r>
            <a:endParaRPr lang="es-MX" dirty="0"/>
          </a:p>
        </p:txBody>
      </p:sp>
    </p:spTree>
    <p:extLst>
      <p:ext uri="{BB962C8B-B14F-4D97-AF65-F5344CB8AC3E}">
        <p14:creationId xmlns:p14="http://schemas.microsoft.com/office/powerpoint/2010/main" val="3078776849"/>
      </p:ext>
    </p:extLst>
  </p:cSld>
  <p:clrMapOvr>
    <a:masterClrMapping/>
  </p:clrMapOvr>
  <p:transition spd="slow">
    <p:cove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6 Marcador de contenido"/>
          <p:cNvGraphicFramePr>
            <a:graphicFrameLocks noGrp="1"/>
          </p:cNvGraphicFramePr>
          <p:nvPr>
            <p:ph idx="1"/>
            <p:extLst/>
          </p:nvPr>
        </p:nvGraphicFramePr>
        <p:xfrm>
          <a:off x="457200" y="1111250"/>
          <a:ext cx="8229600" cy="3394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2 Marcador de fecha"/>
          <p:cNvSpPr>
            <a:spLocks noGrp="1"/>
          </p:cNvSpPr>
          <p:nvPr>
            <p:ph type="dt" sz="half" idx="10"/>
          </p:nvPr>
        </p:nvSpPr>
        <p:spPr/>
        <p:txBody>
          <a:bodyPr/>
          <a:lstStyle/>
          <a:p>
            <a:pPr>
              <a:defRPr/>
            </a:pPr>
            <a:fld id="{0BCC8AE1-7445-4776-9CAC-9BC48C12BFF1}"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87</a:t>
            </a:fld>
            <a:endParaRPr lang="es-ES"/>
          </a:p>
        </p:txBody>
      </p:sp>
      <p:sp>
        <p:nvSpPr>
          <p:cNvPr id="6" name="5 Título"/>
          <p:cNvSpPr>
            <a:spLocks noGrp="1"/>
          </p:cNvSpPr>
          <p:nvPr>
            <p:ph type="title"/>
          </p:nvPr>
        </p:nvSpPr>
        <p:spPr/>
        <p:txBody>
          <a:bodyPr>
            <a:normAutofit fontScale="90000"/>
          </a:bodyPr>
          <a:lstStyle/>
          <a:p>
            <a:r>
              <a:rPr lang="es-MX" dirty="0" smtClean="0"/>
              <a:t>Esquema general de la probabilidad axiomática</a:t>
            </a:r>
            <a:endParaRPr lang="es-MX" dirty="0"/>
          </a:p>
        </p:txBody>
      </p:sp>
      <p:sp>
        <p:nvSpPr>
          <p:cNvPr id="8" name="Rectángulo 7"/>
          <p:cNvSpPr/>
          <p:nvPr/>
        </p:nvSpPr>
        <p:spPr>
          <a:xfrm>
            <a:off x="395536" y="1178918"/>
            <a:ext cx="2664296" cy="3476724"/>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MX"/>
          </a:p>
        </p:txBody>
      </p:sp>
    </p:spTree>
    <p:extLst>
      <p:ext uri="{BB962C8B-B14F-4D97-AF65-F5344CB8AC3E}">
        <p14:creationId xmlns:p14="http://schemas.microsoft.com/office/powerpoint/2010/main" val="284247625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Marcador de contenido"/>
          <p:cNvSpPr>
            <a:spLocks noGrp="1"/>
          </p:cNvSpPr>
          <p:nvPr>
            <p:ph idx="1"/>
          </p:nvPr>
        </p:nvSpPr>
        <p:spPr>
          <a:xfrm>
            <a:off x="457200" y="1110996"/>
            <a:ext cx="8229600" cy="3512982"/>
          </a:xfrm>
        </p:spPr>
        <p:txBody>
          <a:bodyPr>
            <a:normAutofit/>
          </a:bodyPr>
          <a:lstStyle/>
          <a:p>
            <a:r>
              <a:rPr lang="es-MX" sz="4400" dirty="0" smtClean="0"/>
              <a:t>Una </a:t>
            </a:r>
            <a:r>
              <a:rPr lang="es-MX" sz="4400" dirty="0" smtClean="0">
                <a:solidFill>
                  <a:srgbClr val="C00000"/>
                </a:solidFill>
              </a:rPr>
              <a:t>función</a:t>
            </a:r>
            <a:r>
              <a:rPr lang="es-MX" sz="4400" dirty="0" smtClean="0"/>
              <a:t> es una </a:t>
            </a:r>
            <a:r>
              <a:rPr lang="es-MX" sz="4400" dirty="0" smtClean="0">
                <a:solidFill>
                  <a:srgbClr val="C00000"/>
                </a:solidFill>
              </a:rPr>
              <a:t>regla</a:t>
            </a:r>
            <a:r>
              <a:rPr lang="es-MX" sz="4400" dirty="0" smtClean="0"/>
              <a:t> que le </a:t>
            </a:r>
            <a:r>
              <a:rPr lang="es-MX" sz="4400" dirty="0">
                <a:solidFill>
                  <a:srgbClr val="C00000"/>
                </a:solidFill>
              </a:rPr>
              <a:t>asigna</a:t>
            </a:r>
            <a:r>
              <a:rPr lang="es-MX" sz="4400" dirty="0"/>
              <a:t> </a:t>
            </a:r>
            <a:r>
              <a:rPr lang="es-MX" sz="4400" dirty="0" smtClean="0"/>
              <a:t>a cada elemento de un conjunto </a:t>
            </a:r>
            <a:r>
              <a:rPr lang="es-MX" sz="4400" dirty="0" smtClean="0">
                <a:solidFill>
                  <a:srgbClr val="C00000"/>
                </a:solidFill>
              </a:rPr>
              <a:t>A</a:t>
            </a:r>
            <a:r>
              <a:rPr lang="es-MX" sz="4400" dirty="0" smtClean="0"/>
              <a:t> un elemento (y solamente uno) del conjunto </a:t>
            </a:r>
            <a:r>
              <a:rPr lang="es-MX" sz="4400" dirty="0" smtClean="0">
                <a:solidFill>
                  <a:srgbClr val="C00000"/>
                </a:solidFill>
              </a:rPr>
              <a:t>B</a:t>
            </a:r>
          </a:p>
        </p:txBody>
      </p:sp>
      <p:sp>
        <p:nvSpPr>
          <p:cNvPr id="4" name="3 Marcador de fecha"/>
          <p:cNvSpPr>
            <a:spLocks noGrp="1"/>
          </p:cNvSpPr>
          <p:nvPr>
            <p:ph type="dt" sz="half" idx="10"/>
          </p:nvPr>
        </p:nvSpPr>
        <p:spPr/>
        <p:txBody>
          <a:bodyPr/>
          <a:lstStyle/>
          <a:p>
            <a:pPr>
              <a:defRPr/>
            </a:pPr>
            <a:fld id="{E99589EB-4D03-41D6-BB0C-68EB1227B0D7}" type="datetime1">
              <a:rPr lang="es-MX" smtClean="0"/>
              <a:t>09/04/2021</a:t>
            </a:fld>
            <a:endParaRPr lang="es-ES"/>
          </a:p>
        </p:txBody>
      </p:sp>
      <p:sp>
        <p:nvSpPr>
          <p:cNvPr id="5" name="4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 name="5 Marcador de número de diapositiva"/>
          <p:cNvSpPr>
            <a:spLocks noGrp="1"/>
          </p:cNvSpPr>
          <p:nvPr>
            <p:ph type="sldNum" sz="quarter" idx="12"/>
          </p:nvPr>
        </p:nvSpPr>
        <p:spPr/>
        <p:txBody>
          <a:bodyPr/>
          <a:lstStyle/>
          <a:p>
            <a:pPr>
              <a:defRPr/>
            </a:pPr>
            <a:fld id="{F8F10A68-DC18-45CB-8926-FF5BA0AF8D5C}" type="slidenum">
              <a:rPr lang="es-ES" smtClean="0"/>
              <a:pPr>
                <a:defRPr/>
              </a:pPr>
              <a:t>88</a:t>
            </a:fld>
            <a:endParaRPr lang="es-ES"/>
          </a:p>
        </p:txBody>
      </p:sp>
      <p:sp>
        <p:nvSpPr>
          <p:cNvPr id="7" name="6 Título"/>
          <p:cNvSpPr>
            <a:spLocks noGrp="1"/>
          </p:cNvSpPr>
          <p:nvPr>
            <p:ph type="title"/>
          </p:nvPr>
        </p:nvSpPr>
        <p:spPr/>
        <p:txBody>
          <a:bodyPr/>
          <a:lstStyle/>
          <a:p>
            <a:r>
              <a:rPr lang="es-MX" dirty="0" smtClean="0"/>
              <a:t>Función</a:t>
            </a:r>
            <a:endParaRPr lang="es-MX" dirty="0"/>
          </a:p>
        </p:txBody>
      </p:sp>
    </p:spTree>
    <p:extLst>
      <p:ext uri="{BB962C8B-B14F-4D97-AF65-F5344CB8AC3E}">
        <p14:creationId xmlns:p14="http://schemas.microsoft.com/office/powerpoint/2010/main" val="1709038887"/>
      </p:ext>
    </p:extLst>
  </p:cSld>
  <p:clrMapOvr>
    <a:masterClrMapping/>
  </p:clrMapOvr>
  <p:transition spd="slow">
    <p:push dir="u"/>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7 Marcador de contenido"/>
              <p:cNvSpPr>
                <a:spLocks noGrp="1"/>
              </p:cNvSpPr>
              <p:nvPr>
                <p:ph idx="1"/>
              </p:nvPr>
            </p:nvSpPr>
            <p:spPr>
              <a:xfrm>
                <a:off x="457200" y="1110996"/>
                <a:ext cx="8229600" cy="3512982"/>
              </a:xfrm>
            </p:spPr>
            <p:txBody>
              <a:bodyPr>
                <a:normAutofit fontScale="85000" lnSpcReduction="20000"/>
              </a:bodyPr>
              <a:lstStyle/>
              <a:p>
                <a:r>
                  <a:rPr lang="es-MX" sz="4400" dirty="0" smtClean="0"/>
                  <a:t>Al conjunto </a:t>
                </a:r>
                <a:r>
                  <a:rPr lang="es-MX" sz="4400" dirty="0" smtClean="0">
                    <a:solidFill>
                      <a:srgbClr val="C00000"/>
                    </a:solidFill>
                  </a:rPr>
                  <a:t>A</a:t>
                </a:r>
                <a:r>
                  <a:rPr lang="es-MX" sz="4400" dirty="0" smtClean="0"/>
                  <a:t> se le llama </a:t>
                </a:r>
                <a:r>
                  <a:rPr lang="es-MX" sz="4400" dirty="0" smtClean="0">
                    <a:solidFill>
                      <a:srgbClr val="C00000"/>
                    </a:solidFill>
                  </a:rPr>
                  <a:t>dominio</a:t>
                </a:r>
                <a:r>
                  <a:rPr lang="es-MX" sz="4400" dirty="0" smtClean="0"/>
                  <a:t> de la función</a:t>
                </a:r>
              </a:p>
              <a:p>
                <a:pPr marL="365760" marR="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lang="es-MX" sz="4400" dirty="0" smtClean="0"/>
                  <a:t>Al conjunto </a:t>
                </a:r>
                <a:r>
                  <a:rPr lang="es-MX" sz="4400" dirty="0" smtClean="0">
                    <a:solidFill>
                      <a:srgbClr val="C00000"/>
                    </a:solidFill>
                  </a:rPr>
                  <a:t>B</a:t>
                </a:r>
                <a:r>
                  <a:rPr lang="es-MX" sz="4400" dirty="0" smtClean="0"/>
                  <a:t> se le llama </a:t>
                </a:r>
                <a:r>
                  <a:rPr lang="es-MX" sz="4400" dirty="0" err="1" smtClean="0">
                    <a:solidFill>
                      <a:srgbClr val="C00000"/>
                    </a:solidFill>
                  </a:rPr>
                  <a:t>contradominio</a:t>
                </a:r>
                <a:r>
                  <a:rPr lang="es-MX" sz="4400" dirty="0" smtClean="0">
                    <a:solidFill>
                      <a:srgbClr val="C00000"/>
                    </a:solidFill>
                  </a:rPr>
                  <a:t> </a:t>
                </a:r>
                <a:r>
                  <a:rPr lang="es-MX" sz="4400" dirty="0" smtClean="0"/>
                  <a:t>de la función</a:t>
                </a:r>
              </a:p>
              <a:p>
                <a:r>
                  <a:rPr lang="es-MX" sz="4400" dirty="0" smtClean="0"/>
                  <a:t>Se representa simbólicamente como</a:t>
                </a:r>
              </a:p>
              <a:p>
                <a:pPr marL="109728" indent="0">
                  <a:buNone/>
                </a:pPr>
                <a14:m>
                  <m:oMathPara xmlns:m="http://schemas.openxmlformats.org/officeDocument/2006/math">
                    <m:oMathParaPr>
                      <m:jc m:val="centerGroup"/>
                    </m:oMathParaPr>
                    <m:oMath xmlns:m="http://schemas.openxmlformats.org/officeDocument/2006/math">
                      <m:r>
                        <a:rPr lang="es-MX" sz="4400" b="0" i="1" smtClean="0">
                          <a:latin typeface="Cambria Math"/>
                        </a:rPr>
                        <m:t>𝑓</m:t>
                      </m:r>
                      <m:r>
                        <a:rPr lang="es-MX" sz="4400" b="0" i="1" smtClean="0">
                          <a:latin typeface="Cambria Math"/>
                        </a:rPr>
                        <m:t>:</m:t>
                      </m:r>
                      <m:r>
                        <a:rPr lang="es-MX" sz="4400" b="0" i="1" smtClean="0">
                          <a:latin typeface="Cambria Math"/>
                        </a:rPr>
                        <m:t>𝐴</m:t>
                      </m:r>
                      <m:r>
                        <a:rPr lang="es-MX" sz="4400" b="0" i="1" smtClean="0">
                          <a:latin typeface="Cambria Math"/>
                          <a:ea typeface="Cambria Math"/>
                        </a:rPr>
                        <m:t>→</m:t>
                      </m:r>
                      <m:r>
                        <a:rPr lang="es-MX" sz="4400" b="0" i="1" smtClean="0">
                          <a:latin typeface="Cambria Math"/>
                          <a:ea typeface="Cambria Math"/>
                        </a:rPr>
                        <m:t>𝐵</m:t>
                      </m:r>
                    </m:oMath>
                  </m:oMathPara>
                </a14:m>
                <a:endParaRPr lang="es-MX" sz="4400" dirty="0" smtClean="0"/>
              </a:p>
            </p:txBody>
          </p:sp>
        </mc:Choice>
        <mc:Fallback xmlns="">
          <p:sp>
            <p:nvSpPr>
              <p:cNvPr id="8" name="7 Marcador de contenido"/>
              <p:cNvSpPr>
                <a:spLocks noGrp="1" noRot="1" noChangeAspect="1" noMove="1" noResize="1" noEditPoints="1" noAdjustHandles="1" noChangeArrowheads="1" noChangeShapeType="1" noTextEdit="1"/>
              </p:cNvSpPr>
              <p:nvPr>
                <p:ph idx="1"/>
              </p:nvPr>
            </p:nvSpPr>
            <p:spPr>
              <a:xfrm>
                <a:off x="457200" y="1481328"/>
                <a:ext cx="8229600" cy="4683976"/>
              </a:xfrm>
              <a:blipFill rotWithShape="1">
                <a:blip r:embed="rId2"/>
                <a:stretch>
                  <a:fillRect l="-148" t="-3776" r="-2741"/>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pPr>
              <a:defRPr/>
            </a:pPr>
            <a:fld id="{EE43508C-FEFA-4E8E-B3EF-3BC3F28DD98E}" type="datetime1">
              <a:rPr lang="es-MX" smtClean="0"/>
              <a:t>09/04/2021</a:t>
            </a:fld>
            <a:endParaRPr lang="es-ES"/>
          </a:p>
        </p:txBody>
      </p:sp>
      <p:sp>
        <p:nvSpPr>
          <p:cNvPr id="5" name="4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 name="5 Marcador de número de diapositiva"/>
          <p:cNvSpPr>
            <a:spLocks noGrp="1"/>
          </p:cNvSpPr>
          <p:nvPr>
            <p:ph type="sldNum" sz="quarter" idx="12"/>
          </p:nvPr>
        </p:nvSpPr>
        <p:spPr/>
        <p:txBody>
          <a:bodyPr/>
          <a:lstStyle/>
          <a:p>
            <a:pPr>
              <a:defRPr/>
            </a:pPr>
            <a:fld id="{F8F10A68-DC18-45CB-8926-FF5BA0AF8D5C}" type="slidenum">
              <a:rPr lang="es-ES" smtClean="0"/>
              <a:pPr>
                <a:defRPr/>
              </a:pPr>
              <a:t>89</a:t>
            </a:fld>
            <a:endParaRPr lang="es-ES"/>
          </a:p>
        </p:txBody>
      </p:sp>
      <p:sp>
        <p:nvSpPr>
          <p:cNvPr id="7" name="6 Título"/>
          <p:cNvSpPr>
            <a:spLocks noGrp="1"/>
          </p:cNvSpPr>
          <p:nvPr>
            <p:ph type="title"/>
          </p:nvPr>
        </p:nvSpPr>
        <p:spPr/>
        <p:txBody>
          <a:bodyPr/>
          <a:lstStyle/>
          <a:p>
            <a:r>
              <a:rPr lang="es-MX" dirty="0" smtClean="0"/>
              <a:t>Función</a:t>
            </a:r>
            <a:endParaRPr lang="es-MX" dirty="0"/>
          </a:p>
        </p:txBody>
      </p:sp>
    </p:spTree>
    <p:extLst>
      <p:ext uri="{BB962C8B-B14F-4D97-AF65-F5344CB8AC3E}">
        <p14:creationId xmlns:p14="http://schemas.microsoft.com/office/powerpoint/2010/main" val="1709038887"/>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3"/>
          <p:cNvSpPr>
            <a:spLocks noGrp="1" noChangeArrowheads="1"/>
          </p:cNvSpPr>
          <p:nvPr>
            <p:ph sz="half" idx="1"/>
          </p:nvPr>
        </p:nvSpPr>
        <p:spPr/>
        <p:txBody>
          <a:bodyPr>
            <a:normAutofit fontScale="77500" lnSpcReduction="20000"/>
          </a:bodyPr>
          <a:lstStyle/>
          <a:p>
            <a:r>
              <a:rPr lang="es-MX" sz="3200" dirty="0" smtClean="0"/>
              <a:t>Es una colección de objetos determinados, distintos, de nuestra intuición o nuestro pensamiento</a:t>
            </a:r>
          </a:p>
          <a:p>
            <a:r>
              <a:rPr lang="es-MX" sz="3200" dirty="0" smtClean="0"/>
              <a:t>Los objetos se denominan los elementos o miembros del conjunto</a:t>
            </a:r>
          </a:p>
        </p:txBody>
      </p:sp>
      <p:sp>
        <p:nvSpPr>
          <p:cNvPr id="5122" name="3 Marcador de fecha"/>
          <p:cNvSpPr>
            <a:spLocks noGrp="1"/>
          </p:cNvSpPr>
          <p:nvPr>
            <p:ph type="dt" sz="half" idx="10"/>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3E371E1-7E76-48D0-B281-EDF9E9E9F59D}" type="datetime1">
              <a:rPr lang="es-MX" sz="1000" smtClean="0">
                <a:solidFill>
                  <a:schemeClr val="tx2"/>
                </a:solidFill>
                <a:cs typeface="Times New Roman" panose="02020603050405020304" pitchFamily="18" charset="0"/>
              </a:rPr>
              <a:t>09/04/2021</a:t>
            </a:fld>
            <a:endParaRPr lang="es-ES" sz="1000" dirty="0" smtClean="0">
              <a:solidFill>
                <a:schemeClr val="tx2"/>
              </a:solidFill>
              <a:cs typeface="Times New Roman" panose="02020603050405020304" pitchFamily="18" charset="0"/>
            </a:endParaRPr>
          </a:p>
        </p:txBody>
      </p:sp>
      <p:sp>
        <p:nvSpPr>
          <p:cNvPr id="2" name="1 Marcador de pie de página"/>
          <p:cNvSpPr>
            <a:spLocks noGrp="1"/>
          </p:cNvSpPr>
          <p:nvPr>
            <p:ph type="ftr" sz="quarter" idx="11"/>
          </p:nvPr>
        </p:nvSpPr>
        <p:spPr/>
        <p:txBody>
          <a:bodyPr/>
          <a:lstStyle/>
          <a:p>
            <a:pPr>
              <a:defRPr/>
            </a:pPr>
            <a:r>
              <a:rPr lang="es-ES" dirty="0" smtClean="0"/>
              <a:t>Introducción a la Probabilidad</a:t>
            </a:r>
            <a:endParaRPr lang="es-ES" dirty="0"/>
          </a:p>
        </p:txBody>
      </p:sp>
      <p:sp>
        <p:nvSpPr>
          <p:cNvPr id="5123" name="5 Marcador de número de diapositiva"/>
          <p:cNvSpPr>
            <a:spLocks noGrp="1"/>
          </p:cNvSpPr>
          <p:nvPr>
            <p:ph type="sldNum" sz="quarter" idx="12"/>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E344C84-58C4-4F68-8E6F-38C4E261426B}" type="slidenum">
              <a:rPr lang="es-ES" sz="1400" smtClean="0">
                <a:solidFill>
                  <a:schemeClr val="tx2"/>
                </a:solidFill>
                <a:latin typeface="Arial Narrow" pitchFamily="34" charset="0"/>
              </a:rPr>
              <a:pPr eaLnBrk="1" hangingPunct="1"/>
              <a:t>9</a:t>
            </a:fld>
            <a:endParaRPr lang="es-ES" sz="1400" smtClean="0">
              <a:solidFill>
                <a:schemeClr val="tx2"/>
              </a:solidFill>
              <a:latin typeface="Arial Narrow" pitchFamily="34" charset="0"/>
            </a:endParaRPr>
          </a:p>
        </p:txBody>
      </p:sp>
      <p:sp>
        <p:nvSpPr>
          <p:cNvPr id="5124" name="Rectangle 2"/>
          <p:cNvSpPr>
            <a:spLocks noGrp="1" noChangeArrowheads="1"/>
          </p:cNvSpPr>
          <p:nvPr>
            <p:ph type="title"/>
          </p:nvPr>
        </p:nvSpPr>
        <p:spPr/>
        <p:txBody>
          <a:bodyPr>
            <a:normAutofit/>
          </a:bodyPr>
          <a:lstStyle/>
          <a:p>
            <a:pPr eaLnBrk="1" hangingPunct="1"/>
            <a:r>
              <a:rPr lang="es-MX" dirty="0" smtClean="0"/>
              <a:t>Conjunto</a:t>
            </a:r>
            <a:endParaRPr lang="es-ES" dirty="0" smtClean="0"/>
          </a:p>
        </p:txBody>
      </p:sp>
      <p:pic>
        <p:nvPicPr>
          <p:cNvPr id="7" name="6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2120" y="87474"/>
            <a:ext cx="2638284" cy="1429706"/>
          </a:xfrm>
          <a:prstGeom prst="rect">
            <a:avLst/>
          </a:prstGeom>
        </p:spPr>
      </p:pic>
      <p:grpSp>
        <p:nvGrpSpPr>
          <p:cNvPr id="9" name="8 Grupo"/>
          <p:cNvGrpSpPr/>
          <p:nvPr/>
        </p:nvGrpSpPr>
        <p:grpSpPr>
          <a:xfrm>
            <a:off x="4644008" y="1619964"/>
            <a:ext cx="3291830" cy="1815882"/>
            <a:chOff x="3203848" y="4005064"/>
            <a:chExt cx="3291830" cy="2421175"/>
          </a:xfrm>
          <a:solidFill>
            <a:schemeClr val="tx1"/>
          </a:solidFill>
        </p:grpSpPr>
        <p:sp>
          <p:nvSpPr>
            <p:cNvPr id="8" name="7 CuadroTexto"/>
            <p:cNvSpPr txBox="1"/>
            <p:nvPr/>
          </p:nvSpPr>
          <p:spPr>
            <a:xfrm>
              <a:off x="3203848" y="4005064"/>
              <a:ext cx="3291830" cy="2421175"/>
            </a:xfrm>
            <a:prstGeom prst="rect">
              <a:avLst/>
            </a:prstGeom>
            <a:solidFill>
              <a:schemeClr val="tx1"/>
            </a:solidFill>
          </p:spPr>
          <p:txBody>
            <a:bodyPr wrap="square" rtlCol="0">
              <a:spAutoFit/>
            </a:bodyPr>
            <a:lstStyle/>
            <a:p>
              <a:r>
                <a:rPr lang="es-ES" sz="2800" dirty="0" smtClean="0">
                  <a:solidFill>
                    <a:schemeClr val="bg1"/>
                  </a:solidFill>
                </a:rPr>
                <a:t>A =</a:t>
              </a:r>
            </a:p>
            <a:p>
              <a:r>
                <a:rPr lang="es-ES" sz="2800" dirty="0" smtClean="0">
                  <a:solidFill>
                    <a:schemeClr val="bg1"/>
                  </a:solidFill>
                </a:rPr>
                <a:t>B = </a:t>
              </a:r>
            </a:p>
            <a:p>
              <a:r>
                <a:rPr lang="es-ES" sz="2800" dirty="0" smtClean="0">
                  <a:solidFill>
                    <a:schemeClr val="bg1"/>
                  </a:solidFill>
                </a:rPr>
                <a:t>C = </a:t>
              </a:r>
            </a:p>
            <a:p>
              <a:r>
                <a:rPr lang="es-ES" sz="2800" dirty="0" smtClean="0">
                  <a:solidFill>
                    <a:schemeClr val="bg1"/>
                  </a:solidFill>
                </a:rPr>
                <a:t>D =</a:t>
              </a:r>
              <a:endParaRPr lang="es-MX" sz="2800" dirty="0">
                <a:solidFill>
                  <a:schemeClr val="bg1"/>
                </a:solidFill>
              </a:endParaRPr>
            </a:p>
          </p:txBody>
        </p:sp>
        <p:pic>
          <p:nvPicPr>
            <p:cNvPr id="6" name="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920" y="4077072"/>
              <a:ext cx="2571750" cy="2253156"/>
            </a:xfrm>
            <a:prstGeom prst="rect">
              <a:avLst/>
            </a:prstGeom>
            <a:grpFill/>
          </p:spPr>
        </p:pic>
      </p:grpSp>
      <p:grpSp>
        <p:nvGrpSpPr>
          <p:cNvPr id="15" name="14 Grupo"/>
          <p:cNvGrpSpPr/>
          <p:nvPr/>
        </p:nvGrpSpPr>
        <p:grpSpPr>
          <a:xfrm>
            <a:off x="5652120" y="3579862"/>
            <a:ext cx="2715766" cy="1188132"/>
            <a:chOff x="5456634" y="4581128"/>
            <a:chExt cx="2715766" cy="1584176"/>
          </a:xfrm>
        </p:grpSpPr>
        <p:grpSp>
          <p:nvGrpSpPr>
            <p:cNvPr id="14" name="13 Grupo"/>
            <p:cNvGrpSpPr/>
            <p:nvPr/>
          </p:nvGrpSpPr>
          <p:grpSpPr>
            <a:xfrm>
              <a:off x="5456634" y="4581128"/>
              <a:ext cx="2715766" cy="1584176"/>
              <a:chOff x="5456634" y="4581128"/>
              <a:chExt cx="2715766" cy="1584176"/>
            </a:xfrm>
          </p:grpSpPr>
          <p:grpSp>
            <p:nvGrpSpPr>
              <p:cNvPr id="12" name="11 Grupo"/>
              <p:cNvGrpSpPr/>
              <p:nvPr/>
            </p:nvGrpSpPr>
            <p:grpSpPr>
              <a:xfrm>
                <a:off x="5456634" y="4581128"/>
                <a:ext cx="2715766" cy="1584176"/>
                <a:chOff x="5508104" y="5013176"/>
                <a:chExt cx="2715766" cy="1584176"/>
              </a:xfrm>
            </p:grpSpPr>
            <p:sp>
              <p:nvSpPr>
                <p:cNvPr id="11" name="10 Rectángulo"/>
                <p:cNvSpPr/>
                <p:nvPr/>
              </p:nvSpPr>
              <p:spPr>
                <a:xfrm>
                  <a:off x="5508104" y="5013176"/>
                  <a:ext cx="2715766" cy="15841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MX"/>
                </a:p>
              </p:txBody>
            </p:sp>
            <p:pic>
              <p:nvPicPr>
                <p:cNvPr id="66562" name="Picture 2" descr="C:\Users\PaulRC\AppData\Local\Microsoft\Windows\INetCache\IE\P2FIX42D\persona-fisica-o-persona-moral[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0384" y="5202208"/>
                  <a:ext cx="2211206" cy="1206112"/>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12 Rectángulo"/>
              <p:cNvSpPr/>
              <p:nvPr/>
            </p:nvSpPr>
            <p:spPr>
              <a:xfrm>
                <a:off x="7397951" y="5405155"/>
                <a:ext cx="342401" cy="533480"/>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20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a:t>
                </a:r>
                <a:endParaRPr lang="es-ES" sz="20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19" name="18 Rectángulo"/>
              <p:cNvSpPr/>
              <p:nvPr/>
            </p:nvSpPr>
            <p:spPr>
              <a:xfrm>
                <a:off x="7816171" y="4586227"/>
                <a:ext cx="342401" cy="533480"/>
              </a:xfrm>
              <a:prstGeom prst="rect">
                <a:avLst/>
              </a:prstGeom>
              <a:noFill/>
            </p:spPr>
            <p:txBody>
              <a:bodyPr wrap="square" lIns="91440" tIns="45720" rIns="91440" bIns="45720">
                <a:spAutoFit/>
              </a:bodyPr>
              <a:lstStyle/>
              <a:p>
                <a:pPr algn="ctr"/>
                <a:r>
                  <a:rPr lang="es-ES"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U</a:t>
                </a:r>
                <a:endParaRPr lang="es-ES" sz="2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grpSp>
        <p:sp>
          <p:nvSpPr>
            <p:cNvPr id="21" name="20 Rectángulo"/>
            <p:cNvSpPr/>
            <p:nvPr/>
          </p:nvSpPr>
          <p:spPr>
            <a:xfrm>
              <a:off x="5741767" y="5205099"/>
              <a:ext cx="558425" cy="533480"/>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20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a:t>
              </a:r>
              <a:endParaRPr lang="es-ES" sz="20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animEffect transition="in" filter="fade">
                                      <p:cBhvr>
                                        <p:cTn id="7" dur="500"/>
                                        <p:tgtEl>
                                          <p:spTgt spid="51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125">
                                            <p:txEl>
                                              <p:pRg st="1" end="1"/>
                                            </p:txEl>
                                          </p:spTgt>
                                        </p:tgtEl>
                                        <p:attrNameLst>
                                          <p:attrName>style.visibility</p:attrName>
                                        </p:attrNameLst>
                                      </p:cBhvr>
                                      <p:to>
                                        <p:strVal val="visible"/>
                                      </p:to>
                                    </p:set>
                                    <p:animEffect transition="in" filter="fade">
                                      <p:cBhvr>
                                        <p:cTn id="32" dur="500"/>
                                        <p:tgtEl>
                                          <p:spTgt spid="51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40 Grupo"/>
          <p:cNvGrpSpPr/>
          <p:nvPr/>
        </p:nvGrpSpPr>
        <p:grpSpPr>
          <a:xfrm>
            <a:off x="-36512" y="2247714"/>
            <a:ext cx="9073008" cy="2459887"/>
            <a:chOff x="-36512" y="2996952"/>
            <a:chExt cx="9073008" cy="3279849"/>
          </a:xfrm>
        </p:grpSpPr>
        <p:grpSp>
          <p:nvGrpSpPr>
            <p:cNvPr id="37" name="36 Grupo"/>
            <p:cNvGrpSpPr/>
            <p:nvPr/>
          </p:nvGrpSpPr>
          <p:grpSpPr>
            <a:xfrm>
              <a:off x="683568" y="2996952"/>
              <a:ext cx="7416824" cy="2736304"/>
              <a:chOff x="683568" y="2996952"/>
              <a:chExt cx="7416824" cy="2736304"/>
            </a:xfrm>
          </p:grpSpPr>
          <p:sp>
            <p:nvSpPr>
              <p:cNvPr id="10" name="9 Elipse"/>
              <p:cNvSpPr/>
              <p:nvPr/>
            </p:nvSpPr>
            <p:spPr>
              <a:xfrm>
                <a:off x="971600" y="3429000"/>
                <a:ext cx="2880320" cy="2160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11 Elipse"/>
              <p:cNvSpPr/>
              <p:nvPr/>
            </p:nvSpPr>
            <p:spPr>
              <a:xfrm>
                <a:off x="5724128" y="2996952"/>
                <a:ext cx="2088232" cy="273630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MX" dirty="0" smtClean="0"/>
              </a:p>
            </p:txBody>
          </p:sp>
          <p:sp>
            <p:nvSpPr>
              <p:cNvPr id="3" name="2 CuadroTexto"/>
              <p:cNvSpPr txBox="1"/>
              <p:nvPr/>
            </p:nvSpPr>
            <p:spPr>
              <a:xfrm>
                <a:off x="1619672" y="3717032"/>
                <a:ext cx="576064" cy="615553"/>
              </a:xfrm>
              <a:prstGeom prst="rect">
                <a:avLst/>
              </a:prstGeom>
              <a:noFill/>
            </p:spPr>
            <p:txBody>
              <a:bodyPr wrap="square" rtlCol="0">
                <a:spAutoFit/>
              </a:bodyPr>
              <a:lstStyle/>
              <a:p>
                <a:pPr algn="ctr"/>
                <a:r>
                  <a:rPr lang="es-MX" dirty="0" smtClean="0">
                    <a:solidFill>
                      <a:schemeClr val="bg1"/>
                    </a:solidFill>
                  </a:rPr>
                  <a:t>a</a:t>
                </a:r>
                <a:endParaRPr lang="es-MX" dirty="0">
                  <a:solidFill>
                    <a:schemeClr val="bg1"/>
                  </a:solidFill>
                </a:endParaRPr>
              </a:p>
            </p:txBody>
          </p:sp>
          <p:sp>
            <p:nvSpPr>
              <p:cNvPr id="15" name="14 CuadroTexto"/>
              <p:cNvSpPr txBox="1"/>
              <p:nvPr/>
            </p:nvSpPr>
            <p:spPr>
              <a:xfrm>
                <a:off x="2669243" y="4187069"/>
                <a:ext cx="576064" cy="615553"/>
              </a:xfrm>
              <a:prstGeom prst="rect">
                <a:avLst/>
              </a:prstGeom>
              <a:noFill/>
            </p:spPr>
            <p:txBody>
              <a:bodyPr wrap="square" rtlCol="0">
                <a:spAutoFit/>
              </a:bodyPr>
              <a:lstStyle/>
              <a:p>
                <a:pPr algn="ctr"/>
                <a:r>
                  <a:rPr lang="es-MX" dirty="0" smtClean="0">
                    <a:solidFill>
                      <a:schemeClr val="bg1"/>
                    </a:solidFill>
                  </a:rPr>
                  <a:t>b</a:t>
                </a:r>
                <a:endParaRPr lang="es-MX" dirty="0">
                  <a:solidFill>
                    <a:schemeClr val="bg1"/>
                  </a:solidFill>
                </a:endParaRPr>
              </a:p>
            </p:txBody>
          </p:sp>
          <p:sp>
            <p:nvSpPr>
              <p:cNvPr id="16" name="15 CuadroTexto"/>
              <p:cNvSpPr txBox="1"/>
              <p:nvPr/>
            </p:nvSpPr>
            <p:spPr>
              <a:xfrm>
                <a:off x="1475656" y="4520049"/>
                <a:ext cx="576064" cy="615553"/>
              </a:xfrm>
              <a:prstGeom prst="rect">
                <a:avLst/>
              </a:prstGeom>
              <a:noFill/>
            </p:spPr>
            <p:txBody>
              <a:bodyPr wrap="square" rtlCol="0">
                <a:spAutoFit/>
              </a:bodyPr>
              <a:lstStyle/>
              <a:p>
                <a:pPr algn="ctr"/>
                <a:r>
                  <a:rPr lang="es-MX" dirty="0" smtClean="0">
                    <a:solidFill>
                      <a:schemeClr val="bg1"/>
                    </a:solidFill>
                  </a:rPr>
                  <a:t>c</a:t>
                </a:r>
                <a:endParaRPr lang="es-MX" dirty="0">
                  <a:solidFill>
                    <a:schemeClr val="bg1"/>
                  </a:solidFill>
                </a:endParaRPr>
              </a:p>
            </p:txBody>
          </p:sp>
          <p:sp>
            <p:nvSpPr>
              <p:cNvPr id="17" name="16 CuadroTexto"/>
              <p:cNvSpPr txBox="1"/>
              <p:nvPr/>
            </p:nvSpPr>
            <p:spPr>
              <a:xfrm>
                <a:off x="683568" y="3335759"/>
                <a:ext cx="576064" cy="615553"/>
              </a:xfrm>
              <a:prstGeom prst="rect">
                <a:avLst/>
              </a:prstGeom>
              <a:noFill/>
            </p:spPr>
            <p:txBody>
              <a:bodyPr wrap="square" rtlCol="0">
                <a:spAutoFit/>
              </a:bodyPr>
              <a:lstStyle/>
              <a:p>
                <a:pPr algn="ctr"/>
                <a:r>
                  <a:rPr lang="es-MX" dirty="0" smtClean="0"/>
                  <a:t>A</a:t>
                </a:r>
                <a:endParaRPr lang="es-MX" dirty="0"/>
              </a:p>
            </p:txBody>
          </p:sp>
          <p:sp>
            <p:nvSpPr>
              <p:cNvPr id="18" name="17 CuadroTexto"/>
              <p:cNvSpPr txBox="1"/>
              <p:nvPr/>
            </p:nvSpPr>
            <p:spPr>
              <a:xfrm>
                <a:off x="7524328" y="3104927"/>
                <a:ext cx="576064" cy="615553"/>
              </a:xfrm>
              <a:prstGeom prst="rect">
                <a:avLst/>
              </a:prstGeom>
              <a:noFill/>
            </p:spPr>
            <p:txBody>
              <a:bodyPr wrap="square" rtlCol="0">
                <a:spAutoFit/>
              </a:bodyPr>
              <a:lstStyle/>
              <a:p>
                <a:pPr algn="ctr"/>
                <a:r>
                  <a:rPr lang="es-MX" dirty="0" smtClean="0"/>
                  <a:t>B</a:t>
                </a:r>
                <a:endParaRPr lang="es-MX" dirty="0"/>
              </a:p>
            </p:txBody>
          </p:sp>
          <p:sp>
            <p:nvSpPr>
              <p:cNvPr id="19" name="18 CuadroTexto"/>
              <p:cNvSpPr txBox="1"/>
              <p:nvPr/>
            </p:nvSpPr>
            <p:spPr>
              <a:xfrm>
                <a:off x="2381211" y="4900580"/>
                <a:ext cx="576064" cy="615553"/>
              </a:xfrm>
              <a:prstGeom prst="rect">
                <a:avLst/>
              </a:prstGeom>
              <a:noFill/>
            </p:spPr>
            <p:txBody>
              <a:bodyPr wrap="square" rtlCol="0">
                <a:spAutoFit/>
              </a:bodyPr>
              <a:lstStyle/>
              <a:p>
                <a:pPr algn="ctr"/>
                <a:r>
                  <a:rPr lang="es-MX" dirty="0" smtClean="0">
                    <a:solidFill>
                      <a:schemeClr val="bg1"/>
                    </a:solidFill>
                  </a:rPr>
                  <a:t>d</a:t>
                </a:r>
                <a:endParaRPr lang="es-MX" dirty="0">
                  <a:solidFill>
                    <a:schemeClr val="bg1"/>
                  </a:solidFill>
                </a:endParaRPr>
              </a:p>
            </p:txBody>
          </p:sp>
        </p:grpSp>
        <p:sp>
          <p:nvSpPr>
            <p:cNvPr id="39" name="38 CuadroTexto"/>
            <p:cNvSpPr txBox="1"/>
            <p:nvPr/>
          </p:nvSpPr>
          <p:spPr>
            <a:xfrm>
              <a:off x="-36512" y="5157192"/>
              <a:ext cx="1368152" cy="615553"/>
            </a:xfrm>
            <a:prstGeom prst="rect">
              <a:avLst/>
            </a:prstGeom>
            <a:noFill/>
          </p:spPr>
          <p:txBody>
            <a:bodyPr wrap="square" rtlCol="0">
              <a:spAutoFit/>
            </a:bodyPr>
            <a:lstStyle/>
            <a:p>
              <a:pPr algn="ctr"/>
              <a:r>
                <a:rPr lang="es-MX" dirty="0" smtClean="0"/>
                <a:t>Dominio</a:t>
              </a:r>
              <a:endParaRPr lang="es-MX" dirty="0"/>
            </a:p>
          </p:txBody>
        </p:sp>
        <p:sp>
          <p:nvSpPr>
            <p:cNvPr id="40" name="39 CuadroTexto"/>
            <p:cNvSpPr txBox="1"/>
            <p:nvPr/>
          </p:nvSpPr>
          <p:spPr>
            <a:xfrm>
              <a:off x="6912260" y="5661248"/>
              <a:ext cx="2124236" cy="615553"/>
            </a:xfrm>
            <a:prstGeom prst="rect">
              <a:avLst/>
            </a:prstGeom>
            <a:noFill/>
          </p:spPr>
          <p:txBody>
            <a:bodyPr wrap="square" rtlCol="0">
              <a:spAutoFit/>
            </a:bodyPr>
            <a:lstStyle/>
            <a:p>
              <a:pPr algn="ctr"/>
              <a:r>
                <a:rPr lang="es-MX" dirty="0" err="1" smtClean="0"/>
                <a:t>Contradominio</a:t>
              </a:r>
              <a:endParaRPr lang="es-MX" dirty="0"/>
            </a:p>
          </p:txBody>
        </p:sp>
      </p:grpSp>
      <p:sp>
        <p:nvSpPr>
          <p:cNvPr id="8" name="7 Marcador de contenido"/>
          <p:cNvSpPr>
            <a:spLocks noGrp="1"/>
          </p:cNvSpPr>
          <p:nvPr>
            <p:ph idx="1"/>
          </p:nvPr>
        </p:nvSpPr>
        <p:spPr>
          <a:xfrm>
            <a:off x="457200" y="1110997"/>
            <a:ext cx="8229600" cy="1028705"/>
          </a:xfrm>
        </p:spPr>
        <p:txBody>
          <a:bodyPr>
            <a:normAutofit fontScale="92500" lnSpcReduction="10000"/>
          </a:bodyPr>
          <a:lstStyle/>
          <a:p>
            <a:r>
              <a:rPr lang="es-MX" sz="2400" dirty="0" smtClean="0"/>
              <a:t>Una función es una </a:t>
            </a:r>
            <a:r>
              <a:rPr lang="es-MX" sz="2400" dirty="0" smtClean="0">
                <a:solidFill>
                  <a:srgbClr val="FF0000"/>
                </a:solidFill>
              </a:rPr>
              <a:t>regla </a:t>
            </a:r>
            <a:r>
              <a:rPr lang="es-MX" sz="2400" dirty="0" smtClean="0"/>
              <a:t>que a cada elemento de un conjunto A le asigna un elemento (y solamente uno) del conjunto B</a:t>
            </a:r>
            <a:endParaRPr lang="es-MX" sz="2400" dirty="0"/>
          </a:p>
        </p:txBody>
      </p:sp>
      <p:sp>
        <p:nvSpPr>
          <p:cNvPr id="4" name="3 Marcador de fecha"/>
          <p:cNvSpPr>
            <a:spLocks noGrp="1"/>
          </p:cNvSpPr>
          <p:nvPr>
            <p:ph type="dt" sz="half" idx="10"/>
          </p:nvPr>
        </p:nvSpPr>
        <p:spPr/>
        <p:txBody>
          <a:bodyPr/>
          <a:lstStyle/>
          <a:p>
            <a:pPr>
              <a:defRPr/>
            </a:pPr>
            <a:fld id="{9FDF33F3-9293-4C3E-BF89-FB6EBA5C9CB6}" type="datetime1">
              <a:rPr lang="es-MX" smtClean="0"/>
              <a:t>09/04/2021</a:t>
            </a:fld>
            <a:endParaRPr lang="es-ES"/>
          </a:p>
        </p:txBody>
      </p:sp>
      <p:sp>
        <p:nvSpPr>
          <p:cNvPr id="5" name="4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 name="5 Marcador de número de diapositiva"/>
          <p:cNvSpPr>
            <a:spLocks noGrp="1"/>
          </p:cNvSpPr>
          <p:nvPr>
            <p:ph type="sldNum" sz="quarter" idx="12"/>
          </p:nvPr>
        </p:nvSpPr>
        <p:spPr/>
        <p:txBody>
          <a:bodyPr/>
          <a:lstStyle/>
          <a:p>
            <a:pPr>
              <a:defRPr/>
            </a:pPr>
            <a:fld id="{F8F10A68-DC18-45CB-8926-FF5BA0AF8D5C}" type="slidenum">
              <a:rPr lang="es-ES" smtClean="0"/>
              <a:pPr>
                <a:defRPr/>
              </a:pPr>
              <a:t>90</a:t>
            </a:fld>
            <a:endParaRPr lang="es-ES"/>
          </a:p>
        </p:txBody>
      </p:sp>
      <p:sp>
        <p:nvSpPr>
          <p:cNvPr id="7" name="6 Título"/>
          <p:cNvSpPr>
            <a:spLocks noGrp="1"/>
          </p:cNvSpPr>
          <p:nvPr>
            <p:ph type="title"/>
          </p:nvPr>
        </p:nvSpPr>
        <p:spPr/>
        <p:txBody>
          <a:bodyPr/>
          <a:lstStyle/>
          <a:p>
            <a:r>
              <a:rPr lang="es-MX" dirty="0" smtClean="0"/>
              <a:t>Función. Ejemplo</a:t>
            </a:r>
            <a:endParaRPr lang="es-MX" dirty="0"/>
          </a:p>
        </p:txBody>
      </p:sp>
      <p:sp>
        <p:nvSpPr>
          <p:cNvPr id="20" name="19 CuadroTexto"/>
          <p:cNvSpPr txBox="1"/>
          <p:nvPr/>
        </p:nvSpPr>
        <p:spPr>
          <a:xfrm>
            <a:off x="6480212" y="2551713"/>
            <a:ext cx="576064" cy="461665"/>
          </a:xfrm>
          <a:prstGeom prst="rect">
            <a:avLst/>
          </a:prstGeom>
          <a:noFill/>
        </p:spPr>
        <p:txBody>
          <a:bodyPr wrap="square" rtlCol="0">
            <a:spAutoFit/>
          </a:bodyPr>
          <a:lstStyle/>
          <a:p>
            <a:pPr algn="ctr"/>
            <a:r>
              <a:rPr lang="es-MX" dirty="0">
                <a:solidFill>
                  <a:schemeClr val="bg1"/>
                </a:solidFill>
              </a:rPr>
              <a:t>2</a:t>
            </a:r>
          </a:p>
        </p:txBody>
      </p:sp>
      <p:sp>
        <p:nvSpPr>
          <p:cNvPr id="21" name="20 CuadroTexto"/>
          <p:cNvSpPr txBox="1"/>
          <p:nvPr/>
        </p:nvSpPr>
        <p:spPr>
          <a:xfrm>
            <a:off x="6444208" y="3089598"/>
            <a:ext cx="576064" cy="461665"/>
          </a:xfrm>
          <a:prstGeom prst="rect">
            <a:avLst/>
          </a:prstGeom>
          <a:noFill/>
        </p:spPr>
        <p:txBody>
          <a:bodyPr wrap="square" rtlCol="0">
            <a:spAutoFit/>
          </a:bodyPr>
          <a:lstStyle/>
          <a:p>
            <a:pPr algn="ctr"/>
            <a:r>
              <a:rPr lang="es-MX" dirty="0" smtClean="0">
                <a:solidFill>
                  <a:schemeClr val="bg1"/>
                </a:solidFill>
              </a:rPr>
              <a:t>1</a:t>
            </a:r>
            <a:endParaRPr lang="es-MX" dirty="0">
              <a:solidFill>
                <a:schemeClr val="bg1"/>
              </a:solidFill>
            </a:endParaRPr>
          </a:p>
        </p:txBody>
      </p:sp>
      <p:sp>
        <p:nvSpPr>
          <p:cNvPr id="22" name="21 CuadroTexto"/>
          <p:cNvSpPr txBox="1"/>
          <p:nvPr/>
        </p:nvSpPr>
        <p:spPr>
          <a:xfrm>
            <a:off x="6444208" y="3629658"/>
            <a:ext cx="576064" cy="461665"/>
          </a:xfrm>
          <a:prstGeom prst="rect">
            <a:avLst/>
          </a:prstGeom>
          <a:noFill/>
        </p:spPr>
        <p:txBody>
          <a:bodyPr wrap="square" rtlCol="0">
            <a:spAutoFit/>
          </a:bodyPr>
          <a:lstStyle/>
          <a:p>
            <a:pPr algn="ctr"/>
            <a:r>
              <a:rPr lang="es-MX" dirty="0" smtClean="0">
                <a:solidFill>
                  <a:schemeClr val="bg1"/>
                </a:solidFill>
              </a:rPr>
              <a:t>3</a:t>
            </a:r>
            <a:endParaRPr lang="es-MX" dirty="0">
              <a:solidFill>
                <a:schemeClr val="bg1"/>
              </a:solidFill>
            </a:endParaRPr>
          </a:p>
        </p:txBody>
      </p:sp>
      <p:cxnSp>
        <p:nvCxnSpPr>
          <p:cNvPr id="25" name="24 Conector recto de flecha"/>
          <p:cNvCxnSpPr>
            <a:stCxn id="3" idx="3"/>
            <a:endCxn id="20" idx="1"/>
          </p:cNvCxnSpPr>
          <p:nvPr/>
        </p:nvCxnSpPr>
        <p:spPr>
          <a:xfrm flipV="1">
            <a:off x="2195736" y="2782546"/>
            <a:ext cx="4284476" cy="236061"/>
          </a:xfrm>
          <a:prstGeom prst="straightConnector1">
            <a:avLst/>
          </a:prstGeom>
          <a:ln cmpd="sng">
            <a:tailEnd type="arrow"/>
          </a:ln>
        </p:spPr>
        <p:style>
          <a:lnRef idx="3">
            <a:schemeClr val="accent3"/>
          </a:lnRef>
          <a:fillRef idx="0">
            <a:schemeClr val="accent3"/>
          </a:fillRef>
          <a:effectRef idx="2">
            <a:schemeClr val="accent3"/>
          </a:effectRef>
          <a:fontRef idx="minor">
            <a:schemeClr val="tx1"/>
          </a:fontRef>
        </p:style>
      </p:cxnSp>
      <p:cxnSp>
        <p:nvCxnSpPr>
          <p:cNvPr id="27" name="26 Conector recto de flecha"/>
          <p:cNvCxnSpPr>
            <a:endCxn id="21" idx="1"/>
          </p:cNvCxnSpPr>
          <p:nvPr/>
        </p:nvCxnSpPr>
        <p:spPr>
          <a:xfrm>
            <a:off x="3245308" y="3313428"/>
            <a:ext cx="3198900" cy="7003"/>
          </a:xfrm>
          <a:prstGeom prst="straightConnector1">
            <a:avLst/>
          </a:prstGeom>
          <a:ln cmpd="sng">
            <a:tailEnd type="arrow"/>
          </a:ln>
        </p:spPr>
        <p:style>
          <a:lnRef idx="3">
            <a:schemeClr val="accent3"/>
          </a:lnRef>
          <a:fillRef idx="0">
            <a:schemeClr val="accent3"/>
          </a:fillRef>
          <a:effectRef idx="2">
            <a:schemeClr val="accent3"/>
          </a:effectRef>
          <a:fontRef idx="minor">
            <a:schemeClr val="tx1"/>
          </a:fontRef>
        </p:style>
      </p:cxnSp>
      <p:cxnSp>
        <p:nvCxnSpPr>
          <p:cNvPr id="30" name="29 Conector recto de flecha"/>
          <p:cNvCxnSpPr>
            <a:stCxn id="16" idx="3"/>
            <a:endCxn id="22" idx="1"/>
          </p:cNvCxnSpPr>
          <p:nvPr/>
        </p:nvCxnSpPr>
        <p:spPr>
          <a:xfrm>
            <a:off x="2051720" y="3620870"/>
            <a:ext cx="4392488" cy="239621"/>
          </a:xfrm>
          <a:prstGeom prst="straightConnector1">
            <a:avLst/>
          </a:prstGeom>
          <a:ln cmpd="sng">
            <a:tailEnd type="arrow"/>
          </a:ln>
        </p:spPr>
        <p:style>
          <a:lnRef idx="3">
            <a:schemeClr val="accent3"/>
          </a:lnRef>
          <a:fillRef idx="0">
            <a:schemeClr val="accent3"/>
          </a:fillRef>
          <a:effectRef idx="2">
            <a:schemeClr val="accent3"/>
          </a:effectRef>
          <a:fontRef idx="minor">
            <a:schemeClr val="tx1"/>
          </a:fontRef>
        </p:style>
      </p:cxnSp>
      <p:cxnSp>
        <p:nvCxnSpPr>
          <p:cNvPr id="33" name="32 Conector recto de flecha"/>
          <p:cNvCxnSpPr>
            <a:stCxn id="19" idx="3"/>
            <a:endCxn id="22" idx="1"/>
          </p:cNvCxnSpPr>
          <p:nvPr/>
        </p:nvCxnSpPr>
        <p:spPr>
          <a:xfrm flipV="1">
            <a:off x="2957275" y="3860491"/>
            <a:ext cx="3486933" cy="45777"/>
          </a:xfrm>
          <a:prstGeom prst="straightConnector1">
            <a:avLst/>
          </a:prstGeom>
          <a:ln cmpd="sng">
            <a:tailEnd type="arrow"/>
          </a:ln>
        </p:spPr>
        <p:style>
          <a:lnRef idx="3">
            <a:schemeClr val="accent3"/>
          </a:lnRef>
          <a:fillRef idx="0">
            <a:schemeClr val="accent3"/>
          </a:fillRef>
          <a:effectRef idx="2">
            <a:schemeClr val="accent3"/>
          </a:effectRef>
          <a:fontRef idx="minor">
            <a:schemeClr val="tx1"/>
          </a:fontRef>
        </p:style>
      </p:cxnSp>
      <p:sp>
        <p:nvSpPr>
          <p:cNvPr id="2" name="CuadroTexto 1"/>
          <p:cNvSpPr txBox="1"/>
          <p:nvPr/>
        </p:nvSpPr>
        <p:spPr>
          <a:xfrm>
            <a:off x="4208203" y="2851287"/>
            <a:ext cx="776814" cy="461665"/>
          </a:xfrm>
          <a:prstGeom prst="rect">
            <a:avLst/>
          </a:prstGeom>
          <a:noFill/>
        </p:spPr>
        <p:txBody>
          <a:bodyPr wrap="square" rtlCol="0">
            <a:spAutoFit/>
          </a:bodyPr>
          <a:lstStyle/>
          <a:p>
            <a:pPr algn="ctr"/>
            <a:r>
              <a:rPr lang="es-MX" i="1" dirty="0" smtClean="0"/>
              <a:t>f</a:t>
            </a:r>
            <a:endParaRPr lang="es-MX" i="1" dirty="0"/>
          </a:p>
        </p:txBody>
      </p:sp>
    </p:spTree>
    <p:extLst>
      <p:ext uri="{BB962C8B-B14F-4D97-AF65-F5344CB8AC3E}">
        <p14:creationId xmlns:p14="http://schemas.microsoft.com/office/powerpoint/2010/main" val="20998790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down)">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40 Grupo"/>
          <p:cNvGrpSpPr/>
          <p:nvPr/>
        </p:nvGrpSpPr>
        <p:grpSpPr>
          <a:xfrm>
            <a:off x="-36512" y="681540"/>
            <a:ext cx="9073008" cy="2459887"/>
            <a:chOff x="-36512" y="2996952"/>
            <a:chExt cx="9073008" cy="3279849"/>
          </a:xfrm>
        </p:grpSpPr>
        <p:grpSp>
          <p:nvGrpSpPr>
            <p:cNvPr id="37" name="36 Grupo"/>
            <p:cNvGrpSpPr/>
            <p:nvPr/>
          </p:nvGrpSpPr>
          <p:grpSpPr>
            <a:xfrm>
              <a:off x="683568" y="2996952"/>
              <a:ext cx="7416824" cy="2736304"/>
              <a:chOff x="683568" y="2996952"/>
              <a:chExt cx="7416824" cy="2736304"/>
            </a:xfrm>
          </p:grpSpPr>
          <p:sp>
            <p:nvSpPr>
              <p:cNvPr id="10" name="9 Elipse"/>
              <p:cNvSpPr/>
              <p:nvPr/>
            </p:nvSpPr>
            <p:spPr>
              <a:xfrm>
                <a:off x="971600" y="3429000"/>
                <a:ext cx="2880320" cy="2160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11 Elipse"/>
              <p:cNvSpPr/>
              <p:nvPr/>
            </p:nvSpPr>
            <p:spPr>
              <a:xfrm>
                <a:off x="5724128" y="2996952"/>
                <a:ext cx="2088232" cy="273630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MX" dirty="0" smtClean="0"/>
              </a:p>
            </p:txBody>
          </p:sp>
          <p:sp>
            <p:nvSpPr>
              <p:cNvPr id="3" name="2 CuadroTexto"/>
              <p:cNvSpPr txBox="1"/>
              <p:nvPr/>
            </p:nvSpPr>
            <p:spPr>
              <a:xfrm>
                <a:off x="1619672" y="3717032"/>
                <a:ext cx="576064" cy="615553"/>
              </a:xfrm>
              <a:prstGeom prst="rect">
                <a:avLst/>
              </a:prstGeom>
              <a:noFill/>
            </p:spPr>
            <p:txBody>
              <a:bodyPr wrap="square" rtlCol="0">
                <a:spAutoFit/>
              </a:bodyPr>
              <a:lstStyle/>
              <a:p>
                <a:pPr algn="ctr"/>
                <a:r>
                  <a:rPr lang="es-MX" dirty="0">
                    <a:solidFill>
                      <a:schemeClr val="bg1"/>
                    </a:solidFill>
                  </a:rPr>
                  <a:t>a</a:t>
                </a:r>
              </a:p>
            </p:txBody>
          </p:sp>
          <p:sp>
            <p:nvSpPr>
              <p:cNvPr id="15" name="14 CuadroTexto"/>
              <p:cNvSpPr txBox="1"/>
              <p:nvPr/>
            </p:nvSpPr>
            <p:spPr>
              <a:xfrm>
                <a:off x="2669243" y="4187069"/>
                <a:ext cx="576064" cy="615553"/>
              </a:xfrm>
              <a:prstGeom prst="rect">
                <a:avLst/>
              </a:prstGeom>
              <a:noFill/>
            </p:spPr>
            <p:txBody>
              <a:bodyPr wrap="square" rtlCol="0">
                <a:spAutoFit/>
              </a:bodyPr>
              <a:lstStyle/>
              <a:p>
                <a:pPr algn="ctr"/>
                <a:r>
                  <a:rPr lang="es-MX" dirty="0">
                    <a:solidFill>
                      <a:schemeClr val="bg1"/>
                    </a:solidFill>
                  </a:rPr>
                  <a:t>b</a:t>
                </a:r>
              </a:p>
            </p:txBody>
          </p:sp>
          <p:sp>
            <p:nvSpPr>
              <p:cNvPr id="16" name="15 CuadroTexto"/>
              <p:cNvSpPr txBox="1"/>
              <p:nvPr/>
            </p:nvSpPr>
            <p:spPr>
              <a:xfrm>
                <a:off x="1475656" y="4520049"/>
                <a:ext cx="576064" cy="615553"/>
              </a:xfrm>
              <a:prstGeom prst="rect">
                <a:avLst/>
              </a:prstGeom>
              <a:noFill/>
            </p:spPr>
            <p:txBody>
              <a:bodyPr wrap="square" rtlCol="0">
                <a:spAutoFit/>
              </a:bodyPr>
              <a:lstStyle/>
              <a:p>
                <a:pPr algn="ctr"/>
                <a:r>
                  <a:rPr lang="es-MX" dirty="0">
                    <a:solidFill>
                      <a:schemeClr val="bg1"/>
                    </a:solidFill>
                  </a:rPr>
                  <a:t>c</a:t>
                </a:r>
              </a:p>
            </p:txBody>
          </p:sp>
          <p:sp>
            <p:nvSpPr>
              <p:cNvPr id="17" name="16 CuadroTexto"/>
              <p:cNvSpPr txBox="1"/>
              <p:nvPr/>
            </p:nvSpPr>
            <p:spPr>
              <a:xfrm>
                <a:off x="683568" y="3335759"/>
                <a:ext cx="576064" cy="615553"/>
              </a:xfrm>
              <a:prstGeom prst="rect">
                <a:avLst/>
              </a:prstGeom>
              <a:noFill/>
            </p:spPr>
            <p:txBody>
              <a:bodyPr wrap="square" rtlCol="0">
                <a:spAutoFit/>
              </a:bodyPr>
              <a:lstStyle/>
              <a:p>
                <a:pPr algn="ctr"/>
                <a:r>
                  <a:rPr lang="es-MX" dirty="0" smtClean="0"/>
                  <a:t>A</a:t>
                </a:r>
                <a:endParaRPr lang="es-MX" dirty="0"/>
              </a:p>
            </p:txBody>
          </p:sp>
          <p:sp>
            <p:nvSpPr>
              <p:cNvPr id="18" name="17 CuadroTexto"/>
              <p:cNvSpPr txBox="1"/>
              <p:nvPr/>
            </p:nvSpPr>
            <p:spPr>
              <a:xfrm>
                <a:off x="7524328" y="3104927"/>
                <a:ext cx="576064" cy="615553"/>
              </a:xfrm>
              <a:prstGeom prst="rect">
                <a:avLst/>
              </a:prstGeom>
              <a:noFill/>
            </p:spPr>
            <p:txBody>
              <a:bodyPr wrap="square" rtlCol="0">
                <a:spAutoFit/>
              </a:bodyPr>
              <a:lstStyle/>
              <a:p>
                <a:pPr algn="ctr"/>
                <a:r>
                  <a:rPr lang="es-MX" dirty="0" smtClean="0"/>
                  <a:t>B</a:t>
                </a:r>
                <a:endParaRPr lang="es-MX" dirty="0"/>
              </a:p>
            </p:txBody>
          </p:sp>
          <p:sp>
            <p:nvSpPr>
              <p:cNvPr id="19" name="18 CuadroTexto"/>
              <p:cNvSpPr txBox="1"/>
              <p:nvPr/>
            </p:nvSpPr>
            <p:spPr>
              <a:xfrm>
                <a:off x="2381211" y="4900580"/>
                <a:ext cx="576064" cy="615553"/>
              </a:xfrm>
              <a:prstGeom prst="rect">
                <a:avLst/>
              </a:prstGeom>
              <a:noFill/>
            </p:spPr>
            <p:txBody>
              <a:bodyPr wrap="square" rtlCol="0">
                <a:spAutoFit/>
              </a:bodyPr>
              <a:lstStyle/>
              <a:p>
                <a:pPr algn="ctr"/>
                <a:r>
                  <a:rPr lang="es-MX" dirty="0">
                    <a:solidFill>
                      <a:schemeClr val="bg1"/>
                    </a:solidFill>
                  </a:rPr>
                  <a:t>d</a:t>
                </a:r>
              </a:p>
            </p:txBody>
          </p:sp>
        </p:grpSp>
        <p:sp>
          <p:nvSpPr>
            <p:cNvPr id="39" name="38 CuadroTexto"/>
            <p:cNvSpPr txBox="1"/>
            <p:nvPr/>
          </p:nvSpPr>
          <p:spPr>
            <a:xfrm>
              <a:off x="-36512" y="5157192"/>
              <a:ext cx="1368152" cy="615553"/>
            </a:xfrm>
            <a:prstGeom prst="rect">
              <a:avLst/>
            </a:prstGeom>
            <a:noFill/>
          </p:spPr>
          <p:txBody>
            <a:bodyPr wrap="square" rtlCol="0">
              <a:spAutoFit/>
            </a:bodyPr>
            <a:lstStyle/>
            <a:p>
              <a:pPr algn="ctr"/>
              <a:r>
                <a:rPr lang="es-MX" dirty="0" smtClean="0"/>
                <a:t>Dominio</a:t>
              </a:r>
              <a:endParaRPr lang="es-MX" dirty="0"/>
            </a:p>
          </p:txBody>
        </p:sp>
        <p:sp>
          <p:nvSpPr>
            <p:cNvPr id="40" name="39 CuadroTexto"/>
            <p:cNvSpPr txBox="1"/>
            <p:nvPr/>
          </p:nvSpPr>
          <p:spPr>
            <a:xfrm>
              <a:off x="6912260" y="5661248"/>
              <a:ext cx="2124236" cy="615553"/>
            </a:xfrm>
            <a:prstGeom prst="rect">
              <a:avLst/>
            </a:prstGeom>
            <a:noFill/>
          </p:spPr>
          <p:txBody>
            <a:bodyPr wrap="square" rtlCol="0">
              <a:spAutoFit/>
            </a:bodyPr>
            <a:lstStyle/>
            <a:p>
              <a:pPr algn="ctr"/>
              <a:r>
                <a:rPr lang="es-MX" dirty="0" err="1" smtClean="0"/>
                <a:t>Contradominio</a:t>
              </a:r>
              <a:endParaRPr lang="es-MX" dirty="0"/>
            </a:p>
          </p:txBody>
        </p:sp>
      </p:grpSp>
      <p:sp>
        <p:nvSpPr>
          <p:cNvPr id="4" name="3 Marcador de fecha"/>
          <p:cNvSpPr>
            <a:spLocks noGrp="1"/>
          </p:cNvSpPr>
          <p:nvPr>
            <p:ph type="dt" sz="half" idx="10"/>
          </p:nvPr>
        </p:nvSpPr>
        <p:spPr/>
        <p:txBody>
          <a:bodyPr/>
          <a:lstStyle/>
          <a:p>
            <a:pPr>
              <a:defRPr/>
            </a:pPr>
            <a:fld id="{C197E60E-605F-4B8F-B3BE-B6805EC12AA7}" type="datetime1">
              <a:rPr lang="es-MX" smtClean="0"/>
              <a:t>09/04/2021</a:t>
            </a:fld>
            <a:endParaRPr lang="es-ES"/>
          </a:p>
        </p:txBody>
      </p:sp>
      <p:sp>
        <p:nvSpPr>
          <p:cNvPr id="5" name="4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 name="5 Marcador de número de diapositiva"/>
          <p:cNvSpPr>
            <a:spLocks noGrp="1"/>
          </p:cNvSpPr>
          <p:nvPr>
            <p:ph type="sldNum" sz="quarter" idx="12"/>
          </p:nvPr>
        </p:nvSpPr>
        <p:spPr/>
        <p:txBody>
          <a:bodyPr/>
          <a:lstStyle/>
          <a:p>
            <a:pPr>
              <a:defRPr/>
            </a:pPr>
            <a:fld id="{F8F10A68-DC18-45CB-8926-FF5BA0AF8D5C}" type="slidenum">
              <a:rPr lang="es-ES" smtClean="0"/>
              <a:pPr>
                <a:defRPr/>
              </a:pPr>
              <a:t>91</a:t>
            </a:fld>
            <a:endParaRPr lang="es-ES"/>
          </a:p>
        </p:txBody>
      </p:sp>
      <p:sp>
        <p:nvSpPr>
          <p:cNvPr id="7" name="6 Título"/>
          <p:cNvSpPr>
            <a:spLocks noGrp="1"/>
          </p:cNvSpPr>
          <p:nvPr>
            <p:ph type="title"/>
          </p:nvPr>
        </p:nvSpPr>
        <p:spPr/>
        <p:txBody>
          <a:bodyPr/>
          <a:lstStyle/>
          <a:p>
            <a:r>
              <a:rPr lang="es-MX" dirty="0" smtClean="0"/>
              <a:t>Función. Ejemplo</a:t>
            </a:r>
            <a:endParaRPr lang="es-MX" dirty="0"/>
          </a:p>
        </p:txBody>
      </p:sp>
      <p:sp>
        <p:nvSpPr>
          <p:cNvPr id="20" name="19 CuadroTexto"/>
          <p:cNvSpPr txBox="1"/>
          <p:nvPr/>
        </p:nvSpPr>
        <p:spPr>
          <a:xfrm>
            <a:off x="6480212" y="1039545"/>
            <a:ext cx="576064" cy="461665"/>
          </a:xfrm>
          <a:prstGeom prst="rect">
            <a:avLst/>
          </a:prstGeom>
          <a:noFill/>
        </p:spPr>
        <p:txBody>
          <a:bodyPr wrap="square" rtlCol="0">
            <a:spAutoFit/>
          </a:bodyPr>
          <a:lstStyle/>
          <a:p>
            <a:pPr algn="ctr"/>
            <a:r>
              <a:rPr lang="es-MX" dirty="0">
                <a:solidFill>
                  <a:schemeClr val="bg1"/>
                </a:solidFill>
              </a:rPr>
              <a:t>1</a:t>
            </a:r>
          </a:p>
        </p:txBody>
      </p:sp>
      <p:sp>
        <p:nvSpPr>
          <p:cNvPr id="21" name="20 CuadroTexto"/>
          <p:cNvSpPr txBox="1"/>
          <p:nvPr/>
        </p:nvSpPr>
        <p:spPr>
          <a:xfrm>
            <a:off x="6444208" y="1577430"/>
            <a:ext cx="576064" cy="461665"/>
          </a:xfrm>
          <a:prstGeom prst="rect">
            <a:avLst/>
          </a:prstGeom>
          <a:noFill/>
        </p:spPr>
        <p:txBody>
          <a:bodyPr wrap="square" rtlCol="0">
            <a:spAutoFit/>
          </a:bodyPr>
          <a:lstStyle/>
          <a:p>
            <a:pPr algn="ctr"/>
            <a:r>
              <a:rPr lang="es-MX" dirty="0">
                <a:solidFill>
                  <a:schemeClr val="bg1"/>
                </a:solidFill>
              </a:rPr>
              <a:t>2</a:t>
            </a:r>
          </a:p>
        </p:txBody>
      </p:sp>
      <p:sp>
        <p:nvSpPr>
          <p:cNvPr id="22" name="21 CuadroTexto"/>
          <p:cNvSpPr txBox="1"/>
          <p:nvPr/>
        </p:nvSpPr>
        <p:spPr>
          <a:xfrm>
            <a:off x="6444208" y="2117490"/>
            <a:ext cx="576064" cy="461665"/>
          </a:xfrm>
          <a:prstGeom prst="rect">
            <a:avLst/>
          </a:prstGeom>
          <a:noFill/>
        </p:spPr>
        <p:txBody>
          <a:bodyPr wrap="square" rtlCol="0">
            <a:spAutoFit/>
          </a:bodyPr>
          <a:lstStyle/>
          <a:p>
            <a:pPr algn="ctr"/>
            <a:r>
              <a:rPr lang="es-MX" dirty="0">
                <a:solidFill>
                  <a:schemeClr val="bg1"/>
                </a:solidFill>
              </a:rPr>
              <a:t>3</a:t>
            </a:r>
          </a:p>
        </p:txBody>
      </p:sp>
      <p:cxnSp>
        <p:nvCxnSpPr>
          <p:cNvPr id="25" name="24 Conector recto de flecha"/>
          <p:cNvCxnSpPr>
            <a:endCxn id="20" idx="1"/>
          </p:cNvCxnSpPr>
          <p:nvPr/>
        </p:nvCxnSpPr>
        <p:spPr>
          <a:xfrm flipV="1">
            <a:off x="2195736" y="1270378"/>
            <a:ext cx="4284476" cy="178354"/>
          </a:xfrm>
          <a:prstGeom prst="straightConnector1">
            <a:avLst/>
          </a:prstGeom>
          <a:ln cmpd="sng">
            <a:tailEnd type="arrow"/>
          </a:ln>
        </p:spPr>
        <p:style>
          <a:lnRef idx="3">
            <a:schemeClr val="accent3"/>
          </a:lnRef>
          <a:fillRef idx="0">
            <a:schemeClr val="accent3"/>
          </a:fillRef>
          <a:effectRef idx="2">
            <a:schemeClr val="accent3"/>
          </a:effectRef>
          <a:fontRef idx="minor">
            <a:schemeClr val="tx1"/>
          </a:fontRef>
        </p:style>
      </p:cxnSp>
      <p:cxnSp>
        <p:nvCxnSpPr>
          <p:cNvPr id="27" name="26 Conector recto de flecha"/>
          <p:cNvCxnSpPr>
            <a:endCxn id="21" idx="1"/>
          </p:cNvCxnSpPr>
          <p:nvPr/>
        </p:nvCxnSpPr>
        <p:spPr>
          <a:xfrm>
            <a:off x="3245308" y="1801260"/>
            <a:ext cx="3198900" cy="7003"/>
          </a:xfrm>
          <a:prstGeom prst="straightConnector1">
            <a:avLst/>
          </a:prstGeom>
          <a:ln cmpd="sng">
            <a:tailEnd type="arrow"/>
          </a:ln>
        </p:spPr>
        <p:style>
          <a:lnRef idx="3">
            <a:schemeClr val="accent3"/>
          </a:lnRef>
          <a:fillRef idx="0">
            <a:schemeClr val="accent3"/>
          </a:fillRef>
          <a:effectRef idx="2">
            <a:schemeClr val="accent3"/>
          </a:effectRef>
          <a:fontRef idx="minor">
            <a:schemeClr val="tx1"/>
          </a:fontRef>
        </p:style>
      </p:cxnSp>
      <p:cxnSp>
        <p:nvCxnSpPr>
          <p:cNvPr id="30" name="29 Conector recto de flecha"/>
          <p:cNvCxnSpPr>
            <a:endCxn id="22" idx="1"/>
          </p:cNvCxnSpPr>
          <p:nvPr/>
        </p:nvCxnSpPr>
        <p:spPr>
          <a:xfrm>
            <a:off x="2051720" y="2050993"/>
            <a:ext cx="4392488" cy="297330"/>
          </a:xfrm>
          <a:prstGeom prst="straightConnector1">
            <a:avLst/>
          </a:prstGeom>
          <a:ln cmpd="sng">
            <a:tailEnd type="arrow"/>
          </a:ln>
        </p:spPr>
        <p:style>
          <a:lnRef idx="3">
            <a:schemeClr val="accent3"/>
          </a:lnRef>
          <a:fillRef idx="0">
            <a:schemeClr val="accent3"/>
          </a:fillRef>
          <a:effectRef idx="2">
            <a:schemeClr val="accent3"/>
          </a:effectRef>
          <a:fontRef idx="minor">
            <a:schemeClr val="tx1"/>
          </a:fontRef>
        </p:style>
      </p:cxnSp>
      <p:cxnSp>
        <p:nvCxnSpPr>
          <p:cNvPr id="33" name="32 Conector recto de flecha"/>
          <p:cNvCxnSpPr>
            <a:endCxn id="22" idx="1"/>
          </p:cNvCxnSpPr>
          <p:nvPr/>
        </p:nvCxnSpPr>
        <p:spPr>
          <a:xfrm>
            <a:off x="2957276" y="2336392"/>
            <a:ext cx="3486932" cy="11931"/>
          </a:xfrm>
          <a:prstGeom prst="straightConnector1">
            <a:avLst/>
          </a:prstGeom>
          <a:ln cmpd="sng">
            <a:tailEnd type="arrow"/>
          </a:ln>
        </p:spPr>
        <p:style>
          <a:lnRef idx="3">
            <a:schemeClr val="accent3"/>
          </a:lnRef>
          <a:fillRef idx="0">
            <a:schemeClr val="accent3"/>
          </a:fillRef>
          <a:effectRef idx="2">
            <a:schemeClr val="accent3"/>
          </a:effectRef>
          <a:fontRef idx="minor">
            <a:schemeClr val="tx1"/>
          </a:fontRef>
        </p:style>
      </p:cxnSp>
      <p:sp>
        <p:nvSpPr>
          <p:cNvPr id="2" name="1 Marcador de contenido"/>
          <p:cNvSpPr>
            <a:spLocks noGrp="1"/>
          </p:cNvSpPr>
          <p:nvPr>
            <p:ph idx="1"/>
          </p:nvPr>
        </p:nvSpPr>
        <p:spPr>
          <a:xfrm>
            <a:off x="457200" y="3021598"/>
            <a:ext cx="8229600" cy="1662600"/>
          </a:xfrm>
        </p:spPr>
        <p:txBody>
          <a:bodyPr>
            <a:normAutofit fontScale="92500" lnSpcReduction="20000"/>
          </a:bodyPr>
          <a:lstStyle/>
          <a:p>
            <a:r>
              <a:rPr lang="es-MX" dirty="0" smtClean="0"/>
              <a:t>En este ejemplo, tenemos que:</a:t>
            </a:r>
          </a:p>
          <a:p>
            <a:pPr lvl="1"/>
            <a:r>
              <a:rPr lang="es-MX" dirty="0" smtClean="0"/>
              <a:t>f(a) = 1</a:t>
            </a:r>
          </a:p>
          <a:p>
            <a:pPr lvl="1"/>
            <a:r>
              <a:rPr lang="es-MX" dirty="0" smtClean="0"/>
              <a:t>f(b) = </a:t>
            </a:r>
            <a:r>
              <a:rPr lang="es-MX" dirty="0"/>
              <a:t>2</a:t>
            </a:r>
            <a:endParaRPr lang="es-MX" dirty="0" smtClean="0"/>
          </a:p>
          <a:p>
            <a:pPr lvl="1"/>
            <a:r>
              <a:rPr lang="es-MX" dirty="0" smtClean="0"/>
              <a:t>f(c) = 3</a:t>
            </a:r>
          </a:p>
          <a:p>
            <a:pPr lvl="1"/>
            <a:r>
              <a:rPr lang="es-MX" dirty="0" smtClean="0"/>
              <a:t>f(d) = 3</a:t>
            </a:r>
            <a:endParaRPr lang="es-MX" dirty="0"/>
          </a:p>
        </p:txBody>
      </p:sp>
      <p:sp>
        <p:nvSpPr>
          <p:cNvPr id="26" name="CuadroTexto 25"/>
          <p:cNvSpPr txBox="1"/>
          <p:nvPr/>
        </p:nvSpPr>
        <p:spPr>
          <a:xfrm>
            <a:off x="3893379" y="1321441"/>
            <a:ext cx="1686732" cy="461665"/>
          </a:xfrm>
          <a:prstGeom prst="rect">
            <a:avLst/>
          </a:prstGeom>
          <a:noFill/>
        </p:spPr>
        <p:txBody>
          <a:bodyPr wrap="square" rtlCol="0">
            <a:spAutoFit/>
          </a:bodyPr>
          <a:lstStyle/>
          <a:p>
            <a:pPr algn="ctr"/>
            <a:r>
              <a:rPr lang="es-MX" i="1" dirty="0" smtClean="0"/>
              <a:t>f</a:t>
            </a:r>
            <a:endParaRPr lang="es-MX" i="1" baseline="30000" dirty="0"/>
          </a:p>
        </p:txBody>
      </p:sp>
    </p:spTree>
    <p:extLst>
      <p:ext uri="{BB962C8B-B14F-4D97-AF65-F5344CB8AC3E}">
        <p14:creationId xmlns:p14="http://schemas.microsoft.com/office/powerpoint/2010/main" val="4916277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par>
                                <p:cTn id="14" presetID="22" presetClass="entr" presetSubtype="8"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par>
                                <p:cTn id="17" presetID="22" presetClass="entr" presetSubtype="4"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down)">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fade">
                                      <p:cBhvr>
                                        <p:cTn id="22" dur="500"/>
                                        <p:tgtEl>
                                          <p:spTgt spid="2">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fade">
                                      <p:cBhvr>
                                        <p:cTn id="25" dur="500"/>
                                        <p:tgtEl>
                                          <p:spTgt spid="2">
                                            <p:txEl>
                                              <p:pRg st="1" end="1"/>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animEffect transition="in" filter="fade">
                                      <p:cBhvr>
                                        <p:cTn id="28" dur="500"/>
                                        <p:tgtEl>
                                          <p:spTgt spid="2">
                                            <p:txEl>
                                              <p:pRg st="2" end="2"/>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fade">
                                      <p:cBhvr>
                                        <p:cTn id="31" dur="500"/>
                                        <p:tgtEl>
                                          <p:spTgt spid="2">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4" end="4"/>
                                            </p:txEl>
                                          </p:spTgt>
                                        </p:tgtEl>
                                        <p:attrNameLst>
                                          <p:attrName>style.visibility</p:attrName>
                                        </p:attrNameLst>
                                      </p:cBhvr>
                                      <p:to>
                                        <p:strVal val="visible"/>
                                      </p:to>
                                    </p:set>
                                    <p:animEffect transition="in" filter="fade">
                                      <p:cBhvr>
                                        <p:cTn id="34" dur="500"/>
                                        <p:tgtEl>
                                          <p:spTgt spid="2">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40 Grupo"/>
          <p:cNvGrpSpPr/>
          <p:nvPr/>
        </p:nvGrpSpPr>
        <p:grpSpPr>
          <a:xfrm>
            <a:off x="-36512" y="681541"/>
            <a:ext cx="9073008" cy="2367554"/>
            <a:chOff x="-36512" y="2996952"/>
            <a:chExt cx="9073008" cy="3156739"/>
          </a:xfrm>
        </p:grpSpPr>
        <p:grpSp>
          <p:nvGrpSpPr>
            <p:cNvPr id="37" name="36 Grupo"/>
            <p:cNvGrpSpPr/>
            <p:nvPr/>
          </p:nvGrpSpPr>
          <p:grpSpPr>
            <a:xfrm>
              <a:off x="683568" y="2996952"/>
              <a:ext cx="7416824" cy="2736304"/>
              <a:chOff x="683568" y="2996952"/>
              <a:chExt cx="7416824" cy="2736304"/>
            </a:xfrm>
          </p:grpSpPr>
          <p:sp>
            <p:nvSpPr>
              <p:cNvPr id="10" name="9 Elipse"/>
              <p:cNvSpPr/>
              <p:nvPr/>
            </p:nvSpPr>
            <p:spPr>
              <a:xfrm>
                <a:off x="971600" y="3429000"/>
                <a:ext cx="2880320" cy="2160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800" dirty="0"/>
              </a:p>
            </p:txBody>
          </p:sp>
          <p:sp>
            <p:nvSpPr>
              <p:cNvPr id="12" name="11 Elipse"/>
              <p:cNvSpPr/>
              <p:nvPr/>
            </p:nvSpPr>
            <p:spPr>
              <a:xfrm>
                <a:off x="5724128" y="2996952"/>
                <a:ext cx="2088232" cy="273630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MX" sz="1800" dirty="0"/>
              </a:p>
            </p:txBody>
          </p:sp>
          <p:sp>
            <p:nvSpPr>
              <p:cNvPr id="3" name="2 CuadroTexto"/>
              <p:cNvSpPr txBox="1"/>
              <p:nvPr/>
            </p:nvSpPr>
            <p:spPr>
              <a:xfrm>
                <a:off x="1619672" y="3717032"/>
                <a:ext cx="576064" cy="492443"/>
              </a:xfrm>
              <a:prstGeom prst="rect">
                <a:avLst/>
              </a:prstGeom>
              <a:noFill/>
            </p:spPr>
            <p:txBody>
              <a:bodyPr wrap="square" rtlCol="0">
                <a:spAutoFit/>
              </a:bodyPr>
              <a:lstStyle/>
              <a:p>
                <a:pPr algn="ctr"/>
                <a:r>
                  <a:rPr lang="es-MX" sz="1800" dirty="0">
                    <a:solidFill>
                      <a:schemeClr val="bg1"/>
                    </a:solidFill>
                  </a:rPr>
                  <a:t>1</a:t>
                </a:r>
              </a:p>
            </p:txBody>
          </p:sp>
          <p:sp>
            <p:nvSpPr>
              <p:cNvPr id="15" name="14 CuadroTexto"/>
              <p:cNvSpPr txBox="1"/>
              <p:nvPr/>
            </p:nvSpPr>
            <p:spPr>
              <a:xfrm>
                <a:off x="2669243" y="4187069"/>
                <a:ext cx="576064" cy="492443"/>
              </a:xfrm>
              <a:prstGeom prst="rect">
                <a:avLst/>
              </a:prstGeom>
              <a:noFill/>
            </p:spPr>
            <p:txBody>
              <a:bodyPr wrap="square" rtlCol="0">
                <a:spAutoFit/>
              </a:bodyPr>
              <a:lstStyle/>
              <a:p>
                <a:pPr algn="ctr"/>
                <a:r>
                  <a:rPr lang="es-MX" sz="1800" dirty="0">
                    <a:solidFill>
                      <a:schemeClr val="bg1"/>
                    </a:solidFill>
                  </a:rPr>
                  <a:t>2</a:t>
                </a:r>
              </a:p>
            </p:txBody>
          </p:sp>
          <p:sp>
            <p:nvSpPr>
              <p:cNvPr id="16" name="15 CuadroTexto"/>
              <p:cNvSpPr txBox="1"/>
              <p:nvPr/>
            </p:nvSpPr>
            <p:spPr>
              <a:xfrm>
                <a:off x="1475656" y="4520049"/>
                <a:ext cx="576064" cy="492443"/>
              </a:xfrm>
              <a:prstGeom prst="rect">
                <a:avLst/>
              </a:prstGeom>
              <a:noFill/>
            </p:spPr>
            <p:txBody>
              <a:bodyPr wrap="square" rtlCol="0">
                <a:spAutoFit/>
              </a:bodyPr>
              <a:lstStyle/>
              <a:p>
                <a:pPr algn="ctr"/>
                <a:r>
                  <a:rPr lang="es-MX" sz="1800" dirty="0">
                    <a:solidFill>
                      <a:schemeClr val="bg1"/>
                    </a:solidFill>
                  </a:rPr>
                  <a:t>3</a:t>
                </a:r>
              </a:p>
            </p:txBody>
          </p:sp>
          <p:sp>
            <p:nvSpPr>
              <p:cNvPr id="17" name="16 CuadroTexto"/>
              <p:cNvSpPr txBox="1"/>
              <p:nvPr/>
            </p:nvSpPr>
            <p:spPr>
              <a:xfrm>
                <a:off x="683568" y="3335759"/>
                <a:ext cx="576064" cy="492443"/>
              </a:xfrm>
              <a:prstGeom prst="rect">
                <a:avLst/>
              </a:prstGeom>
              <a:noFill/>
            </p:spPr>
            <p:txBody>
              <a:bodyPr wrap="square" rtlCol="0">
                <a:spAutoFit/>
              </a:bodyPr>
              <a:lstStyle/>
              <a:p>
                <a:pPr algn="ctr"/>
                <a:r>
                  <a:rPr lang="es-MX" sz="1800" dirty="0"/>
                  <a:t>A</a:t>
                </a:r>
              </a:p>
            </p:txBody>
          </p:sp>
          <p:sp>
            <p:nvSpPr>
              <p:cNvPr id="18" name="17 CuadroTexto"/>
              <p:cNvSpPr txBox="1"/>
              <p:nvPr/>
            </p:nvSpPr>
            <p:spPr>
              <a:xfrm>
                <a:off x="7524328" y="3104927"/>
                <a:ext cx="576064" cy="492443"/>
              </a:xfrm>
              <a:prstGeom prst="rect">
                <a:avLst/>
              </a:prstGeom>
              <a:noFill/>
            </p:spPr>
            <p:txBody>
              <a:bodyPr wrap="square" rtlCol="0">
                <a:spAutoFit/>
              </a:bodyPr>
              <a:lstStyle/>
              <a:p>
                <a:pPr algn="ctr"/>
                <a:r>
                  <a:rPr lang="es-MX" sz="1800" dirty="0"/>
                  <a:t>B</a:t>
                </a:r>
              </a:p>
            </p:txBody>
          </p:sp>
          <p:sp>
            <p:nvSpPr>
              <p:cNvPr id="19" name="18 CuadroTexto"/>
              <p:cNvSpPr txBox="1"/>
              <p:nvPr/>
            </p:nvSpPr>
            <p:spPr>
              <a:xfrm>
                <a:off x="2381211" y="4900580"/>
                <a:ext cx="576064" cy="492443"/>
              </a:xfrm>
              <a:prstGeom prst="rect">
                <a:avLst/>
              </a:prstGeom>
              <a:noFill/>
            </p:spPr>
            <p:txBody>
              <a:bodyPr wrap="square" rtlCol="0">
                <a:spAutoFit/>
              </a:bodyPr>
              <a:lstStyle/>
              <a:p>
                <a:pPr algn="ctr"/>
                <a:r>
                  <a:rPr lang="es-MX" sz="1800" dirty="0">
                    <a:solidFill>
                      <a:schemeClr val="bg1"/>
                    </a:solidFill>
                  </a:rPr>
                  <a:t>-3</a:t>
                </a:r>
              </a:p>
            </p:txBody>
          </p:sp>
        </p:grpSp>
        <p:sp>
          <p:nvSpPr>
            <p:cNvPr id="39" name="38 CuadroTexto"/>
            <p:cNvSpPr txBox="1"/>
            <p:nvPr/>
          </p:nvSpPr>
          <p:spPr>
            <a:xfrm>
              <a:off x="-36512" y="5157192"/>
              <a:ext cx="1368152" cy="492443"/>
            </a:xfrm>
            <a:prstGeom prst="rect">
              <a:avLst/>
            </a:prstGeom>
            <a:noFill/>
          </p:spPr>
          <p:txBody>
            <a:bodyPr wrap="square" rtlCol="0">
              <a:spAutoFit/>
            </a:bodyPr>
            <a:lstStyle/>
            <a:p>
              <a:pPr algn="ctr"/>
              <a:r>
                <a:rPr lang="es-MX" sz="1800" dirty="0"/>
                <a:t>Dominio</a:t>
              </a:r>
            </a:p>
          </p:txBody>
        </p:sp>
        <p:sp>
          <p:nvSpPr>
            <p:cNvPr id="40" name="39 CuadroTexto"/>
            <p:cNvSpPr txBox="1"/>
            <p:nvPr/>
          </p:nvSpPr>
          <p:spPr>
            <a:xfrm>
              <a:off x="6912260" y="5661248"/>
              <a:ext cx="2124236" cy="492443"/>
            </a:xfrm>
            <a:prstGeom prst="rect">
              <a:avLst/>
            </a:prstGeom>
            <a:noFill/>
          </p:spPr>
          <p:txBody>
            <a:bodyPr wrap="square" rtlCol="0">
              <a:spAutoFit/>
            </a:bodyPr>
            <a:lstStyle/>
            <a:p>
              <a:pPr algn="ctr"/>
              <a:r>
                <a:rPr lang="es-MX" sz="1800" dirty="0" err="1"/>
                <a:t>Contradominio</a:t>
              </a:r>
              <a:endParaRPr lang="es-MX" sz="1800" dirty="0"/>
            </a:p>
          </p:txBody>
        </p:sp>
      </p:grpSp>
      <p:sp>
        <p:nvSpPr>
          <p:cNvPr id="4" name="3 Marcador de fecha"/>
          <p:cNvSpPr>
            <a:spLocks noGrp="1"/>
          </p:cNvSpPr>
          <p:nvPr>
            <p:ph type="dt" sz="half" idx="10"/>
          </p:nvPr>
        </p:nvSpPr>
        <p:spPr/>
        <p:txBody>
          <a:bodyPr/>
          <a:lstStyle/>
          <a:p>
            <a:pPr>
              <a:defRPr/>
            </a:pPr>
            <a:fld id="{C197E60E-605F-4B8F-B3BE-B6805EC12AA7}" type="datetime1">
              <a:rPr lang="es-MX" smtClean="0"/>
              <a:t>09/04/2021</a:t>
            </a:fld>
            <a:endParaRPr lang="es-ES"/>
          </a:p>
        </p:txBody>
      </p:sp>
      <p:sp>
        <p:nvSpPr>
          <p:cNvPr id="5" name="4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 name="5 Marcador de número de diapositiva"/>
          <p:cNvSpPr>
            <a:spLocks noGrp="1"/>
          </p:cNvSpPr>
          <p:nvPr>
            <p:ph type="sldNum" sz="quarter" idx="12"/>
          </p:nvPr>
        </p:nvSpPr>
        <p:spPr/>
        <p:txBody>
          <a:bodyPr/>
          <a:lstStyle/>
          <a:p>
            <a:pPr>
              <a:defRPr/>
            </a:pPr>
            <a:fld id="{F8F10A68-DC18-45CB-8926-FF5BA0AF8D5C}" type="slidenum">
              <a:rPr lang="es-ES" smtClean="0"/>
              <a:pPr>
                <a:defRPr/>
              </a:pPr>
              <a:t>92</a:t>
            </a:fld>
            <a:endParaRPr lang="es-ES"/>
          </a:p>
        </p:txBody>
      </p:sp>
      <p:sp>
        <p:nvSpPr>
          <p:cNvPr id="7" name="6 Título"/>
          <p:cNvSpPr>
            <a:spLocks noGrp="1"/>
          </p:cNvSpPr>
          <p:nvPr>
            <p:ph type="title"/>
          </p:nvPr>
        </p:nvSpPr>
        <p:spPr/>
        <p:txBody>
          <a:bodyPr/>
          <a:lstStyle/>
          <a:p>
            <a:r>
              <a:rPr lang="es-MX" dirty="0" smtClean="0"/>
              <a:t>Función Algebraica. Ejemplo</a:t>
            </a:r>
            <a:endParaRPr lang="es-MX" dirty="0"/>
          </a:p>
        </p:txBody>
      </p:sp>
      <p:sp>
        <p:nvSpPr>
          <p:cNvPr id="20" name="19 CuadroTexto"/>
          <p:cNvSpPr txBox="1"/>
          <p:nvPr/>
        </p:nvSpPr>
        <p:spPr>
          <a:xfrm>
            <a:off x="6480213" y="1039546"/>
            <a:ext cx="576064" cy="369332"/>
          </a:xfrm>
          <a:prstGeom prst="rect">
            <a:avLst/>
          </a:prstGeom>
          <a:noFill/>
        </p:spPr>
        <p:txBody>
          <a:bodyPr wrap="square" rtlCol="0">
            <a:spAutoFit/>
          </a:bodyPr>
          <a:lstStyle/>
          <a:p>
            <a:pPr algn="ctr"/>
            <a:r>
              <a:rPr lang="es-MX" sz="1800" dirty="0">
                <a:solidFill>
                  <a:schemeClr val="bg1"/>
                </a:solidFill>
              </a:rPr>
              <a:t>1</a:t>
            </a:r>
          </a:p>
        </p:txBody>
      </p:sp>
      <p:sp>
        <p:nvSpPr>
          <p:cNvPr id="21" name="20 CuadroTexto"/>
          <p:cNvSpPr txBox="1"/>
          <p:nvPr/>
        </p:nvSpPr>
        <p:spPr>
          <a:xfrm>
            <a:off x="6444209" y="1577431"/>
            <a:ext cx="576064" cy="369332"/>
          </a:xfrm>
          <a:prstGeom prst="rect">
            <a:avLst/>
          </a:prstGeom>
          <a:noFill/>
        </p:spPr>
        <p:txBody>
          <a:bodyPr wrap="square" rtlCol="0">
            <a:spAutoFit/>
          </a:bodyPr>
          <a:lstStyle/>
          <a:p>
            <a:pPr algn="ctr"/>
            <a:r>
              <a:rPr lang="es-MX" sz="1800" dirty="0">
                <a:solidFill>
                  <a:schemeClr val="bg1"/>
                </a:solidFill>
              </a:rPr>
              <a:t>4</a:t>
            </a:r>
          </a:p>
        </p:txBody>
      </p:sp>
      <p:sp>
        <p:nvSpPr>
          <p:cNvPr id="22" name="21 CuadroTexto"/>
          <p:cNvSpPr txBox="1"/>
          <p:nvPr/>
        </p:nvSpPr>
        <p:spPr>
          <a:xfrm>
            <a:off x="6444209" y="2117491"/>
            <a:ext cx="576064" cy="369332"/>
          </a:xfrm>
          <a:prstGeom prst="rect">
            <a:avLst/>
          </a:prstGeom>
          <a:noFill/>
        </p:spPr>
        <p:txBody>
          <a:bodyPr wrap="square" rtlCol="0">
            <a:spAutoFit/>
          </a:bodyPr>
          <a:lstStyle/>
          <a:p>
            <a:pPr algn="ctr"/>
            <a:r>
              <a:rPr lang="es-MX" sz="1800" dirty="0">
                <a:solidFill>
                  <a:schemeClr val="bg1"/>
                </a:solidFill>
              </a:rPr>
              <a:t>9</a:t>
            </a:r>
          </a:p>
        </p:txBody>
      </p:sp>
      <p:cxnSp>
        <p:nvCxnSpPr>
          <p:cNvPr id="25" name="24 Conector recto de flecha"/>
          <p:cNvCxnSpPr>
            <a:endCxn id="20" idx="1"/>
          </p:cNvCxnSpPr>
          <p:nvPr/>
        </p:nvCxnSpPr>
        <p:spPr>
          <a:xfrm flipV="1">
            <a:off x="2195737" y="1270379"/>
            <a:ext cx="4284476" cy="178354"/>
          </a:xfrm>
          <a:prstGeom prst="straightConnector1">
            <a:avLst/>
          </a:prstGeom>
          <a:ln cmpd="sng">
            <a:tailEnd type="arrow"/>
          </a:ln>
        </p:spPr>
        <p:style>
          <a:lnRef idx="3">
            <a:schemeClr val="accent3"/>
          </a:lnRef>
          <a:fillRef idx="0">
            <a:schemeClr val="accent3"/>
          </a:fillRef>
          <a:effectRef idx="2">
            <a:schemeClr val="accent3"/>
          </a:effectRef>
          <a:fontRef idx="minor">
            <a:schemeClr val="tx1"/>
          </a:fontRef>
        </p:style>
      </p:cxnSp>
      <p:cxnSp>
        <p:nvCxnSpPr>
          <p:cNvPr id="27" name="26 Conector recto de flecha"/>
          <p:cNvCxnSpPr>
            <a:endCxn id="21" idx="1"/>
          </p:cNvCxnSpPr>
          <p:nvPr/>
        </p:nvCxnSpPr>
        <p:spPr>
          <a:xfrm>
            <a:off x="3245308" y="1801261"/>
            <a:ext cx="3198900" cy="7003"/>
          </a:xfrm>
          <a:prstGeom prst="straightConnector1">
            <a:avLst/>
          </a:prstGeom>
          <a:ln cmpd="sng">
            <a:tailEnd type="arrow"/>
          </a:ln>
        </p:spPr>
        <p:style>
          <a:lnRef idx="3">
            <a:schemeClr val="accent3"/>
          </a:lnRef>
          <a:fillRef idx="0">
            <a:schemeClr val="accent3"/>
          </a:fillRef>
          <a:effectRef idx="2">
            <a:schemeClr val="accent3"/>
          </a:effectRef>
          <a:fontRef idx="minor">
            <a:schemeClr val="tx1"/>
          </a:fontRef>
        </p:style>
      </p:cxnSp>
      <p:cxnSp>
        <p:nvCxnSpPr>
          <p:cNvPr id="30" name="29 Conector recto de flecha"/>
          <p:cNvCxnSpPr>
            <a:endCxn id="22" idx="1"/>
          </p:cNvCxnSpPr>
          <p:nvPr/>
        </p:nvCxnSpPr>
        <p:spPr>
          <a:xfrm>
            <a:off x="2051721" y="2050993"/>
            <a:ext cx="4392488" cy="297330"/>
          </a:xfrm>
          <a:prstGeom prst="straightConnector1">
            <a:avLst/>
          </a:prstGeom>
          <a:ln cmpd="sng">
            <a:tailEnd type="arrow"/>
          </a:ln>
        </p:spPr>
        <p:style>
          <a:lnRef idx="3">
            <a:schemeClr val="accent3"/>
          </a:lnRef>
          <a:fillRef idx="0">
            <a:schemeClr val="accent3"/>
          </a:fillRef>
          <a:effectRef idx="2">
            <a:schemeClr val="accent3"/>
          </a:effectRef>
          <a:fontRef idx="minor">
            <a:schemeClr val="tx1"/>
          </a:fontRef>
        </p:style>
      </p:cxnSp>
      <p:cxnSp>
        <p:nvCxnSpPr>
          <p:cNvPr id="33" name="32 Conector recto de flecha"/>
          <p:cNvCxnSpPr>
            <a:endCxn id="22" idx="1"/>
          </p:cNvCxnSpPr>
          <p:nvPr/>
        </p:nvCxnSpPr>
        <p:spPr>
          <a:xfrm>
            <a:off x="2957277" y="2336393"/>
            <a:ext cx="3486932" cy="11931"/>
          </a:xfrm>
          <a:prstGeom prst="straightConnector1">
            <a:avLst/>
          </a:prstGeom>
          <a:ln cmpd="sng">
            <a:tailEnd type="arrow"/>
          </a:ln>
        </p:spPr>
        <p:style>
          <a:lnRef idx="3">
            <a:schemeClr val="accent3"/>
          </a:lnRef>
          <a:fillRef idx="0">
            <a:schemeClr val="accent3"/>
          </a:fillRef>
          <a:effectRef idx="2">
            <a:schemeClr val="accent3"/>
          </a:effectRef>
          <a:fontRef idx="minor">
            <a:schemeClr val="tx1"/>
          </a:fontRef>
        </p:style>
      </p:cxnSp>
      <p:sp>
        <p:nvSpPr>
          <p:cNvPr id="2" name="1 Marcador de contenido"/>
          <p:cNvSpPr>
            <a:spLocks noGrp="1"/>
          </p:cNvSpPr>
          <p:nvPr>
            <p:ph idx="1"/>
          </p:nvPr>
        </p:nvSpPr>
        <p:spPr>
          <a:xfrm>
            <a:off x="457200" y="3021598"/>
            <a:ext cx="8229600" cy="1662600"/>
          </a:xfrm>
        </p:spPr>
        <p:txBody>
          <a:bodyPr>
            <a:normAutofit fontScale="92500" lnSpcReduction="20000"/>
          </a:bodyPr>
          <a:lstStyle/>
          <a:p>
            <a:r>
              <a:rPr lang="es-MX" dirty="0" smtClean="0"/>
              <a:t>En este ejemplo, tenemos que:</a:t>
            </a:r>
          </a:p>
          <a:p>
            <a:pPr lvl="1"/>
            <a:r>
              <a:rPr lang="es-MX" dirty="0" smtClean="0"/>
              <a:t>f(1) = 1</a:t>
            </a:r>
            <a:r>
              <a:rPr lang="es-MX" baseline="30000" dirty="0" smtClean="0"/>
              <a:t>2</a:t>
            </a:r>
            <a:r>
              <a:rPr lang="es-MX" dirty="0" smtClean="0"/>
              <a:t> = 1</a:t>
            </a:r>
          </a:p>
          <a:p>
            <a:pPr lvl="1"/>
            <a:r>
              <a:rPr lang="es-MX" dirty="0" smtClean="0"/>
              <a:t>f(2) = 2</a:t>
            </a:r>
            <a:r>
              <a:rPr lang="es-MX" baseline="30000" dirty="0" smtClean="0"/>
              <a:t>2</a:t>
            </a:r>
            <a:r>
              <a:rPr lang="es-MX" dirty="0" smtClean="0"/>
              <a:t> = 4</a:t>
            </a:r>
          </a:p>
          <a:p>
            <a:pPr lvl="1"/>
            <a:r>
              <a:rPr lang="es-MX" dirty="0" smtClean="0"/>
              <a:t>f(3) = 3</a:t>
            </a:r>
            <a:r>
              <a:rPr lang="es-MX" baseline="30000" dirty="0" smtClean="0"/>
              <a:t>2</a:t>
            </a:r>
            <a:r>
              <a:rPr lang="es-MX" dirty="0" smtClean="0"/>
              <a:t> = 9</a:t>
            </a:r>
          </a:p>
          <a:p>
            <a:pPr lvl="1"/>
            <a:r>
              <a:rPr lang="es-MX" dirty="0" smtClean="0"/>
              <a:t>f(-3) = (-3)</a:t>
            </a:r>
            <a:r>
              <a:rPr lang="es-MX" baseline="30000" dirty="0" smtClean="0"/>
              <a:t>2</a:t>
            </a:r>
            <a:r>
              <a:rPr lang="es-MX" dirty="0" smtClean="0"/>
              <a:t> = 9</a:t>
            </a:r>
            <a:endParaRPr lang="es-MX" dirty="0"/>
          </a:p>
        </p:txBody>
      </p:sp>
      <p:sp>
        <p:nvSpPr>
          <p:cNvPr id="26" name="CuadroTexto 25"/>
          <p:cNvSpPr txBox="1"/>
          <p:nvPr/>
        </p:nvSpPr>
        <p:spPr>
          <a:xfrm>
            <a:off x="3893379" y="1347614"/>
            <a:ext cx="1686732" cy="369332"/>
          </a:xfrm>
          <a:prstGeom prst="rect">
            <a:avLst/>
          </a:prstGeom>
          <a:noFill/>
        </p:spPr>
        <p:txBody>
          <a:bodyPr wrap="square" rtlCol="0">
            <a:spAutoFit/>
          </a:bodyPr>
          <a:lstStyle/>
          <a:p>
            <a:pPr algn="ctr"/>
            <a:r>
              <a:rPr lang="es-MX" sz="1800" i="1" dirty="0"/>
              <a:t>f(x) = x</a:t>
            </a:r>
            <a:r>
              <a:rPr lang="es-MX" sz="1800" i="1" baseline="30000" dirty="0"/>
              <a:t>2</a:t>
            </a:r>
          </a:p>
        </p:txBody>
      </p:sp>
    </p:spTree>
    <p:extLst>
      <p:ext uri="{BB962C8B-B14F-4D97-AF65-F5344CB8AC3E}">
        <p14:creationId xmlns:p14="http://schemas.microsoft.com/office/powerpoint/2010/main" val="20628346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par>
                                <p:cTn id="14" presetID="22" presetClass="entr" presetSubtype="8"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par>
                                <p:cTn id="17" presetID="22" presetClass="entr" presetSubtype="4"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down)">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fade">
                                      <p:cBhvr>
                                        <p:cTn id="22" dur="500"/>
                                        <p:tgtEl>
                                          <p:spTgt spid="2">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fade">
                                      <p:cBhvr>
                                        <p:cTn id="25" dur="500"/>
                                        <p:tgtEl>
                                          <p:spTgt spid="2">
                                            <p:txEl>
                                              <p:pRg st="1" end="1"/>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animEffect transition="in" filter="fade">
                                      <p:cBhvr>
                                        <p:cTn id="28" dur="500"/>
                                        <p:tgtEl>
                                          <p:spTgt spid="2">
                                            <p:txEl>
                                              <p:pRg st="2" end="2"/>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fade">
                                      <p:cBhvr>
                                        <p:cTn id="31" dur="500"/>
                                        <p:tgtEl>
                                          <p:spTgt spid="2">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4" end="4"/>
                                            </p:txEl>
                                          </p:spTgt>
                                        </p:tgtEl>
                                        <p:attrNameLst>
                                          <p:attrName>style.visibility</p:attrName>
                                        </p:attrNameLst>
                                      </p:cBhvr>
                                      <p:to>
                                        <p:strVal val="visible"/>
                                      </p:to>
                                    </p:set>
                                    <p:animEffect transition="in" filter="fade">
                                      <p:cBhvr>
                                        <p:cTn id="34" dur="500"/>
                                        <p:tgtEl>
                                          <p:spTgt spid="2">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3"/>
          <p:cNvSpPr>
            <a:spLocks noGrp="1" noChangeArrowheads="1"/>
          </p:cNvSpPr>
          <p:nvPr>
            <p:ph idx="1"/>
          </p:nvPr>
        </p:nvSpPr>
        <p:spPr/>
        <p:txBody>
          <a:bodyPr>
            <a:normAutofit fontScale="92500" lnSpcReduction="20000"/>
          </a:bodyPr>
          <a:lstStyle/>
          <a:p>
            <a:pPr eaLnBrk="1" hangingPunct="1"/>
            <a:r>
              <a:rPr lang="es-MX" sz="4400" dirty="0" smtClean="0"/>
              <a:t>Una función de conjuntos P</a:t>
            </a:r>
          </a:p>
          <a:p>
            <a:r>
              <a:rPr lang="es-MX" sz="4400" dirty="0" smtClean="0"/>
              <a:t>Es una función cuyo </a:t>
            </a:r>
            <a:r>
              <a:rPr lang="es-MX" sz="4400" dirty="0" smtClean="0">
                <a:solidFill>
                  <a:srgbClr val="C00000"/>
                </a:solidFill>
              </a:rPr>
              <a:t>dominio</a:t>
            </a:r>
            <a:r>
              <a:rPr lang="es-MX" sz="4400" dirty="0" smtClean="0"/>
              <a:t> es una </a:t>
            </a:r>
            <a:r>
              <a:rPr lang="es-MX" sz="4400" dirty="0" smtClean="0">
                <a:solidFill>
                  <a:srgbClr val="C00000"/>
                </a:solidFill>
              </a:rPr>
              <a:t>colección de conjuntos</a:t>
            </a:r>
            <a:r>
              <a:rPr lang="es-MX" sz="4400" dirty="0" smtClean="0"/>
              <a:t> </a:t>
            </a:r>
            <a:r>
              <a:rPr lang="es-MX" sz="4400" dirty="0" smtClean="0">
                <a:latin typeface="Lucida Handwriting" pitchFamily="66" charset="0"/>
              </a:rPr>
              <a:t>A</a:t>
            </a:r>
            <a:r>
              <a:rPr lang="es-MX" sz="4400" dirty="0" smtClean="0"/>
              <a:t> (un </a:t>
            </a:r>
            <a:r>
              <a:rPr lang="es-MX" sz="4400" dirty="0" smtClean="0">
                <a:solidFill>
                  <a:srgbClr val="C00000"/>
                </a:solidFill>
              </a:rPr>
              <a:t>álgebra</a:t>
            </a:r>
            <a:r>
              <a:rPr lang="es-MX" sz="4400" dirty="0" smtClean="0"/>
              <a:t> de conjuntos)</a:t>
            </a:r>
          </a:p>
          <a:p>
            <a:r>
              <a:rPr lang="es-MX" sz="4400" dirty="0" smtClean="0"/>
              <a:t>Su </a:t>
            </a:r>
            <a:r>
              <a:rPr lang="es-MX" sz="4400" dirty="0" err="1" smtClean="0"/>
              <a:t>contradominio</a:t>
            </a:r>
            <a:r>
              <a:rPr lang="es-MX" sz="4400" dirty="0" smtClean="0"/>
              <a:t> puede ser cualquier conjunto</a:t>
            </a:r>
            <a:endParaRPr lang="en-US" sz="4400" dirty="0" smtClean="0"/>
          </a:p>
        </p:txBody>
      </p:sp>
      <p:sp>
        <p:nvSpPr>
          <p:cNvPr id="15362" name="3 Marcador de fecha"/>
          <p:cNvSpPr>
            <a:spLocks noGrp="1"/>
          </p:cNvSpPr>
          <p:nvPr>
            <p:ph type="dt" sz="half" idx="10"/>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B387A214-0D82-417E-91CC-4FC60E220CCE}" type="datetime1">
              <a:rPr lang="es-MX" sz="1400" smtClean="0">
                <a:solidFill>
                  <a:schemeClr val="tx2"/>
                </a:solidFill>
                <a:latin typeface="Arial Narrow" pitchFamily="34" charset="0"/>
              </a:rPr>
              <a:t>09/04/2021</a:t>
            </a:fld>
            <a:endParaRPr lang="es-ES" sz="1400" smtClean="0">
              <a:solidFill>
                <a:schemeClr val="tx2"/>
              </a:solidFill>
              <a:latin typeface="Arial Narrow" pitchFamily="34" charset="0"/>
            </a:endParaRPr>
          </a:p>
        </p:txBody>
      </p:sp>
      <p:sp>
        <p:nvSpPr>
          <p:cNvPr id="15363" name="5 Marcador de número de diapositiva"/>
          <p:cNvSpPr>
            <a:spLocks noGrp="1"/>
          </p:cNvSpPr>
          <p:nvPr>
            <p:ph type="sldNum" sz="quarter" idx="12"/>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61A6258-44E2-4D1D-B010-6BC029FC774E}" type="slidenum">
              <a:rPr lang="es-ES" sz="1400" smtClean="0">
                <a:solidFill>
                  <a:schemeClr val="tx2"/>
                </a:solidFill>
                <a:latin typeface="Arial Narrow" pitchFamily="34" charset="0"/>
              </a:rPr>
              <a:pPr eaLnBrk="1" hangingPunct="1"/>
              <a:t>93</a:t>
            </a:fld>
            <a:endParaRPr lang="es-ES" sz="1400" smtClean="0">
              <a:solidFill>
                <a:schemeClr val="tx2"/>
              </a:solidFill>
              <a:latin typeface="Arial Narrow" pitchFamily="34" charset="0"/>
            </a:endParaRPr>
          </a:p>
        </p:txBody>
      </p:sp>
      <p:sp>
        <p:nvSpPr>
          <p:cNvPr id="15364" name="Rectangle 2"/>
          <p:cNvSpPr>
            <a:spLocks noGrp="1" noChangeArrowheads="1"/>
          </p:cNvSpPr>
          <p:nvPr>
            <p:ph type="title"/>
          </p:nvPr>
        </p:nvSpPr>
        <p:spPr/>
        <p:txBody>
          <a:bodyPr/>
          <a:lstStyle/>
          <a:p>
            <a:pPr eaLnBrk="1" hangingPunct="1"/>
            <a:r>
              <a:rPr lang="es-MX" dirty="0" smtClean="0"/>
              <a:t>Función de conjuntos</a:t>
            </a:r>
            <a:endParaRPr lang="es-ES" dirty="0" smtClean="0"/>
          </a:p>
        </p:txBody>
      </p:sp>
      <p:sp>
        <p:nvSpPr>
          <p:cNvPr id="3" name="2 Marcador de pie de página"/>
          <p:cNvSpPr>
            <a:spLocks noGrp="1"/>
          </p:cNvSpPr>
          <p:nvPr>
            <p:ph type="ftr" sz="quarter" idx="11"/>
          </p:nvPr>
        </p:nvSpPr>
        <p:spPr/>
        <p:txBody>
          <a:bodyPr/>
          <a:lstStyle/>
          <a:p>
            <a:pPr>
              <a:defRPr/>
            </a:pPr>
            <a:r>
              <a:rPr lang="es-ES" smtClean="0"/>
              <a:t>Introducción a la Probabilidad</a:t>
            </a:r>
            <a:endParaRPr lang="es-ES"/>
          </a:p>
        </p:txBody>
      </p:sp>
    </p:spTree>
    <p:extLst>
      <p:ext uri="{BB962C8B-B14F-4D97-AF65-F5344CB8AC3E}">
        <p14:creationId xmlns:p14="http://schemas.microsoft.com/office/powerpoint/2010/main" val="32679004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365">
                                            <p:txEl>
                                              <p:pRg st="0" end="0"/>
                                            </p:txEl>
                                          </p:spTgt>
                                        </p:tgtEl>
                                        <p:attrNameLst>
                                          <p:attrName>style.visibility</p:attrName>
                                        </p:attrNameLst>
                                      </p:cBhvr>
                                      <p:to>
                                        <p:strVal val="visible"/>
                                      </p:to>
                                    </p:set>
                                    <p:animEffect transition="in" filter="fade">
                                      <p:cBhvr>
                                        <p:cTn id="7" dur="500"/>
                                        <p:tgtEl>
                                          <p:spTgt spid="153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365">
                                            <p:txEl>
                                              <p:pRg st="1" end="1"/>
                                            </p:txEl>
                                          </p:spTgt>
                                        </p:tgtEl>
                                        <p:attrNameLst>
                                          <p:attrName>style.visibility</p:attrName>
                                        </p:attrNameLst>
                                      </p:cBhvr>
                                      <p:to>
                                        <p:strVal val="visible"/>
                                      </p:to>
                                    </p:set>
                                    <p:animEffect transition="in" filter="fade">
                                      <p:cBhvr>
                                        <p:cTn id="12" dur="500"/>
                                        <p:tgtEl>
                                          <p:spTgt spid="153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365">
                                            <p:txEl>
                                              <p:pRg st="2" end="2"/>
                                            </p:txEl>
                                          </p:spTgt>
                                        </p:tgtEl>
                                        <p:attrNameLst>
                                          <p:attrName>style.visibility</p:attrName>
                                        </p:attrNameLst>
                                      </p:cBhvr>
                                      <p:to>
                                        <p:strVal val="visible"/>
                                      </p:to>
                                    </p:set>
                                    <p:animEffect transition="in" filter="fade">
                                      <p:cBhvr>
                                        <p:cTn id="17" dur="500"/>
                                        <p:tgtEl>
                                          <p:spTgt spid="1536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40 Grupo"/>
          <p:cNvGrpSpPr/>
          <p:nvPr/>
        </p:nvGrpSpPr>
        <p:grpSpPr>
          <a:xfrm>
            <a:off x="-36512" y="767339"/>
            <a:ext cx="9217024" cy="2374088"/>
            <a:chOff x="-36512" y="2996952"/>
            <a:chExt cx="9217024" cy="3165450"/>
          </a:xfrm>
        </p:grpSpPr>
        <p:grpSp>
          <p:nvGrpSpPr>
            <p:cNvPr id="37" name="36 Grupo"/>
            <p:cNvGrpSpPr/>
            <p:nvPr/>
          </p:nvGrpSpPr>
          <p:grpSpPr>
            <a:xfrm>
              <a:off x="683568" y="2996952"/>
              <a:ext cx="8280920" cy="2736304"/>
              <a:chOff x="683568" y="2996952"/>
              <a:chExt cx="8280920" cy="2736304"/>
            </a:xfrm>
          </p:grpSpPr>
          <p:sp>
            <p:nvSpPr>
              <p:cNvPr id="10" name="9 Elipse"/>
              <p:cNvSpPr/>
              <p:nvPr/>
            </p:nvSpPr>
            <p:spPr>
              <a:xfrm>
                <a:off x="971600" y="3429000"/>
                <a:ext cx="2880320" cy="2160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11 Elipse"/>
              <p:cNvSpPr/>
              <p:nvPr/>
            </p:nvSpPr>
            <p:spPr>
              <a:xfrm>
                <a:off x="5724128" y="2996952"/>
                <a:ext cx="2088232" cy="273630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MX" dirty="0" smtClean="0"/>
              </a:p>
            </p:txBody>
          </p:sp>
          <p:sp>
            <p:nvSpPr>
              <p:cNvPr id="3" name="2 CuadroTexto"/>
              <p:cNvSpPr txBox="1"/>
              <p:nvPr/>
            </p:nvSpPr>
            <p:spPr>
              <a:xfrm>
                <a:off x="1259632" y="3717032"/>
                <a:ext cx="936104" cy="533480"/>
              </a:xfrm>
              <a:prstGeom prst="rect">
                <a:avLst/>
              </a:prstGeom>
              <a:noFill/>
            </p:spPr>
            <p:txBody>
              <a:bodyPr wrap="square" rtlCol="0">
                <a:spAutoFit/>
              </a:bodyPr>
              <a:lstStyle/>
              <a:p>
                <a:pPr algn="ctr"/>
                <a:r>
                  <a:rPr lang="es-MX" sz="2000" dirty="0" smtClean="0">
                    <a:solidFill>
                      <a:schemeClr val="bg1"/>
                    </a:solidFill>
                  </a:rPr>
                  <a:t>{X=0}</a:t>
                </a:r>
                <a:endParaRPr lang="es-MX" sz="2000" dirty="0">
                  <a:solidFill>
                    <a:schemeClr val="bg1"/>
                  </a:solidFill>
                </a:endParaRPr>
              </a:p>
            </p:txBody>
          </p:sp>
          <p:sp>
            <p:nvSpPr>
              <p:cNvPr id="15" name="14 CuadroTexto"/>
              <p:cNvSpPr txBox="1"/>
              <p:nvPr/>
            </p:nvSpPr>
            <p:spPr>
              <a:xfrm>
                <a:off x="2195736" y="4187069"/>
                <a:ext cx="1049571" cy="492443"/>
              </a:xfrm>
              <a:prstGeom prst="rect">
                <a:avLst/>
              </a:prstGeom>
              <a:noFill/>
            </p:spPr>
            <p:txBody>
              <a:bodyPr wrap="square" rtlCol="0">
                <a:spAutoFit/>
              </a:bodyPr>
              <a:lstStyle/>
              <a:p>
                <a:pPr algn="ctr"/>
                <a:r>
                  <a:rPr lang="es-MX" sz="1800" dirty="0" smtClean="0">
                    <a:solidFill>
                      <a:schemeClr val="bg1"/>
                    </a:solidFill>
                  </a:rPr>
                  <a:t>{X=1}</a:t>
                </a:r>
                <a:endParaRPr lang="es-MX" sz="1800" dirty="0">
                  <a:solidFill>
                    <a:schemeClr val="bg1"/>
                  </a:solidFill>
                </a:endParaRPr>
              </a:p>
            </p:txBody>
          </p:sp>
          <p:sp>
            <p:nvSpPr>
              <p:cNvPr id="16" name="15 CuadroTexto"/>
              <p:cNvSpPr txBox="1"/>
              <p:nvPr/>
            </p:nvSpPr>
            <p:spPr>
              <a:xfrm>
                <a:off x="1187624" y="4520049"/>
                <a:ext cx="864096" cy="492443"/>
              </a:xfrm>
              <a:prstGeom prst="rect">
                <a:avLst/>
              </a:prstGeom>
              <a:noFill/>
            </p:spPr>
            <p:txBody>
              <a:bodyPr wrap="square" rtlCol="0">
                <a:spAutoFit/>
              </a:bodyPr>
              <a:lstStyle/>
              <a:p>
                <a:pPr algn="ctr"/>
                <a:r>
                  <a:rPr lang="es-MX" sz="1800" dirty="0" smtClean="0">
                    <a:solidFill>
                      <a:schemeClr val="bg1"/>
                    </a:solidFill>
                  </a:rPr>
                  <a:t>{X=2}</a:t>
                </a:r>
                <a:endParaRPr lang="es-MX" sz="1800" dirty="0">
                  <a:solidFill>
                    <a:schemeClr val="bg1"/>
                  </a:solidFill>
                </a:endParaRPr>
              </a:p>
            </p:txBody>
          </p:sp>
          <p:sp>
            <p:nvSpPr>
              <p:cNvPr id="17" name="16 CuadroTexto"/>
              <p:cNvSpPr txBox="1"/>
              <p:nvPr/>
            </p:nvSpPr>
            <p:spPr>
              <a:xfrm>
                <a:off x="683568" y="3335759"/>
                <a:ext cx="576064" cy="615553"/>
              </a:xfrm>
              <a:prstGeom prst="rect">
                <a:avLst/>
              </a:prstGeom>
              <a:noFill/>
            </p:spPr>
            <p:txBody>
              <a:bodyPr wrap="square" rtlCol="0">
                <a:spAutoFit/>
              </a:bodyPr>
              <a:lstStyle/>
              <a:p>
                <a:pPr algn="ctr"/>
                <a:r>
                  <a:rPr lang="es-MX" dirty="0" smtClean="0">
                    <a:latin typeface="Lucida Handwriting" panose="03010101010101010101" pitchFamily="66" charset="0"/>
                  </a:rPr>
                  <a:t>A</a:t>
                </a:r>
                <a:endParaRPr lang="es-MX" dirty="0">
                  <a:latin typeface="Lucida Handwriting" panose="03010101010101010101" pitchFamily="66" charset="0"/>
                </a:endParaRPr>
              </a:p>
            </p:txBody>
          </p:sp>
          <p:sp>
            <p:nvSpPr>
              <p:cNvPr id="18" name="17 CuadroTexto"/>
              <p:cNvSpPr txBox="1"/>
              <p:nvPr/>
            </p:nvSpPr>
            <p:spPr>
              <a:xfrm>
                <a:off x="7596336" y="3104927"/>
                <a:ext cx="1368152" cy="615553"/>
              </a:xfrm>
              <a:prstGeom prst="rect">
                <a:avLst/>
              </a:prstGeom>
              <a:noFill/>
            </p:spPr>
            <p:txBody>
              <a:bodyPr wrap="square" rtlCol="0">
                <a:spAutoFit/>
              </a:bodyPr>
              <a:lstStyle/>
              <a:p>
                <a:pPr algn="ctr"/>
                <a:r>
                  <a:rPr lang="es-MX" dirty="0" smtClean="0"/>
                  <a:t>B</a:t>
                </a:r>
                <a:endParaRPr lang="es-MX" dirty="0"/>
              </a:p>
            </p:txBody>
          </p:sp>
          <p:sp>
            <p:nvSpPr>
              <p:cNvPr id="19" name="18 CuadroTexto"/>
              <p:cNvSpPr txBox="1"/>
              <p:nvPr/>
            </p:nvSpPr>
            <p:spPr>
              <a:xfrm>
                <a:off x="1979712" y="4900580"/>
                <a:ext cx="977563" cy="492443"/>
              </a:xfrm>
              <a:prstGeom prst="rect">
                <a:avLst/>
              </a:prstGeom>
              <a:noFill/>
            </p:spPr>
            <p:txBody>
              <a:bodyPr wrap="square" rtlCol="0">
                <a:spAutoFit/>
              </a:bodyPr>
              <a:lstStyle/>
              <a:p>
                <a:pPr algn="ctr"/>
                <a:r>
                  <a:rPr lang="es-MX" sz="1800" dirty="0" smtClean="0">
                    <a:solidFill>
                      <a:schemeClr val="bg1"/>
                    </a:solidFill>
                  </a:rPr>
                  <a:t>{X=3}</a:t>
                </a:r>
                <a:endParaRPr lang="es-MX" sz="1800" dirty="0">
                  <a:solidFill>
                    <a:schemeClr val="bg1"/>
                  </a:solidFill>
                </a:endParaRPr>
              </a:p>
            </p:txBody>
          </p:sp>
        </p:grpSp>
        <p:sp>
          <p:nvSpPr>
            <p:cNvPr id="39" name="38 CuadroTexto"/>
            <p:cNvSpPr txBox="1"/>
            <p:nvPr/>
          </p:nvSpPr>
          <p:spPr>
            <a:xfrm>
              <a:off x="-36512" y="5157192"/>
              <a:ext cx="1368152" cy="615553"/>
            </a:xfrm>
            <a:prstGeom prst="rect">
              <a:avLst/>
            </a:prstGeom>
            <a:noFill/>
          </p:spPr>
          <p:txBody>
            <a:bodyPr wrap="square" rtlCol="0">
              <a:spAutoFit/>
            </a:bodyPr>
            <a:lstStyle/>
            <a:p>
              <a:pPr algn="ctr"/>
              <a:r>
                <a:rPr lang="es-MX" dirty="0" smtClean="0"/>
                <a:t>Dominio</a:t>
              </a:r>
              <a:endParaRPr lang="es-MX" dirty="0"/>
            </a:p>
          </p:txBody>
        </p:sp>
        <p:sp>
          <p:nvSpPr>
            <p:cNvPr id="40" name="39 CuadroTexto"/>
            <p:cNvSpPr txBox="1"/>
            <p:nvPr/>
          </p:nvSpPr>
          <p:spPr>
            <a:xfrm>
              <a:off x="7056276" y="5546849"/>
              <a:ext cx="2124236" cy="615553"/>
            </a:xfrm>
            <a:prstGeom prst="rect">
              <a:avLst/>
            </a:prstGeom>
            <a:noFill/>
          </p:spPr>
          <p:txBody>
            <a:bodyPr wrap="square" rtlCol="0">
              <a:spAutoFit/>
            </a:bodyPr>
            <a:lstStyle/>
            <a:p>
              <a:pPr algn="ctr"/>
              <a:r>
                <a:rPr lang="es-MX" dirty="0" err="1" smtClean="0"/>
                <a:t>Contradominio</a:t>
              </a:r>
              <a:endParaRPr lang="es-MX" dirty="0"/>
            </a:p>
          </p:txBody>
        </p:sp>
      </p:grpSp>
      <p:sp>
        <p:nvSpPr>
          <p:cNvPr id="4" name="3 Marcador de fecha"/>
          <p:cNvSpPr>
            <a:spLocks noGrp="1"/>
          </p:cNvSpPr>
          <p:nvPr>
            <p:ph type="dt" sz="half" idx="10"/>
          </p:nvPr>
        </p:nvSpPr>
        <p:spPr/>
        <p:txBody>
          <a:bodyPr/>
          <a:lstStyle/>
          <a:p>
            <a:pPr>
              <a:defRPr/>
            </a:pPr>
            <a:fld id="{D2B949D7-EE05-4CB0-BFA1-A6EBD2694EFD}" type="datetime1">
              <a:rPr lang="es-MX" smtClean="0"/>
              <a:t>09/04/2021</a:t>
            </a:fld>
            <a:endParaRPr lang="es-ES"/>
          </a:p>
        </p:txBody>
      </p:sp>
      <p:sp>
        <p:nvSpPr>
          <p:cNvPr id="5" name="4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 name="5 Marcador de número de diapositiva"/>
          <p:cNvSpPr>
            <a:spLocks noGrp="1"/>
          </p:cNvSpPr>
          <p:nvPr>
            <p:ph type="sldNum" sz="quarter" idx="12"/>
          </p:nvPr>
        </p:nvSpPr>
        <p:spPr/>
        <p:txBody>
          <a:bodyPr/>
          <a:lstStyle/>
          <a:p>
            <a:pPr>
              <a:defRPr/>
            </a:pPr>
            <a:fld id="{F8F10A68-DC18-45CB-8926-FF5BA0AF8D5C}" type="slidenum">
              <a:rPr lang="es-ES" smtClean="0"/>
              <a:pPr>
                <a:defRPr/>
              </a:pPr>
              <a:t>94</a:t>
            </a:fld>
            <a:endParaRPr lang="es-ES"/>
          </a:p>
        </p:txBody>
      </p:sp>
      <p:sp>
        <p:nvSpPr>
          <p:cNvPr id="7" name="6 Título"/>
          <p:cNvSpPr>
            <a:spLocks noGrp="1"/>
          </p:cNvSpPr>
          <p:nvPr>
            <p:ph type="title"/>
          </p:nvPr>
        </p:nvSpPr>
        <p:spPr/>
        <p:txBody>
          <a:bodyPr>
            <a:normAutofit/>
          </a:bodyPr>
          <a:lstStyle/>
          <a:p>
            <a:r>
              <a:rPr lang="es-MX" dirty="0" smtClean="0"/>
              <a:t>Función de conjuntos. Ejemplo</a:t>
            </a:r>
            <a:endParaRPr lang="es-MX" dirty="0"/>
          </a:p>
        </p:txBody>
      </p:sp>
      <p:sp>
        <p:nvSpPr>
          <p:cNvPr id="20" name="19 CuadroTexto"/>
          <p:cNvSpPr txBox="1"/>
          <p:nvPr/>
        </p:nvSpPr>
        <p:spPr>
          <a:xfrm>
            <a:off x="6390202" y="908632"/>
            <a:ext cx="340552" cy="461665"/>
          </a:xfrm>
          <a:prstGeom prst="rect">
            <a:avLst/>
          </a:prstGeom>
          <a:noFill/>
        </p:spPr>
        <p:txBody>
          <a:bodyPr wrap="square" rtlCol="0">
            <a:spAutoFit/>
          </a:bodyPr>
          <a:lstStyle/>
          <a:p>
            <a:pPr algn="ctr"/>
            <a:r>
              <a:rPr lang="es-MX" dirty="0" smtClean="0">
                <a:solidFill>
                  <a:schemeClr val="bg1"/>
                </a:solidFill>
              </a:rPr>
              <a:t>a</a:t>
            </a:r>
            <a:endParaRPr lang="es-MX" dirty="0">
              <a:solidFill>
                <a:schemeClr val="bg1"/>
              </a:solidFill>
            </a:endParaRPr>
          </a:p>
        </p:txBody>
      </p:sp>
      <p:sp>
        <p:nvSpPr>
          <p:cNvPr id="21" name="20 CuadroTexto"/>
          <p:cNvSpPr txBox="1"/>
          <p:nvPr/>
        </p:nvSpPr>
        <p:spPr>
          <a:xfrm>
            <a:off x="7056276" y="1426751"/>
            <a:ext cx="354562" cy="461665"/>
          </a:xfrm>
          <a:prstGeom prst="rect">
            <a:avLst/>
          </a:prstGeom>
          <a:noFill/>
        </p:spPr>
        <p:txBody>
          <a:bodyPr wrap="square" rtlCol="0">
            <a:spAutoFit/>
          </a:bodyPr>
          <a:lstStyle/>
          <a:p>
            <a:pPr algn="ctr"/>
            <a:r>
              <a:rPr lang="es-MX" dirty="0" smtClean="0">
                <a:solidFill>
                  <a:schemeClr val="bg1"/>
                </a:solidFill>
              </a:rPr>
              <a:t>b</a:t>
            </a:r>
            <a:endParaRPr lang="es-MX" dirty="0">
              <a:solidFill>
                <a:schemeClr val="bg1"/>
              </a:solidFill>
            </a:endParaRPr>
          </a:p>
        </p:txBody>
      </p:sp>
      <p:sp>
        <p:nvSpPr>
          <p:cNvPr id="22" name="21 CuadroTexto"/>
          <p:cNvSpPr txBox="1"/>
          <p:nvPr/>
        </p:nvSpPr>
        <p:spPr>
          <a:xfrm>
            <a:off x="6654754" y="1888416"/>
            <a:ext cx="293510" cy="461665"/>
          </a:xfrm>
          <a:prstGeom prst="rect">
            <a:avLst/>
          </a:prstGeom>
          <a:noFill/>
        </p:spPr>
        <p:txBody>
          <a:bodyPr wrap="square" rtlCol="0">
            <a:spAutoFit/>
          </a:bodyPr>
          <a:lstStyle/>
          <a:p>
            <a:pPr algn="ctr"/>
            <a:r>
              <a:rPr lang="es-MX" dirty="0" smtClean="0">
                <a:solidFill>
                  <a:schemeClr val="bg1"/>
                </a:solidFill>
              </a:rPr>
              <a:t>c</a:t>
            </a:r>
            <a:endParaRPr lang="es-MX" dirty="0">
              <a:solidFill>
                <a:schemeClr val="bg1"/>
              </a:solidFill>
            </a:endParaRPr>
          </a:p>
        </p:txBody>
      </p:sp>
      <p:cxnSp>
        <p:nvCxnSpPr>
          <p:cNvPr id="25" name="24 Conector recto de flecha"/>
          <p:cNvCxnSpPr>
            <a:stCxn id="3" idx="3"/>
            <a:endCxn id="20" idx="1"/>
          </p:cNvCxnSpPr>
          <p:nvPr/>
        </p:nvCxnSpPr>
        <p:spPr>
          <a:xfrm flipV="1">
            <a:off x="2195736" y="1139465"/>
            <a:ext cx="4194466" cy="367989"/>
          </a:xfrm>
          <a:prstGeom prst="straightConnector1">
            <a:avLst/>
          </a:prstGeom>
          <a:ln cmpd="sng">
            <a:tailEnd type="arrow"/>
          </a:ln>
        </p:spPr>
        <p:style>
          <a:lnRef idx="3">
            <a:schemeClr val="accent3"/>
          </a:lnRef>
          <a:fillRef idx="0">
            <a:schemeClr val="accent3"/>
          </a:fillRef>
          <a:effectRef idx="2">
            <a:schemeClr val="accent3"/>
          </a:effectRef>
          <a:fontRef idx="minor">
            <a:schemeClr val="tx1"/>
          </a:fontRef>
        </p:style>
      </p:cxnSp>
      <p:cxnSp>
        <p:nvCxnSpPr>
          <p:cNvPr id="27" name="26 Conector recto de flecha"/>
          <p:cNvCxnSpPr>
            <a:stCxn id="15" idx="3"/>
            <a:endCxn id="21" idx="1"/>
          </p:cNvCxnSpPr>
          <p:nvPr/>
        </p:nvCxnSpPr>
        <p:spPr>
          <a:xfrm flipV="1">
            <a:off x="3245307" y="1657584"/>
            <a:ext cx="3810969" cy="187009"/>
          </a:xfrm>
          <a:prstGeom prst="straightConnector1">
            <a:avLst/>
          </a:prstGeom>
          <a:ln cmpd="sng">
            <a:tailEnd type="arrow"/>
          </a:ln>
        </p:spPr>
        <p:style>
          <a:lnRef idx="3">
            <a:schemeClr val="accent3"/>
          </a:lnRef>
          <a:fillRef idx="0">
            <a:schemeClr val="accent3"/>
          </a:fillRef>
          <a:effectRef idx="2">
            <a:schemeClr val="accent3"/>
          </a:effectRef>
          <a:fontRef idx="minor">
            <a:schemeClr val="tx1"/>
          </a:fontRef>
        </p:style>
      </p:cxnSp>
      <p:cxnSp>
        <p:nvCxnSpPr>
          <p:cNvPr id="30" name="29 Conector recto de flecha"/>
          <p:cNvCxnSpPr>
            <a:stCxn id="16" idx="3"/>
            <a:endCxn id="22" idx="1"/>
          </p:cNvCxnSpPr>
          <p:nvPr/>
        </p:nvCxnSpPr>
        <p:spPr>
          <a:xfrm>
            <a:off x="2051720" y="2094328"/>
            <a:ext cx="4603034" cy="24921"/>
          </a:xfrm>
          <a:prstGeom prst="straightConnector1">
            <a:avLst/>
          </a:prstGeom>
          <a:ln cmpd="sng">
            <a:tailEnd type="arrow"/>
          </a:ln>
        </p:spPr>
        <p:style>
          <a:lnRef idx="3">
            <a:schemeClr val="accent3"/>
          </a:lnRef>
          <a:fillRef idx="0">
            <a:schemeClr val="accent3"/>
          </a:fillRef>
          <a:effectRef idx="2">
            <a:schemeClr val="accent3"/>
          </a:effectRef>
          <a:fontRef idx="minor">
            <a:schemeClr val="tx1"/>
          </a:fontRef>
        </p:style>
      </p:cxnSp>
      <p:cxnSp>
        <p:nvCxnSpPr>
          <p:cNvPr id="33" name="32 Conector recto de flecha"/>
          <p:cNvCxnSpPr>
            <a:stCxn id="19" idx="3"/>
            <a:endCxn id="28" idx="1"/>
          </p:cNvCxnSpPr>
          <p:nvPr/>
        </p:nvCxnSpPr>
        <p:spPr>
          <a:xfrm>
            <a:off x="2957275" y="2379726"/>
            <a:ext cx="3995878" cy="68728"/>
          </a:xfrm>
          <a:prstGeom prst="straightConnector1">
            <a:avLst/>
          </a:prstGeom>
          <a:ln cmpd="sng">
            <a:tailEnd type="arrow"/>
          </a:ln>
        </p:spPr>
        <p:style>
          <a:lnRef idx="3">
            <a:schemeClr val="accent3"/>
          </a:lnRef>
          <a:fillRef idx="0">
            <a:schemeClr val="accent3"/>
          </a:fillRef>
          <a:effectRef idx="2">
            <a:schemeClr val="accent3"/>
          </a:effectRef>
          <a:fontRef idx="minor">
            <a:schemeClr val="tx1"/>
          </a:fontRef>
        </p:style>
      </p:cxnSp>
      <p:sp>
        <p:nvSpPr>
          <p:cNvPr id="2" name="1 Marcador de contenido"/>
          <p:cNvSpPr>
            <a:spLocks noGrp="1"/>
          </p:cNvSpPr>
          <p:nvPr>
            <p:ph idx="1"/>
          </p:nvPr>
        </p:nvSpPr>
        <p:spPr>
          <a:xfrm>
            <a:off x="457200" y="3021598"/>
            <a:ext cx="8229600" cy="1662600"/>
          </a:xfrm>
        </p:spPr>
        <p:txBody>
          <a:bodyPr>
            <a:normAutofit fontScale="92500" lnSpcReduction="20000"/>
          </a:bodyPr>
          <a:lstStyle/>
          <a:p>
            <a:r>
              <a:rPr lang="es-MX" dirty="0" smtClean="0"/>
              <a:t>En este ejemplo, tenemos que:</a:t>
            </a:r>
          </a:p>
          <a:p>
            <a:pPr lvl="1"/>
            <a:r>
              <a:rPr lang="es-MX" dirty="0" smtClean="0"/>
              <a:t>P({X=0}) = a</a:t>
            </a:r>
          </a:p>
          <a:p>
            <a:pPr lvl="1"/>
            <a:r>
              <a:rPr lang="es-MX" dirty="0"/>
              <a:t>P</a:t>
            </a:r>
            <a:r>
              <a:rPr lang="es-MX" dirty="0" smtClean="0"/>
              <a:t>({X=1}) = b</a:t>
            </a:r>
          </a:p>
          <a:p>
            <a:pPr lvl="1"/>
            <a:r>
              <a:rPr lang="es-MX" dirty="0" smtClean="0"/>
              <a:t>P({X=2}) = c</a:t>
            </a:r>
          </a:p>
          <a:p>
            <a:pPr lvl="1"/>
            <a:r>
              <a:rPr lang="es-MX" dirty="0" smtClean="0"/>
              <a:t>P({X=3}) = d</a:t>
            </a:r>
            <a:endParaRPr lang="es-MX" dirty="0"/>
          </a:p>
        </p:txBody>
      </p:sp>
      <p:sp>
        <p:nvSpPr>
          <p:cNvPr id="26" name="CuadroTexto 25"/>
          <p:cNvSpPr txBox="1"/>
          <p:nvPr/>
        </p:nvSpPr>
        <p:spPr>
          <a:xfrm>
            <a:off x="4305332" y="1338355"/>
            <a:ext cx="776814" cy="461665"/>
          </a:xfrm>
          <a:prstGeom prst="rect">
            <a:avLst/>
          </a:prstGeom>
          <a:noFill/>
        </p:spPr>
        <p:txBody>
          <a:bodyPr wrap="square" rtlCol="0">
            <a:spAutoFit/>
          </a:bodyPr>
          <a:lstStyle/>
          <a:p>
            <a:pPr algn="ctr"/>
            <a:r>
              <a:rPr lang="es-MX" i="1" dirty="0" smtClean="0"/>
              <a:t>P</a:t>
            </a:r>
            <a:endParaRPr lang="es-MX" i="1" dirty="0"/>
          </a:p>
        </p:txBody>
      </p:sp>
      <p:sp>
        <p:nvSpPr>
          <p:cNvPr id="28" name="21 CuadroTexto"/>
          <p:cNvSpPr txBox="1"/>
          <p:nvPr/>
        </p:nvSpPr>
        <p:spPr>
          <a:xfrm>
            <a:off x="6953153" y="2217621"/>
            <a:ext cx="365495" cy="461665"/>
          </a:xfrm>
          <a:prstGeom prst="rect">
            <a:avLst/>
          </a:prstGeom>
          <a:noFill/>
        </p:spPr>
        <p:txBody>
          <a:bodyPr wrap="square" rtlCol="0">
            <a:spAutoFit/>
          </a:bodyPr>
          <a:lstStyle/>
          <a:p>
            <a:pPr algn="ctr"/>
            <a:r>
              <a:rPr lang="es-MX" dirty="0" smtClean="0">
                <a:solidFill>
                  <a:schemeClr val="bg1"/>
                </a:solidFill>
              </a:rPr>
              <a:t>d</a:t>
            </a:r>
            <a:endParaRPr lang="es-MX" dirty="0">
              <a:solidFill>
                <a:schemeClr val="bg1"/>
              </a:solidFill>
            </a:endParaRPr>
          </a:p>
        </p:txBody>
      </p:sp>
    </p:spTree>
    <p:extLst>
      <p:ext uri="{BB962C8B-B14F-4D97-AF65-F5344CB8AC3E}">
        <p14:creationId xmlns:p14="http://schemas.microsoft.com/office/powerpoint/2010/main" val="37084647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par>
                                <p:cTn id="14" presetID="22" presetClass="entr" presetSubtype="8"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par>
                                <p:cTn id="17" presetID="22" presetClass="entr" presetSubtype="4"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down)">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fade">
                                      <p:cBhvr>
                                        <p:cTn id="22" dur="500"/>
                                        <p:tgtEl>
                                          <p:spTgt spid="2">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fade">
                                      <p:cBhvr>
                                        <p:cTn id="25" dur="500"/>
                                        <p:tgtEl>
                                          <p:spTgt spid="2">
                                            <p:txEl>
                                              <p:pRg st="1" end="1"/>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animEffect transition="in" filter="fade">
                                      <p:cBhvr>
                                        <p:cTn id="28" dur="500"/>
                                        <p:tgtEl>
                                          <p:spTgt spid="2">
                                            <p:txEl>
                                              <p:pRg st="2" end="2"/>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fade">
                                      <p:cBhvr>
                                        <p:cTn id="31" dur="500"/>
                                        <p:tgtEl>
                                          <p:spTgt spid="2">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4" end="4"/>
                                            </p:txEl>
                                          </p:spTgt>
                                        </p:tgtEl>
                                        <p:attrNameLst>
                                          <p:attrName>style.visibility</p:attrName>
                                        </p:attrNameLst>
                                      </p:cBhvr>
                                      <p:to>
                                        <p:strVal val="visible"/>
                                      </p:to>
                                    </p:set>
                                    <p:animEffect transition="in" filter="fade">
                                      <p:cBhvr>
                                        <p:cTn id="34" dur="500"/>
                                        <p:tgtEl>
                                          <p:spTgt spid="2">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3"/>
          <p:cNvSpPr>
            <a:spLocks noGrp="1" noChangeArrowheads="1"/>
          </p:cNvSpPr>
          <p:nvPr>
            <p:ph idx="1"/>
          </p:nvPr>
        </p:nvSpPr>
        <p:spPr/>
        <p:txBody>
          <a:bodyPr>
            <a:noAutofit/>
          </a:bodyPr>
          <a:lstStyle/>
          <a:p>
            <a:pPr eaLnBrk="1" hangingPunct="1"/>
            <a:r>
              <a:rPr lang="es-MX" sz="4400" dirty="0" smtClean="0"/>
              <a:t>Función de </a:t>
            </a:r>
            <a:r>
              <a:rPr lang="es-MX" sz="4400" dirty="0" smtClean="0">
                <a:solidFill>
                  <a:srgbClr val="C00000"/>
                </a:solidFill>
              </a:rPr>
              <a:t>probabilidad</a:t>
            </a:r>
            <a:r>
              <a:rPr lang="es-MX" sz="4400" dirty="0" smtClean="0"/>
              <a:t> P</a:t>
            </a:r>
          </a:p>
          <a:p>
            <a:pPr lvl="1" eaLnBrk="1" hangingPunct="1"/>
            <a:r>
              <a:rPr lang="es-MX" sz="4000" dirty="0" smtClean="0"/>
              <a:t>Es una función de </a:t>
            </a:r>
            <a:r>
              <a:rPr lang="es-MX" sz="4000" dirty="0" smtClean="0">
                <a:solidFill>
                  <a:srgbClr val="C00000"/>
                </a:solidFill>
              </a:rPr>
              <a:t>conjuntos</a:t>
            </a:r>
          </a:p>
          <a:p>
            <a:pPr lvl="1" eaLnBrk="1" hangingPunct="1"/>
            <a:r>
              <a:rPr lang="es-MX" sz="4000" dirty="0" smtClean="0"/>
              <a:t>Su </a:t>
            </a:r>
            <a:r>
              <a:rPr lang="es-MX" sz="4000" dirty="0" smtClean="0">
                <a:solidFill>
                  <a:srgbClr val="C00000"/>
                </a:solidFill>
              </a:rPr>
              <a:t>dominio</a:t>
            </a:r>
            <a:r>
              <a:rPr lang="es-MX" sz="4000" dirty="0" smtClean="0"/>
              <a:t> es un conjunto </a:t>
            </a:r>
            <a:r>
              <a:rPr lang="es-MX" sz="4000" dirty="0" smtClean="0">
                <a:latin typeface="Lucida Handwriting" pitchFamily="66" charset="0"/>
              </a:rPr>
              <a:t>A</a:t>
            </a:r>
            <a:r>
              <a:rPr lang="es-MX" sz="4000" dirty="0" smtClean="0"/>
              <a:t> (un álgebra de eventos)</a:t>
            </a:r>
          </a:p>
          <a:p>
            <a:pPr lvl="1" eaLnBrk="1" hangingPunct="1"/>
            <a:r>
              <a:rPr lang="es-MX" sz="4000" dirty="0" smtClean="0"/>
              <a:t>Su </a:t>
            </a:r>
            <a:r>
              <a:rPr lang="es-MX" sz="4000" dirty="0" err="1" smtClean="0">
                <a:solidFill>
                  <a:srgbClr val="C00000"/>
                </a:solidFill>
              </a:rPr>
              <a:t>contradominio</a:t>
            </a:r>
            <a:r>
              <a:rPr lang="es-MX" sz="4000" dirty="0" smtClean="0">
                <a:solidFill>
                  <a:srgbClr val="C00000"/>
                </a:solidFill>
              </a:rPr>
              <a:t> </a:t>
            </a:r>
            <a:r>
              <a:rPr lang="es-MX" sz="4000" dirty="0" smtClean="0"/>
              <a:t>es </a:t>
            </a:r>
            <a:r>
              <a:rPr lang="en-US" sz="4000" dirty="0" smtClean="0"/>
              <a:t>[0,1]</a:t>
            </a:r>
          </a:p>
        </p:txBody>
      </p:sp>
      <p:sp>
        <p:nvSpPr>
          <p:cNvPr id="15362" name="3 Marcador de fecha"/>
          <p:cNvSpPr>
            <a:spLocks noGrp="1"/>
          </p:cNvSpPr>
          <p:nvPr>
            <p:ph type="dt" sz="half" idx="10"/>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262DBE5B-C5A1-480B-BCF2-B7CFFB471B58}" type="datetime1">
              <a:rPr lang="es-MX" sz="1400" smtClean="0">
                <a:solidFill>
                  <a:schemeClr val="tx2"/>
                </a:solidFill>
                <a:latin typeface="Arial Narrow" pitchFamily="34" charset="0"/>
              </a:rPr>
              <a:t>09/04/2021</a:t>
            </a:fld>
            <a:endParaRPr lang="es-ES" sz="1400" smtClean="0">
              <a:solidFill>
                <a:schemeClr val="tx2"/>
              </a:solidFill>
              <a:latin typeface="Arial Narrow" pitchFamily="34" charset="0"/>
            </a:endParaRPr>
          </a:p>
        </p:txBody>
      </p:sp>
      <p:sp>
        <p:nvSpPr>
          <p:cNvPr id="15363" name="5 Marcador de número de diapositiva"/>
          <p:cNvSpPr>
            <a:spLocks noGrp="1"/>
          </p:cNvSpPr>
          <p:nvPr>
            <p:ph type="sldNum" sz="quarter" idx="12"/>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61A6258-44E2-4D1D-B010-6BC029FC774E}" type="slidenum">
              <a:rPr lang="es-ES" sz="1400" smtClean="0">
                <a:solidFill>
                  <a:schemeClr val="tx2"/>
                </a:solidFill>
                <a:latin typeface="Arial Narrow" pitchFamily="34" charset="0"/>
              </a:rPr>
              <a:pPr eaLnBrk="1" hangingPunct="1"/>
              <a:t>95</a:t>
            </a:fld>
            <a:endParaRPr lang="es-ES" sz="1400" smtClean="0">
              <a:solidFill>
                <a:schemeClr val="tx2"/>
              </a:solidFill>
              <a:latin typeface="Arial Narrow" pitchFamily="34" charset="0"/>
            </a:endParaRPr>
          </a:p>
        </p:txBody>
      </p:sp>
      <p:sp>
        <p:nvSpPr>
          <p:cNvPr id="15364" name="Rectangle 2"/>
          <p:cNvSpPr>
            <a:spLocks noGrp="1" noChangeArrowheads="1"/>
          </p:cNvSpPr>
          <p:nvPr>
            <p:ph type="title"/>
          </p:nvPr>
        </p:nvSpPr>
        <p:spPr/>
        <p:txBody>
          <a:bodyPr/>
          <a:lstStyle/>
          <a:p>
            <a:pPr eaLnBrk="1" hangingPunct="1"/>
            <a:r>
              <a:rPr lang="es-MX" dirty="0" smtClean="0"/>
              <a:t>Función de probabilidad</a:t>
            </a:r>
            <a:endParaRPr lang="es-ES" dirty="0" smtClean="0"/>
          </a:p>
        </p:txBody>
      </p:sp>
      <p:sp>
        <p:nvSpPr>
          <p:cNvPr id="3" name="2 Marcador de pie de página"/>
          <p:cNvSpPr>
            <a:spLocks noGrp="1"/>
          </p:cNvSpPr>
          <p:nvPr>
            <p:ph type="ftr" sz="quarter" idx="11"/>
          </p:nvPr>
        </p:nvSpPr>
        <p:spPr/>
        <p:txBody>
          <a:bodyPr/>
          <a:lstStyle/>
          <a:p>
            <a:pPr>
              <a:defRPr/>
            </a:pPr>
            <a:r>
              <a:rPr lang="es-ES" smtClean="0"/>
              <a:t>Introducción a la Probabilidad</a:t>
            </a:r>
            <a:endParaRPr lang="es-ES"/>
          </a:p>
        </p:txBody>
      </p:sp>
    </p:spTree>
  </p:cSld>
  <p:clrMapOvr>
    <a:masterClrMapping/>
  </p:clrMapOvr>
  <p:transition spd="slow">
    <p:wip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40 Grupo"/>
          <p:cNvGrpSpPr/>
          <p:nvPr/>
        </p:nvGrpSpPr>
        <p:grpSpPr>
          <a:xfrm>
            <a:off x="-36512" y="767339"/>
            <a:ext cx="9217024" cy="2374088"/>
            <a:chOff x="-36512" y="2996952"/>
            <a:chExt cx="9217024" cy="3165450"/>
          </a:xfrm>
        </p:grpSpPr>
        <p:grpSp>
          <p:nvGrpSpPr>
            <p:cNvPr id="37" name="36 Grupo"/>
            <p:cNvGrpSpPr/>
            <p:nvPr/>
          </p:nvGrpSpPr>
          <p:grpSpPr>
            <a:xfrm>
              <a:off x="683568" y="2996952"/>
              <a:ext cx="8280920" cy="2736304"/>
              <a:chOff x="683568" y="2996952"/>
              <a:chExt cx="8280920" cy="2736304"/>
            </a:xfrm>
          </p:grpSpPr>
          <p:sp>
            <p:nvSpPr>
              <p:cNvPr id="10" name="9 Elipse"/>
              <p:cNvSpPr/>
              <p:nvPr/>
            </p:nvSpPr>
            <p:spPr>
              <a:xfrm>
                <a:off x="971600" y="3429000"/>
                <a:ext cx="2880320" cy="2160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11 Elipse"/>
              <p:cNvSpPr/>
              <p:nvPr/>
            </p:nvSpPr>
            <p:spPr>
              <a:xfrm>
                <a:off x="5724128" y="2996952"/>
                <a:ext cx="2088232" cy="273630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MX" dirty="0" smtClean="0"/>
              </a:p>
            </p:txBody>
          </p:sp>
          <p:sp>
            <p:nvSpPr>
              <p:cNvPr id="3" name="2 CuadroTexto"/>
              <p:cNvSpPr txBox="1"/>
              <p:nvPr/>
            </p:nvSpPr>
            <p:spPr>
              <a:xfrm>
                <a:off x="1259632" y="3717032"/>
                <a:ext cx="936104" cy="533480"/>
              </a:xfrm>
              <a:prstGeom prst="rect">
                <a:avLst/>
              </a:prstGeom>
              <a:noFill/>
            </p:spPr>
            <p:txBody>
              <a:bodyPr wrap="square" rtlCol="0">
                <a:spAutoFit/>
              </a:bodyPr>
              <a:lstStyle/>
              <a:p>
                <a:pPr algn="ctr"/>
                <a:r>
                  <a:rPr lang="es-MX" sz="2000" dirty="0" smtClean="0">
                    <a:solidFill>
                      <a:schemeClr val="bg1"/>
                    </a:solidFill>
                  </a:rPr>
                  <a:t>{X=0}</a:t>
                </a:r>
                <a:endParaRPr lang="es-MX" sz="2000" dirty="0">
                  <a:solidFill>
                    <a:schemeClr val="bg1"/>
                  </a:solidFill>
                </a:endParaRPr>
              </a:p>
            </p:txBody>
          </p:sp>
          <p:sp>
            <p:nvSpPr>
              <p:cNvPr id="15" name="14 CuadroTexto"/>
              <p:cNvSpPr txBox="1"/>
              <p:nvPr/>
            </p:nvSpPr>
            <p:spPr>
              <a:xfrm>
                <a:off x="2195736" y="4187069"/>
                <a:ext cx="1049571" cy="492443"/>
              </a:xfrm>
              <a:prstGeom prst="rect">
                <a:avLst/>
              </a:prstGeom>
              <a:noFill/>
            </p:spPr>
            <p:txBody>
              <a:bodyPr wrap="square" rtlCol="0">
                <a:spAutoFit/>
              </a:bodyPr>
              <a:lstStyle/>
              <a:p>
                <a:pPr algn="ctr"/>
                <a:r>
                  <a:rPr lang="es-MX" sz="1800" dirty="0" smtClean="0">
                    <a:solidFill>
                      <a:schemeClr val="bg1"/>
                    </a:solidFill>
                  </a:rPr>
                  <a:t>{X=1}</a:t>
                </a:r>
                <a:endParaRPr lang="es-MX" sz="1800" dirty="0">
                  <a:solidFill>
                    <a:schemeClr val="bg1"/>
                  </a:solidFill>
                </a:endParaRPr>
              </a:p>
            </p:txBody>
          </p:sp>
          <p:sp>
            <p:nvSpPr>
              <p:cNvPr id="16" name="15 CuadroTexto"/>
              <p:cNvSpPr txBox="1"/>
              <p:nvPr/>
            </p:nvSpPr>
            <p:spPr>
              <a:xfrm>
                <a:off x="1187624" y="4520049"/>
                <a:ext cx="864096" cy="492443"/>
              </a:xfrm>
              <a:prstGeom prst="rect">
                <a:avLst/>
              </a:prstGeom>
              <a:noFill/>
            </p:spPr>
            <p:txBody>
              <a:bodyPr wrap="square" rtlCol="0">
                <a:spAutoFit/>
              </a:bodyPr>
              <a:lstStyle/>
              <a:p>
                <a:pPr algn="ctr"/>
                <a:r>
                  <a:rPr lang="es-MX" sz="1800" dirty="0" smtClean="0">
                    <a:solidFill>
                      <a:schemeClr val="bg1"/>
                    </a:solidFill>
                  </a:rPr>
                  <a:t>{X=2}</a:t>
                </a:r>
                <a:endParaRPr lang="es-MX" sz="1800" dirty="0">
                  <a:solidFill>
                    <a:schemeClr val="bg1"/>
                  </a:solidFill>
                </a:endParaRPr>
              </a:p>
            </p:txBody>
          </p:sp>
          <p:sp>
            <p:nvSpPr>
              <p:cNvPr id="17" name="16 CuadroTexto"/>
              <p:cNvSpPr txBox="1"/>
              <p:nvPr/>
            </p:nvSpPr>
            <p:spPr>
              <a:xfrm>
                <a:off x="683568" y="3335759"/>
                <a:ext cx="576064" cy="615553"/>
              </a:xfrm>
              <a:prstGeom prst="rect">
                <a:avLst/>
              </a:prstGeom>
              <a:noFill/>
            </p:spPr>
            <p:txBody>
              <a:bodyPr wrap="square" rtlCol="0">
                <a:spAutoFit/>
              </a:bodyPr>
              <a:lstStyle/>
              <a:p>
                <a:pPr algn="ctr"/>
                <a:r>
                  <a:rPr lang="es-MX" dirty="0" smtClean="0">
                    <a:latin typeface="Lucida Handwriting" panose="03010101010101010101" pitchFamily="66" charset="0"/>
                  </a:rPr>
                  <a:t>A</a:t>
                </a:r>
                <a:endParaRPr lang="es-MX" dirty="0">
                  <a:latin typeface="Lucida Handwriting" panose="03010101010101010101" pitchFamily="66" charset="0"/>
                </a:endParaRPr>
              </a:p>
            </p:txBody>
          </p:sp>
          <p:sp>
            <p:nvSpPr>
              <p:cNvPr id="18" name="17 CuadroTexto"/>
              <p:cNvSpPr txBox="1"/>
              <p:nvPr/>
            </p:nvSpPr>
            <p:spPr>
              <a:xfrm>
                <a:off x="7596336" y="3104927"/>
                <a:ext cx="1368152" cy="615553"/>
              </a:xfrm>
              <a:prstGeom prst="rect">
                <a:avLst/>
              </a:prstGeom>
              <a:noFill/>
            </p:spPr>
            <p:txBody>
              <a:bodyPr wrap="square" rtlCol="0">
                <a:spAutoFit/>
              </a:bodyPr>
              <a:lstStyle/>
              <a:p>
                <a:pPr algn="ctr"/>
                <a:r>
                  <a:rPr lang="es-MX" dirty="0" smtClean="0"/>
                  <a:t>B = [0,1]</a:t>
                </a:r>
                <a:endParaRPr lang="es-MX" dirty="0"/>
              </a:p>
            </p:txBody>
          </p:sp>
          <p:sp>
            <p:nvSpPr>
              <p:cNvPr id="19" name="18 CuadroTexto"/>
              <p:cNvSpPr txBox="1"/>
              <p:nvPr/>
            </p:nvSpPr>
            <p:spPr>
              <a:xfrm>
                <a:off x="1979712" y="4900580"/>
                <a:ext cx="977563" cy="492443"/>
              </a:xfrm>
              <a:prstGeom prst="rect">
                <a:avLst/>
              </a:prstGeom>
              <a:noFill/>
            </p:spPr>
            <p:txBody>
              <a:bodyPr wrap="square" rtlCol="0">
                <a:spAutoFit/>
              </a:bodyPr>
              <a:lstStyle/>
              <a:p>
                <a:pPr algn="ctr"/>
                <a:r>
                  <a:rPr lang="es-MX" sz="1800" dirty="0" smtClean="0">
                    <a:solidFill>
                      <a:schemeClr val="bg1"/>
                    </a:solidFill>
                  </a:rPr>
                  <a:t>{X=3}</a:t>
                </a:r>
                <a:endParaRPr lang="es-MX" sz="1800" dirty="0">
                  <a:solidFill>
                    <a:schemeClr val="bg1"/>
                  </a:solidFill>
                </a:endParaRPr>
              </a:p>
            </p:txBody>
          </p:sp>
        </p:grpSp>
        <p:sp>
          <p:nvSpPr>
            <p:cNvPr id="39" name="38 CuadroTexto"/>
            <p:cNvSpPr txBox="1"/>
            <p:nvPr/>
          </p:nvSpPr>
          <p:spPr>
            <a:xfrm>
              <a:off x="-36512" y="5157192"/>
              <a:ext cx="1368152" cy="615553"/>
            </a:xfrm>
            <a:prstGeom prst="rect">
              <a:avLst/>
            </a:prstGeom>
            <a:noFill/>
          </p:spPr>
          <p:txBody>
            <a:bodyPr wrap="square" rtlCol="0">
              <a:spAutoFit/>
            </a:bodyPr>
            <a:lstStyle/>
            <a:p>
              <a:pPr algn="ctr"/>
              <a:r>
                <a:rPr lang="es-MX" dirty="0" smtClean="0"/>
                <a:t>Dominio</a:t>
              </a:r>
              <a:endParaRPr lang="es-MX" dirty="0"/>
            </a:p>
          </p:txBody>
        </p:sp>
        <p:sp>
          <p:nvSpPr>
            <p:cNvPr id="40" name="39 CuadroTexto"/>
            <p:cNvSpPr txBox="1"/>
            <p:nvPr/>
          </p:nvSpPr>
          <p:spPr>
            <a:xfrm>
              <a:off x="7056276" y="5546849"/>
              <a:ext cx="2124236" cy="615553"/>
            </a:xfrm>
            <a:prstGeom prst="rect">
              <a:avLst/>
            </a:prstGeom>
            <a:noFill/>
          </p:spPr>
          <p:txBody>
            <a:bodyPr wrap="square" rtlCol="0">
              <a:spAutoFit/>
            </a:bodyPr>
            <a:lstStyle/>
            <a:p>
              <a:pPr algn="ctr"/>
              <a:r>
                <a:rPr lang="es-MX" dirty="0" err="1" smtClean="0"/>
                <a:t>Contradominio</a:t>
              </a:r>
              <a:endParaRPr lang="es-MX" dirty="0"/>
            </a:p>
          </p:txBody>
        </p:sp>
      </p:grpSp>
      <p:sp>
        <p:nvSpPr>
          <p:cNvPr id="4" name="3 Marcador de fecha"/>
          <p:cNvSpPr>
            <a:spLocks noGrp="1"/>
          </p:cNvSpPr>
          <p:nvPr>
            <p:ph type="dt" sz="half" idx="10"/>
          </p:nvPr>
        </p:nvSpPr>
        <p:spPr/>
        <p:txBody>
          <a:bodyPr/>
          <a:lstStyle/>
          <a:p>
            <a:pPr>
              <a:defRPr/>
            </a:pPr>
            <a:fld id="{D2B949D7-EE05-4CB0-BFA1-A6EBD2694EFD}" type="datetime1">
              <a:rPr lang="es-MX" smtClean="0"/>
              <a:t>09/04/2021</a:t>
            </a:fld>
            <a:endParaRPr lang="es-ES"/>
          </a:p>
        </p:txBody>
      </p:sp>
      <p:sp>
        <p:nvSpPr>
          <p:cNvPr id="5" name="4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 name="5 Marcador de número de diapositiva"/>
          <p:cNvSpPr>
            <a:spLocks noGrp="1"/>
          </p:cNvSpPr>
          <p:nvPr>
            <p:ph type="sldNum" sz="quarter" idx="12"/>
          </p:nvPr>
        </p:nvSpPr>
        <p:spPr/>
        <p:txBody>
          <a:bodyPr/>
          <a:lstStyle/>
          <a:p>
            <a:pPr>
              <a:defRPr/>
            </a:pPr>
            <a:fld id="{F8F10A68-DC18-45CB-8926-FF5BA0AF8D5C}" type="slidenum">
              <a:rPr lang="es-ES" smtClean="0"/>
              <a:pPr>
                <a:defRPr/>
              </a:pPr>
              <a:t>96</a:t>
            </a:fld>
            <a:endParaRPr lang="es-ES"/>
          </a:p>
        </p:txBody>
      </p:sp>
      <p:sp>
        <p:nvSpPr>
          <p:cNvPr id="7" name="6 Título"/>
          <p:cNvSpPr>
            <a:spLocks noGrp="1"/>
          </p:cNvSpPr>
          <p:nvPr>
            <p:ph type="title"/>
          </p:nvPr>
        </p:nvSpPr>
        <p:spPr/>
        <p:txBody>
          <a:bodyPr>
            <a:normAutofit fontScale="90000"/>
          </a:bodyPr>
          <a:lstStyle/>
          <a:p>
            <a:r>
              <a:rPr lang="es-MX" dirty="0" smtClean="0"/>
              <a:t>Función de probabilidad. Ejemplo</a:t>
            </a:r>
            <a:endParaRPr lang="es-MX" dirty="0"/>
          </a:p>
        </p:txBody>
      </p:sp>
      <p:sp>
        <p:nvSpPr>
          <p:cNvPr id="20" name="19 CuadroTexto"/>
          <p:cNvSpPr txBox="1"/>
          <p:nvPr/>
        </p:nvSpPr>
        <p:spPr>
          <a:xfrm>
            <a:off x="6480212" y="1125345"/>
            <a:ext cx="756084" cy="461665"/>
          </a:xfrm>
          <a:prstGeom prst="rect">
            <a:avLst/>
          </a:prstGeom>
          <a:noFill/>
        </p:spPr>
        <p:txBody>
          <a:bodyPr wrap="square" rtlCol="0">
            <a:spAutoFit/>
          </a:bodyPr>
          <a:lstStyle/>
          <a:p>
            <a:pPr algn="ctr"/>
            <a:r>
              <a:rPr lang="es-MX" dirty="0" smtClean="0">
                <a:solidFill>
                  <a:schemeClr val="bg1"/>
                </a:solidFill>
              </a:rPr>
              <a:t>0.45</a:t>
            </a:r>
            <a:endParaRPr lang="es-MX" dirty="0">
              <a:solidFill>
                <a:schemeClr val="bg1"/>
              </a:solidFill>
            </a:endParaRPr>
          </a:p>
        </p:txBody>
      </p:sp>
      <p:sp>
        <p:nvSpPr>
          <p:cNvPr id="21" name="20 CuadroTexto"/>
          <p:cNvSpPr txBox="1"/>
          <p:nvPr/>
        </p:nvSpPr>
        <p:spPr>
          <a:xfrm>
            <a:off x="6444208" y="1663229"/>
            <a:ext cx="792088" cy="461665"/>
          </a:xfrm>
          <a:prstGeom prst="rect">
            <a:avLst/>
          </a:prstGeom>
          <a:noFill/>
        </p:spPr>
        <p:txBody>
          <a:bodyPr wrap="square" rtlCol="0">
            <a:spAutoFit/>
          </a:bodyPr>
          <a:lstStyle/>
          <a:p>
            <a:pPr algn="ctr"/>
            <a:r>
              <a:rPr lang="es-MX" dirty="0" smtClean="0">
                <a:solidFill>
                  <a:schemeClr val="bg1"/>
                </a:solidFill>
              </a:rPr>
              <a:t>0.25</a:t>
            </a:r>
            <a:endParaRPr lang="es-MX" dirty="0">
              <a:solidFill>
                <a:schemeClr val="bg1"/>
              </a:solidFill>
            </a:endParaRPr>
          </a:p>
        </p:txBody>
      </p:sp>
      <p:sp>
        <p:nvSpPr>
          <p:cNvPr id="22" name="21 CuadroTexto"/>
          <p:cNvSpPr txBox="1"/>
          <p:nvPr/>
        </p:nvSpPr>
        <p:spPr>
          <a:xfrm>
            <a:off x="6444208" y="2203289"/>
            <a:ext cx="720080" cy="461665"/>
          </a:xfrm>
          <a:prstGeom prst="rect">
            <a:avLst/>
          </a:prstGeom>
          <a:noFill/>
        </p:spPr>
        <p:txBody>
          <a:bodyPr wrap="square" rtlCol="0">
            <a:spAutoFit/>
          </a:bodyPr>
          <a:lstStyle/>
          <a:p>
            <a:pPr algn="ctr"/>
            <a:r>
              <a:rPr lang="es-MX" dirty="0" smtClean="0">
                <a:solidFill>
                  <a:schemeClr val="bg1"/>
                </a:solidFill>
              </a:rPr>
              <a:t>0.15</a:t>
            </a:r>
            <a:endParaRPr lang="es-MX" dirty="0">
              <a:solidFill>
                <a:schemeClr val="bg1"/>
              </a:solidFill>
            </a:endParaRPr>
          </a:p>
        </p:txBody>
      </p:sp>
      <p:cxnSp>
        <p:nvCxnSpPr>
          <p:cNvPr id="25" name="24 Conector recto de flecha"/>
          <p:cNvCxnSpPr>
            <a:stCxn id="3" idx="3"/>
            <a:endCxn id="20" idx="1"/>
          </p:cNvCxnSpPr>
          <p:nvPr/>
        </p:nvCxnSpPr>
        <p:spPr>
          <a:xfrm flipV="1">
            <a:off x="2195736" y="1356178"/>
            <a:ext cx="4284476" cy="151276"/>
          </a:xfrm>
          <a:prstGeom prst="straightConnector1">
            <a:avLst/>
          </a:prstGeom>
          <a:ln cmpd="sng">
            <a:tailEnd type="arrow"/>
          </a:ln>
        </p:spPr>
        <p:style>
          <a:lnRef idx="3">
            <a:schemeClr val="accent3"/>
          </a:lnRef>
          <a:fillRef idx="0">
            <a:schemeClr val="accent3"/>
          </a:fillRef>
          <a:effectRef idx="2">
            <a:schemeClr val="accent3"/>
          </a:effectRef>
          <a:fontRef idx="minor">
            <a:schemeClr val="tx1"/>
          </a:fontRef>
        </p:style>
      </p:cxnSp>
      <p:cxnSp>
        <p:nvCxnSpPr>
          <p:cNvPr id="27" name="26 Conector recto de flecha"/>
          <p:cNvCxnSpPr>
            <a:stCxn id="15" idx="3"/>
            <a:endCxn id="21" idx="1"/>
          </p:cNvCxnSpPr>
          <p:nvPr/>
        </p:nvCxnSpPr>
        <p:spPr>
          <a:xfrm>
            <a:off x="3245307" y="1844593"/>
            <a:ext cx="3198901" cy="49469"/>
          </a:xfrm>
          <a:prstGeom prst="straightConnector1">
            <a:avLst/>
          </a:prstGeom>
          <a:ln cmpd="sng">
            <a:tailEnd type="arrow"/>
          </a:ln>
        </p:spPr>
        <p:style>
          <a:lnRef idx="3">
            <a:schemeClr val="accent3"/>
          </a:lnRef>
          <a:fillRef idx="0">
            <a:schemeClr val="accent3"/>
          </a:fillRef>
          <a:effectRef idx="2">
            <a:schemeClr val="accent3"/>
          </a:effectRef>
          <a:fontRef idx="minor">
            <a:schemeClr val="tx1"/>
          </a:fontRef>
        </p:style>
      </p:cxnSp>
      <p:cxnSp>
        <p:nvCxnSpPr>
          <p:cNvPr id="30" name="29 Conector recto de flecha"/>
          <p:cNvCxnSpPr>
            <a:stCxn id="16" idx="3"/>
            <a:endCxn id="22" idx="1"/>
          </p:cNvCxnSpPr>
          <p:nvPr/>
        </p:nvCxnSpPr>
        <p:spPr>
          <a:xfrm>
            <a:off x="2051720" y="2094328"/>
            <a:ext cx="4392488" cy="339794"/>
          </a:xfrm>
          <a:prstGeom prst="straightConnector1">
            <a:avLst/>
          </a:prstGeom>
          <a:ln cmpd="sng">
            <a:tailEnd type="arrow"/>
          </a:ln>
        </p:spPr>
        <p:style>
          <a:lnRef idx="3">
            <a:schemeClr val="accent3"/>
          </a:lnRef>
          <a:fillRef idx="0">
            <a:schemeClr val="accent3"/>
          </a:fillRef>
          <a:effectRef idx="2">
            <a:schemeClr val="accent3"/>
          </a:effectRef>
          <a:fontRef idx="minor">
            <a:schemeClr val="tx1"/>
          </a:fontRef>
        </p:style>
      </p:cxnSp>
      <p:cxnSp>
        <p:nvCxnSpPr>
          <p:cNvPr id="33" name="32 Conector recto de flecha"/>
          <p:cNvCxnSpPr>
            <a:endCxn id="22" idx="1"/>
          </p:cNvCxnSpPr>
          <p:nvPr/>
        </p:nvCxnSpPr>
        <p:spPr>
          <a:xfrm>
            <a:off x="2720522" y="2333560"/>
            <a:ext cx="3723686" cy="100562"/>
          </a:xfrm>
          <a:prstGeom prst="straightConnector1">
            <a:avLst/>
          </a:prstGeom>
          <a:ln cmpd="sng">
            <a:tailEnd type="arrow"/>
          </a:ln>
        </p:spPr>
        <p:style>
          <a:lnRef idx="3">
            <a:schemeClr val="accent3"/>
          </a:lnRef>
          <a:fillRef idx="0">
            <a:schemeClr val="accent3"/>
          </a:fillRef>
          <a:effectRef idx="2">
            <a:schemeClr val="accent3"/>
          </a:effectRef>
          <a:fontRef idx="minor">
            <a:schemeClr val="tx1"/>
          </a:fontRef>
        </p:style>
      </p:cxnSp>
      <p:sp>
        <p:nvSpPr>
          <p:cNvPr id="2" name="1 Marcador de contenido"/>
          <p:cNvSpPr>
            <a:spLocks noGrp="1"/>
          </p:cNvSpPr>
          <p:nvPr>
            <p:ph idx="1"/>
          </p:nvPr>
        </p:nvSpPr>
        <p:spPr>
          <a:xfrm>
            <a:off x="457200" y="3021598"/>
            <a:ext cx="8229600" cy="1662600"/>
          </a:xfrm>
        </p:spPr>
        <p:txBody>
          <a:bodyPr>
            <a:normAutofit fontScale="92500" lnSpcReduction="20000"/>
          </a:bodyPr>
          <a:lstStyle/>
          <a:p>
            <a:r>
              <a:rPr lang="es-MX" dirty="0" smtClean="0"/>
              <a:t>En este ejemplo, tenemos que:</a:t>
            </a:r>
          </a:p>
          <a:p>
            <a:pPr lvl="1"/>
            <a:r>
              <a:rPr lang="es-MX" dirty="0" smtClean="0"/>
              <a:t>P({X=0}) = 0.45</a:t>
            </a:r>
          </a:p>
          <a:p>
            <a:pPr lvl="1"/>
            <a:r>
              <a:rPr lang="es-MX" dirty="0"/>
              <a:t>P</a:t>
            </a:r>
            <a:r>
              <a:rPr lang="es-MX" dirty="0" smtClean="0"/>
              <a:t>({X=1}) = 0.25</a:t>
            </a:r>
          </a:p>
          <a:p>
            <a:pPr lvl="1"/>
            <a:r>
              <a:rPr lang="es-MX" dirty="0" smtClean="0"/>
              <a:t>P({X=2}) = 0.15</a:t>
            </a:r>
          </a:p>
          <a:p>
            <a:pPr lvl="1"/>
            <a:r>
              <a:rPr lang="es-MX" dirty="0" smtClean="0"/>
              <a:t>P({X=3}) = 0.15</a:t>
            </a:r>
            <a:endParaRPr lang="es-MX" dirty="0"/>
          </a:p>
        </p:txBody>
      </p:sp>
      <p:sp>
        <p:nvSpPr>
          <p:cNvPr id="26" name="CuadroTexto 25"/>
          <p:cNvSpPr txBox="1"/>
          <p:nvPr/>
        </p:nvSpPr>
        <p:spPr>
          <a:xfrm>
            <a:off x="4299242" y="1436875"/>
            <a:ext cx="776814" cy="461665"/>
          </a:xfrm>
          <a:prstGeom prst="rect">
            <a:avLst/>
          </a:prstGeom>
          <a:noFill/>
        </p:spPr>
        <p:txBody>
          <a:bodyPr wrap="square" rtlCol="0">
            <a:spAutoFit/>
          </a:bodyPr>
          <a:lstStyle/>
          <a:p>
            <a:pPr algn="ctr"/>
            <a:r>
              <a:rPr lang="es-MX" i="1" dirty="0" smtClean="0"/>
              <a:t>P</a:t>
            </a:r>
            <a:endParaRPr lang="es-MX" i="1" dirty="0"/>
          </a:p>
        </p:txBody>
      </p:sp>
    </p:spTree>
    <p:extLst>
      <p:ext uri="{BB962C8B-B14F-4D97-AF65-F5344CB8AC3E}">
        <p14:creationId xmlns:p14="http://schemas.microsoft.com/office/powerpoint/2010/main" val="2738671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par>
                                <p:cTn id="14" presetID="22" presetClass="entr" presetSubtype="8"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par>
                                <p:cTn id="17" presetID="22" presetClass="entr" presetSubtype="4"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down)">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fade">
                                      <p:cBhvr>
                                        <p:cTn id="22" dur="500"/>
                                        <p:tgtEl>
                                          <p:spTgt spid="2">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fade">
                                      <p:cBhvr>
                                        <p:cTn id="25" dur="500"/>
                                        <p:tgtEl>
                                          <p:spTgt spid="2">
                                            <p:txEl>
                                              <p:pRg st="1" end="1"/>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animEffect transition="in" filter="fade">
                                      <p:cBhvr>
                                        <p:cTn id="28" dur="500"/>
                                        <p:tgtEl>
                                          <p:spTgt spid="2">
                                            <p:txEl>
                                              <p:pRg st="2" end="2"/>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fade">
                                      <p:cBhvr>
                                        <p:cTn id="31" dur="500"/>
                                        <p:tgtEl>
                                          <p:spTgt spid="2">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4" end="4"/>
                                            </p:txEl>
                                          </p:spTgt>
                                        </p:tgtEl>
                                        <p:attrNameLst>
                                          <p:attrName>style.visibility</p:attrName>
                                        </p:attrNameLst>
                                      </p:cBhvr>
                                      <p:to>
                                        <p:strVal val="visible"/>
                                      </p:to>
                                    </p:set>
                                    <p:animEffect transition="in" filter="fade">
                                      <p:cBhvr>
                                        <p:cTn id="34" dur="500"/>
                                        <p:tgtEl>
                                          <p:spTgt spid="2">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6 Marcador de contenido"/>
          <p:cNvGraphicFramePr>
            <a:graphicFrameLocks noGrp="1"/>
          </p:cNvGraphicFramePr>
          <p:nvPr>
            <p:ph idx="1"/>
            <p:extLst/>
          </p:nvPr>
        </p:nvGraphicFramePr>
        <p:xfrm>
          <a:off x="457200" y="1111250"/>
          <a:ext cx="8229600" cy="3394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2 Marcador de fecha"/>
          <p:cNvSpPr>
            <a:spLocks noGrp="1"/>
          </p:cNvSpPr>
          <p:nvPr>
            <p:ph type="dt" sz="half" idx="10"/>
          </p:nvPr>
        </p:nvSpPr>
        <p:spPr/>
        <p:txBody>
          <a:bodyPr/>
          <a:lstStyle/>
          <a:p>
            <a:pPr>
              <a:defRPr/>
            </a:pPr>
            <a:fld id="{0BCC8AE1-7445-4776-9CAC-9BC48C12BFF1}" type="datetime1">
              <a:rPr lang="es-MX" smtClean="0"/>
              <a:t>09/04/2021</a:t>
            </a:fld>
            <a:endParaRPr lang="es-ES"/>
          </a:p>
        </p:txBody>
      </p:sp>
      <p:sp>
        <p:nvSpPr>
          <p:cNvPr id="4" name="3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97</a:t>
            </a:fld>
            <a:endParaRPr lang="es-ES"/>
          </a:p>
        </p:txBody>
      </p:sp>
      <p:sp>
        <p:nvSpPr>
          <p:cNvPr id="6" name="5 Título"/>
          <p:cNvSpPr>
            <a:spLocks noGrp="1"/>
          </p:cNvSpPr>
          <p:nvPr>
            <p:ph type="title"/>
          </p:nvPr>
        </p:nvSpPr>
        <p:spPr/>
        <p:txBody>
          <a:bodyPr>
            <a:normAutofit fontScale="90000"/>
          </a:bodyPr>
          <a:lstStyle/>
          <a:p>
            <a:r>
              <a:rPr lang="es-MX" dirty="0" smtClean="0"/>
              <a:t>Esquema general de la probabilidad axiomática</a:t>
            </a:r>
            <a:endParaRPr lang="es-MX" dirty="0"/>
          </a:p>
        </p:txBody>
      </p:sp>
      <p:sp>
        <p:nvSpPr>
          <p:cNvPr id="8" name="Rectángulo 7"/>
          <p:cNvSpPr/>
          <p:nvPr/>
        </p:nvSpPr>
        <p:spPr>
          <a:xfrm>
            <a:off x="3239852" y="1178918"/>
            <a:ext cx="2664296" cy="2616968"/>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MX"/>
          </a:p>
        </p:txBody>
      </p:sp>
    </p:spTree>
    <p:extLst>
      <p:ext uri="{BB962C8B-B14F-4D97-AF65-F5344CB8AC3E}">
        <p14:creationId xmlns:p14="http://schemas.microsoft.com/office/powerpoint/2010/main" val="67857622"/>
      </p:ext>
    </p:extLst>
  </p:cSld>
  <p:clrMapOvr>
    <a:masterClrMapping/>
  </p:clrMapOvr>
  <p:transition spd="slow">
    <p:cove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Marcador de contenido"/>
          <p:cNvSpPr>
            <a:spLocks noGrp="1"/>
          </p:cNvSpPr>
          <p:nvPr>
            <p:ph idx="1"/>
          </p:nvPr>
        </p:nvSpPr>
        <p:spPr/>
        <p:txBody>
          <a:bodyPr>
            <a:normAutofit fontScale="92500" lnSpcReduction="20000"/>
          </a:bodyPr>
          <a:lstStyle/>
          <a:p>
            <a:r>
              <a:rPr lang="es-MX" dirty="0" smtClean="0"/>
              <a:t>Un </a:t>
            </a:r>
            <a:r>
              <a:rPr lang="es-MX" dirty="0" smtClean="0">
                <a:solidFill>
                  <a:srgbClr val="FF0000"/>
                </a:solidFill>
              </a:rPr>
              <a:t>sistema formal </a:t>
            </a:r>
            <a:r>
              <a:rPr lang="es-MX" dirty="0" smtClean="0"/>
              <a:t>es un tipo de modelo lógico-deductivo formado por varios elementos, cuyo fin es </a:t>
            </a:r>
            <a:r>
              <a:rPr lang="es-MX" dirty="0" smtClean="0">
                <a:solidFill>
                  <a:srgbClr val="FF0000"/>
                </a:solidFill>
              </a:rPr>
              <a:t>representar</a:t>
            </a:r>
            <a:r>
              <a:rPr lang="es-MX" dirty="0" smtClean="0"/>
              <a:t> de manera abstracta determinadas características de </a:t>
            </a:r>
            <a:r>
              <a:rPr lang="es-MX" dirty="0" smtClean="0">
                <a:solidFill>
                  <a:srgbClr val="FF0000"/>
                </a:solidFill>
              </a:rPr>
              <a:t>un fenómeno</a:t>
            </a:r>
            <a:r>
              <a:rPr lang="es-MX" dirty="0" smtClean="0"/>
              <a:t> real</a:t>
            </a:r>
          </a:p>
          <a:p>
            <a:r>
              <a:rPr lang="es-MX" dirty="0"/>
              <a:t>Dentro de un sistema formal se le denomina </a:t>
            </a:r>
            <a:r>
              <a:rPr lang="es-MX" i="1" dirty="0">
                <a:solidFill>
                  <a:srgbClr val="FF0000"/>
                </a:solidFill>
              </a:rPr>
              <a:t>axioma</a:t>
            </a:r>
            <a:r>
              <a:rPr lang="es-MX" dirty="0">
                <a:solidFill>
                  <a:srgbClr val="C00000"/>
                </a:solidFill>
              </a:rPr>
              <a:t> </a:t>
            </a:r>
            <a:r>
              <a:rPr lang="es-MX" dirty="0"/>
              <a:t>a una afirmación cuya </a:t>
            </a:r>
            <a:r>
              <a:rPr lang="es-MX" dirty="0">
                <a:solidFill>
                  <a:srgbClr val="FF0000"/>
                </a:solidFill>
              </a:rPr>
              <a:t>veracidad</a:t>
            </a:r>
            <a:r>
              <a:rPr lang="es-MX" dirty="0"/>
              <a:t> es </a:t>
            </a:r>
            <a:r>
              <a:rPr lang="es-MX" dirty="0">
                <a:solidFill>
                  <a:srgbClr val="FF0000"/>
                </a:solidFill>
              </a:rPr>
              <a:t>obvia</a:t>
            </a:r>
            <a:r>
              <a:rPr lang="es-MX" dirty="0"/>
              <a:t> y por tanto no requiere </a:t>
            </a:r>
            <a:r>
              <a:rPr lang="es-MX" dirty="0" smtClean="0"/>
              <a:t>demostración</a:t>
            </a:r>
          </a:p>
          <a:p>
            <a:pPr lvl="1"/>
            <a:r>
              <a:rPr lang="es-MX" dirty="0" smtClean="0"/>
              <a:t>Los </a:t>
            </a:r>
            <a:r>
              <a:rPr lang="es-MX" dirty="0" smtClean="0">
                <a:solidFill>
                  <a:srgbClr val="FF0000"/>
                </a:solidFill>
              </a:rPr>
              <a:t>Teoremas</a:t>
            </a:r>
            <a:r>
              <a:rPr lang="es-MX" dirty="0" smtClean="0"/>
              <a:t> son resultados generales cuya veracidad requiere ser demostrada</a:t>
            </a:r>
          </a:p>
          <a:p>
            <a:pPr lvl="1"/>
            <a:r>
              <a:rPr lang="es-MX" dirty="0" smtClean="0"/>
              <a:t>Los </a:t>
            </a:r>
            <a:r>
              <a:rPr lang="es-MX" dirty="0" smtClean="0">
                <a:solidFill>
                  <a:srgbClr val="FF0000"/>
                </a:solidFill>
              </a:rPr>
              <a:t>Corolarios</a:t>
            </a:r>
            <a:r>
              <a:rPr lang="es-MX" dirty="0" smtClean="0"/>
              <a:t> son resultados particulares cuya veracidad también requiere ser demostrada</a:t>
            </a:r>
            <a:endParaRPr lang="es-MX" dirty="0"/>
          </a:p>
        </p:txBody>
      </p:sp>
      <p:sp>
        <p:nvSpPr>
          <p:cNvPr id="4" name="3 Marcador de fecha"/>
          <p:cNvSpPr>
            <a:spLocks noGrp="1"/>
          </p:cNvSpPr>
          <p:nvPr>
            <p:ph type="dt" sz="half" idx="10"/>
          </p:nvPr>
        </p:nvSpPr>
        <p:spPr/>
        <p:txBody>
          <a:bodyPr/>
          <a:lstStyle/>
          <a:p>
            <a:pPr>
              <a:defRPr/>
            </a:pPr>
            <a:fld id="{F2DE91CD-7CB0-4D53-A22E-6FF70C76EB61}" type="datetime1">
              <a:rPr lang="es-MX" smtClean="0"/>
              <a:t>09/04/2021</a:t>
            </a:fld>
            <a:endParaRPr lang="es-ES"/>
          </a:p>
        </p:txBody>
      </p:sp>
      <p:sp>
        <p:nvSpPr>
          <p:cNvPr id="5" name="4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 name="5 Marcador de número de diapositiva"/>
          <p:cNvSpPr>
            <a:spLocks noGrp="1"/>
          </p:cNvSpPr>
          <p:nvPr>
            <p:ph type="sldNum" sz="quarter" idx="12"/>
          </p:nvPr>
        </p:nvSpPr>
        <p:spPr/>
        <p:txBody>
          <a:bodyPr/>
          <a:lstStyle/>
          <a:p>
            <a:pPr>
              <a:defRPr/>
            </a:pPr>
            <a:fld id="{F8F10A68-DC18-45CB-8926-FF5BA0AF8D5C}" type="slidenum">
              <a:rPr lang="es-ES" smtClean="0"/>
              <a:pPr>
                <a:defRPr/>
              </a:pPr>
              <a:t>98</a:t>
            </a:fld>
            <a:endParaRPr lang="es-ES"/>
          </a:p>
        </p:txBody>
      </p:sp>
      <p:sp>
        <p:nvSpPr>
          <p:cNvPr id="7" name="6 Título"/>
          <p:cNvSpPr>
            <a:spLocks noGrp="1"/>
          </p:cNvSpPr>
          <p:nvPr>
            <p:ph type="title"/>
          </p:nvPr>
        </p:nvSpPr>
        <p:spPr/>
        <p:txBody>
          <a:bodyPr/>
          <a:lstStyle/>
          <a:p>
            <a:r>
              <a:rPr lang="es-MX" dirty="0" smtClean="0"/>
              <a:t>Axioma</a:t>
            </a:r>
            <a:endParaRPr lang="es-MX" dirty="0"/>
          </a:p>
        </p:txBody>
      </p:sp>
    </p:spTree>
    <p:extLst>
      <p:ext uri="{BB962C8B-B14F-4D97-AF65-F5344CB8AC3E}">
        <p14:creationId xmlns:p14="http://schemas.microsoft.com/office/powerpoint/2010/main" val="27516852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Marcador de contenido"/>
          <p:cNvSpPr>
            <a:spLocks noGrp="1"/>
          </p:cNvSpPr>
          <p:nvPr>
            <p:ph sz="half" idx="1"/>
          </p:nvPr>
        </p:nvSpPr>
        <p:spPr/>
        <p:txBody>
          <a:bodyPr>
            <a:normAutofit/>
          </a:bodyPr>
          <a:lstStyle/>
          <a:p>
            <a:r>
              <a:rPr lang="es-MX" sz="3200" dirty="0" smtClean="0"/>
              <a:t>Todos los mamíferos tienen pelo en el cuerpo</a:t>
            </a:r>
          </a:p>
          <a:p>
            <a:pPr lvl="1"/>
            <a:r>
              <a:rPr lang="es-MX" sz="2800" dirty="0" smtClean="0">
                <a:hlinkClick r:id="rId2"/>
              </a:rPr>
              <a:t>También </a:t>
            </a:r>
            <a:r>
              <a:rPr lang="es-MX" sz="2800" dirty="0">
                <a:hlinkClick r:id="rId2"/>
              </a:rPr>
              <a:t>los </a:t>
            </a:r>
            <a:r>
              <a:rPr lang="es-MX" sz="2800" dirty="0" smtClean="0">
                <a:hlinkClick r:id="rId2"/>
              </a:rPr>
              <a:t>delfines (YouTube)</a:t>
            </a:r>
            <a:endParaRPr lang="es-MX" sz="2800" dirty="0" smtClean="0"/>
          </a:p>
        </p:txBody>
      </p:sp>
      <p:sp>
        <p:nvSpPr>
          <p:cNvPr id="4" name="3 Marcador de fecha"/>
          <p:cNvSpPr>
            <a:spLocks noGrp="1"/>
          </p:cNvSpPr>
          <p:nvPr>
            <p:ph type="dt" sz="half" idx="10"/>
          </p:nvPr>
        </p:nvSpPr>
        <p:spPr/>
        <p:txBody>
          <a:bodyPr/>
          <a:lstStyle/>
          <a:p>
            <a:pPr>
              <a:defRPr/>
            </a:pPr>
            <a:fld id="{F2DE91CD-7CB0-4D53-A22E-6FF70C76EB61}" type="datetime1">
              <a:rPr lang="es-MX" smtClean="0"/>
              <a:t>09/04/2021</a:t>
            </a:fld>
            <a:endParaRPr lang="es-ES"/>
          </a:p>
        </p:txBody>
      </p:sp>
      <p:sp>
        <p:nvSpPr>
          <p:cNvPr id="5" name="4 Marcador de pie de página"/>
          <p:cNvSpPr>
            <a:spLocks noGrp="1"/>
          </p:cNvSpPr>
          <p:nvPr>
            <p:ph type="ftr" sz="quarter" idx="11"/>
          </p:nvPr>
        </p:nvSpPr>
        <p:spPr/>
        <p:txBody>
          <a:bodyPr/>
          <a:lstStyle/>
          <a:p>
            <a:pPr>
              <a:defRPr/>
            </a:pPr>
            <a:r>
              <a:rPr lang="es-ES" smtClean="0"/>
              <a:t>Introducción a la Probabilidad</a:t>
            </a:r>
            <a:endParaRPr lang="es-ES"/>
          </a:p>
        </p:txBody>
      </p:sp>
      <p:sp>
        <p:nvSpPr>
          <p:cNvPr id="6" name="5 Marcador de número de diapositiva"/>
          <p:cNvSpPr>
            <a:spLocks noGrp="1"/>
          </p:cNvSpPr>
          <p:nvPr>
            <p:ph type="sldNum" sz="quarter" idx="12"/>
          </p:nvPr>
        </p:nvSpPr>
        <p:spPr/>
        <p:txBody>
          <a:bodyPr/>
          <a:lstStyle/>
          <a:p>
            <a:pPr>
              <a:defRPr/>
            </a:pPr>
            <a:fld id="{F8F10A68-DC18-45CB-8926-FF5BA0AF8D5C}" type="slidenum">
              <a:rPr lang="es-ES" smtClean="0"/>
              <a:pPr>
                <a:defRPr/>
              </a:pPr>
              <a:t>99</a:t>
            </a:fld>
            <a:endParaRPr lang="es-ES"/>
          </a:p>
        </p:txBody>
      </p:sp>
      <p:sp>
        <p:nvSpPr>
          <p:cNvPr id="7" name="6 Título"/>
          <p:cNvSpPr>
            <a:spLocks noGrp="1"/>
          </p:cNvSpPr>
          <p:nvPr>
            <p:ph type="title"/>
          </p:nvPr>
        </p:nvSpPr>
        <p:spPr/>
        <p:txBody>
          <a:bodyPr/>
          <a:lstStyle/>
          <a:p>
            <a:r>
              <a:rPr lang="es-MX" dirty="0" smtClean="0"/>
              <a:t>Axioma. Ejemplo</a:t>
            </a:r>
            <a:endParaRPr lang="es-MX" dirty="0"/>
          </a:p>
        </p:txBody>
      </p:sp>
      <p:pic>
        <p:nvPicPr>
          <p:cNvPr id="9" name="Picture 2" descr="https://image.freepik.com/vector-gratis/conjunto-caracteres-animales-mamiferos-salvajes_11460-8261.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199" y="788987"/>
            <a:ext cx="4038602" cy="403860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4"/>
          <a:stretch>
            <a:fillRect/>
          </a:stretch>
        </p:blipFill>
        <p:spPr>
          <a:xfrm>
            <a:off x="1115616" y="3981885"/>
            <a:ext cx="1872208" cy="1047168"/>
          </a:xfrm>
          <a:prstGeom prst="rect">
            <a:avLst/>
          </a:prstGeom>
        </p:spPr>
      </p:pic>
    </p:spTree>
    <p:extLst>
      <p:ext uri="{BB962C8B-B14F-4D97-AF65-F5344CB8AC3E}">
        <p14:creationId xmlns:p14="http://schemas.microsoft.com/office/powerpoint/2010/main" val="39571358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118.8"/>
  <p:tag name="ORIGINALWIDTH" val="691.8"/>
  <p:tag name="OUTPUTDPI" val="1200"/>
  <p:tag name="LATEXADDIN" val="\documentclass{article}&#10;\usepackage{amsmath}&#10;\pagestyle{empty}&#10;\begin{document}&#10;&#10;$P(\text{\'Aguila}) = 0.5$&#10;&#10;\end{document}"/>
  <p:tag name="IGUANATEXSIZE" val="40"/>
  <p:tag name="IGUANATEXCURSOR" val="103"/>
  <p:tag name="TRANSPARENCY" val="Verdadero"/>
  <p:tag name="FILENAME" val=""/>
  <p:tag name="INPUTTYPE" val="0"/>
  <p:tag name="LATEXENGINEID" val="0"/>
  <p:tag name="TEMPFOLDER" val="c:\temp\"/>
</p:tagLst>
</file>

<file path=ppt/tags/tag10.xml><?xml version="1.0" encoding="utf-8"?>
<p:tagLst xmlns:a="http://schemas.openxmlformats.org/drawingml/2006/main" xmlns:r="http://schemas.openxmlformats.org/officeDocument/2006/relationships" xmlns:p="http://schemas.openxmlformats.org/presentationml/2006/main">
  <p:tag name="ORIGINALHEIGHT" val="94.5"/>
  <p:tag name="ORIGINALWIDTH" val="350.25"/>
  <p:tag name="OUTPUTDPI" val="1200"/>
  <p:tag name="LATEXADDIN" val="\documentclass{article}&#10;\usepackage{amsmath}&#10;\pagestyle{empty}&#10;\begin{document}&#10;&#10;$A \subset B$&#10;&#10;\end{document}"/>
  <p:tag name="IGUANATEXSIZE" val="40"/>
  <p:tag name="IGUANATEXCURSOR" val="93"/>
  <p:tag name="TRANSPARENCY" val="Verdadero"/>
  <p:tag name="FILENAME" val=""/>
  <p:tag name="INPUTTYPE" val="0"/>
  <p:tag name="LATEXENGINEID" val="0"/>
  <p:tag name="TEMPFOLDER" val="c:\temp\"/>
</p:tagLst>
</file>

<file path=ppt/tags/tag11.xml><?xml version="1.0" encoding="utf-8"?>
<p:tagLst xmlns:a="http://schemas.openxmlformats.org/drawingml/2006/main" xmlns:r="http://schemas.openxmlformats.org/officeDocument/2006/relationships" xmlns:p="http://schemas.openxmlformats.org/presentationml/2006/main">
  <p:tag name="ORIGINALHEIGHT" val="106.5"/>
  <p:tag name="ORIGINALWIDTH" val="350.25"/>
  <p:tag name="OUTPUTDPI" val="1200"/>
  <p:tag name="LATEXADDIN" val="\documentclass{article}&#10;\usepackage{amsmath}&#10;\pagestyle{empty}&#10;\begin{document}&#10;&#10;$A \subseteq B$&#10;&#10;\end{document}"/>
  <p:tag name="IGUANATEXSIZE" val="40"/>
  <p:tag name="IGUANATEXCURSOR" val="93"/>
  <p:tag name="TRANSPARENCY" val="Verdadero"/>
  <p:tag name="FILENAME" val=""/>
  <p:tag name="INPUTTYPE" val="0"/>
  <p:tag name="LATEXENGINEID" val="0"/>
  <p:tag name="TEMPFOLDER" val="c:\temp\"/>
</p:tagLst>
</file>

<file path=ppt/tags/tag12.xml><?xml version="1.0" encoding="utf-8"?>
<p:tagLst xmlns:a="http://schemas.openxmlformats.org/drawingml/2006/main" xmlns:r="http://schemas.openxmlformats.org/officeDocument/2006/relationships" xmlns:p="http://schemas.openxmlformats.org/presentationml/2006/main">
  <p:tag name="ORIGINALHEIGHT" val="116.25"/>
  <p:tag name="ORIGINALWIDTH" val="350.25"/>
  <p:tag name="OUTPUTDPI" val="1200"/>
  <p:tag name="LATEXADDIN" val="\documentclass{article}&#10;\usepackage{amsmath}&#10;\pagestyle{empty}&#10;\begin{document}&#10;&#10;$A \not \subset B$&#10;&#10;\end{document}"/>
  <p:tag name="IGUANATEXSIZE" val="40"/>
  <p:tag name="IGUANATEXCURSOR" val="89"/>
  <p:tag name="TRANSPARENCY" val="Verdadero"/>
  <p:tag name="FILENAME" val=""/>
  <p:tag name="INPUTTYPE" val="0"/>
  <p:tag name="LATEXENGINEID" val="0"/>
  <p:tag name="TEMPFOLDER" val="c:\temp\"/>
</p:tagLst>
</file>

<file path=ppt/tags/tag13.xml><?xml version="1.0" encoding="utf-8"?>
<p:tagLst xmlns:a="http://schemas.openxmlformats.org/drawingml/2006/main" xmlns:r="http://schemas.openxmlformats.org/officeDocument/2006/relationships" xmlns:p="http://schemas.openxmlformats.org/presentationml/2006/main">
  <p:tag name="ORIGINALHEIGHT" val="116.25"/>
  <p:tag name="ORIGINALWIDTH" val="350.25"/>
  <p:tag name="OUTPUTDPI" val="1200"/>
  <p:tag name="LATEXADDIN" val="\documentclass{article}&#10;\usepackage{amsmath}&#10;\pagestyle{empty}&#10;\begin{document}&#10;&#10;$A \not \subseteq B$&#10;&#10;\end{document}"/>
  <p:tag name="IGUANATEXSIZE" val="40"/>
  <p:tag name="IGUANATEXCURSOR" val="89"/>
  <p:tag name="TRANSPARENCY" val="Verdadero"/>
  <p:tag name="FILENAME" val=""/>
  <p:tag name="INPUTTYPE" val="0"/>
  <p:tag name="LATEXENGINEID" val="0"/>
  <p:tag name="TEMPFOLDER" val="c:\temp\"/>
</p:tagLst>
</file>

<file path=ppt/tags/tag14.xml><?xml version="1.0" encoding="utf-8"?>
<p:tagLst xmlns:a="http://schemas.openxmlformats.org/drawingml/2006/main" xmlns:r="http://schemas.openxmlformats.org/officeDocument/2006/relationships" xmlns:p="http://schemas.openxmlformats.org/presentationml/2006/main">
  <p:tag name="ORIGINALHEIGHT" val="124.5"/>
  <p:tag name="ORIGINALWIDTH" val="786"/>
  <p:tag name="OUTPUTDPI" val="1200"/>
  <p:tag name="LATEXADDIN" val="\documentclass{article}&#10;\usepackage{amsmath}&#10;\pagestyle{empty}&#10;\begin{document}&#10;&#10;$A = \{ 1, 2, 3, 4 \}$&#10;&#10;\end{document}"/>
  <p:tag name="IGUANATEXSIZE" val="28"/>
  <p:tag name="IGUANATEXCURSOR" val="99"/>
  <p:tag name="TRANSPARENCY" val="Verdadero"/>
  <p:tag name="FILENAME" val=""/>
  <p:tag name="INPUTTYPE" val="0"/>
  <p:tag name="LATEXENGINEID" val="0"/>
  <p:tag name="TEMPFOLDER" val="c:\temp\"/>
</p:tagLst>
</file>

<file path=ppt/tags/tag15.xml><?xml version="1.0" encoding="utf-8"?>
<p:tagLst xmlns:a="http://schemas.openxmlformats.org/drawingml/2006/main" xmlns:r="http://schemas.openxmlformats.org/officeDocument/2006/relationships" xmlns:p="http://schemas.openxmlformats.org/presentationml/2006/main">
  <p:tag name="ORIGINALHEIGHT" val="124.5"/>
  <p:tag name="ORIGINALWIDTH" val="671.25"/>
  <p:tag name="OUTPUTDPI" val="1200"/>
  <p:tag name="LATEXADDIN" val="\documentclass{article}&#10;\usepackage{amsmath}&#10;\pagestyle{empty}&#10;\begin{document}&#10;&#10;$C = \{ 1, 3, 4 \}$&#10;&#10;\end{document}"/>
  <p:tag name="IGUANATEXSIZE" val="28"/>
  <p:tag name="IGUANATEXCURSOR" val="95"/>
  <p:tag name="TRANSPARENCY" val="Verdadero"/>
  <p:tag name="FILENAME" val=""/>
  <p:tag name="INPUTTYPE" val="0"/>
  <p:tag name="LATEXENGINEID" val="0"/>
  <p:tag name="TEMPFOLDER" val="c:\temp\"/>
</p:tagLst>
</file>

<file path=ppt/tags/tag16.xml><?xml version="1.0" encoding="utf-8"?>
<p:tagLst xmlns:a="http://schemas.openxmlformats.org/drawingml/2006/main" xmlns:r="http://schemas.openxmlformats.org/officeDocument/2006/relationships" xmlns:p="http://schemas.openxmlformats.org/presentationml/2006/main">
  <p:tag name="ORIGINALHEIGHT" val="124.5"/>
  <p:tag name="ORIGINALWIDTH" val="681"/>
  <p:tag name="OUTPUTDPI" val="1200"/>
  <p:tag name="LATEXADDIN" val="\documentclass{article}&#10;\usepackage{amsmath}&#10;\pagestyle{empty}&#10;\begin{document}&#10;&#10;$D = \{ 1, 3, 5 \}$&#10;&#10;\end{document}"/>
  <p:tag name="IGUANATEXSIZE" val="28"/>
  <p:tag name="IGUANATEXCURSOR" val="97"/>
  <p:tag name="TRANSPARENCY" val="Verdadero"/>
  <p:tag name="FILENAME" val=""/>
  <p:tag name="INPUTTYPE" val="0"/>
  <p:tag name="LATEXENGINEID" val="0"/>
  <p:tag name="TEMPFOLDER" val="c:\temp\"/>
</p:tagLst>
</file>

<file path=ppt/tags/tag17.xml><?xml version="1.0" encoding="utf-8"?>
<p:tagLst xmlns:a="http://schemas.openxmlformats.org/drawingml/2006/main" xmlns:r="http://schemas.openxmlformats.org/officeDocument/2006/relationships" xmlns:p="http://schemas.openxmlformats.org/presentationml/2006/main">
  <p:tag name="ORIGINALHEIGHT" val="124.5"/>
  <p:tag name="ORIGINALWIDTH" val="558"/>
  <p:tag name="OUTPUTDPI" val="1200"/>
  <p:tag name="LATEXADDIN" val="\documentclass{article}&#10;\usepackage{amsmath}&#10;\pagestyle{empty}&#10;\begin{document}&#10;&#10;$B = \{ 1, 5 \}$&#10;&#10;\end{document}"/>
  <p:tag name="IGUANATEXSIZE" val="28"/>
  <p:tag name="IGUANATEXCURSOR" val="94"/>
  <p:tag name="TRANSPARENCY" val="Verdadero"/>
  <p:tag name="FILENAME" val=""/>
  <p:tag name="INPUTTYPE" val="0"/>
  <p:tag name="LATEXENGINEID" val="0"/>
  <p:tag name="TEMPFOLDER" val="c:\temp\"/>
</p:tagLst>
</file>

<file path=ppt/tags/tag18.xml><?xml version="1.0" encoding="utf-8"?>
<p:tagLst xmlns:a="http://schemas.openxmlformats.org/drawingml/2006/main" xmlns:r="http://schemas.openxmlformats.org/officeDocument/2006/relationships" xmlns:p="http://schemas.openxmlformats.org/presentationml/2006/main">
  <p:tag name="ORIGINALHEIGHT" val="134.25"/>
  <p:tag name="ORIGINALWIDTH" val="1003.5"/>
  <p:tag name="OUTPUTDPI" val="1200"/>
  <p:tag name="LATEXADDIN" val="\documentclass{article}&#10;\usepackage{amsmath}&#10;\pagestyle{empty}&#10;\begin{document}&#10;&#10;$A = \{R, s^2, s, CV \}$&#10;&#10;\end{document}"/>
  <p:tag name="IGUANATEXSIZE" val="28"/>
  <p:tag name="IGUANATEXCURSOR" val="104"/>
  <p:tag name="TRANSPARENCY" val="Verdadero"/>
  <p:tag name="FILENAME" val=""/>
  <p:tag name="INPUTTYPE" val="0"/>
  <p:tag name="LATEXENGINEID" val="0"/>
  <p:tag name="TEMPFOLDER" val="c:\temp\"/>
</p:tagLst>
</file>

<file path=ppt/tags/tag19.xml><?xml version="1.0" encoding="utf-8"?>
<p:tagLst xmlns:a="http://schemas.openxmlformats.org/drawingml/2006/main" xmlns:r="http://schemas.openxmlformats.org/officeDocument/2006/relationships" xmlns:p="http://schemas.openxmlformats.org/presentationml/2006/main">
  <p:tag name="ORIGINALHEIGHT" val="134.25"/>
  <p:tag name="ORIGINALWIDTH" val="859.5"/>
  <p:tag name="OUTPUTDPI" val="1200"/>
  <p:tag name="LATEXADDIN" val="\documentclass{article}&#10;\usepackage{amsmath}&#10;\pagestyle{empty}&#10;\begin{document}&#10;&#10;$B = \{s^2, s, CV \}$&#10;&#10;\end{document}"/>
  <p:tag name="IGUANATEXSIZE" val="28"/>
  <p:tag name="IGUANATEXCURSOR" val="88"/>
  <p:tag name="TRANSPARENCY" val="Verdadero"/>
  <p:tag name="FILENAME" val=""/>
  <p:tag name="INPUTTYPE" val="0"/>
  <p:tag name="LATEXENGINEID" val="0"/>
  <p:tag name="TEMPFOLDER" val="c:\temp\"/>
</p:tagLst>
</file>

<file path=ppt/tags/tag2.xml><?xml version="1.0" encoding="utf-8"?>
<p:tagLst xmlns:a="http://schemas.openxmlformats.org/drawingml/2006/main" xmlns:r="http://schemas.openxmlformats.org/officeDocument/2006/relationships" xmlns:p="http://schemas.openxmlformats.org/presentationml/2006/main">
  <p:tag name="ORIGINALHEIGHT" val="124.5"/>
  <p:tag name="ORIGINALWIDTH" val="962.25"/>
  <p:tag name="OUTPUTDPI" val="1200"/>
  <p:tag name="LATEXADDIN" val="\documentclass{article}&#10;\usepackage{amsmath}&#10;\pagestyle{empty}&#10;\begin{document}&#10;&#10;$P(\text{Alergia}) = 0.15$&#10;&#10;\end{document}"/>
  <p:tag name="IGUANATEXSIZE" val="40"/>
  <p:tag name="IGUANATEXCURSOR" val="105"/>
  <p:tag name="TRANSPARENCY" val="Verdadero"/>
  <p:tag name="FILENAME" val=""/>
  <p:tag name="INPUTTYPE" val="0"/>
  <p:tag name="LATEXENGINEID" val="0"/>
  <p:tag name="TEMPFOLDER" val="c:\temp\"/>
</p:tagLst>
</file>

<file path=ppt/tags/tag20.xml><?xml version="1.0" encoding="utf-8"?>
<p:tagLst xmlns:a="http://schemas.openxmlformats.org/drawingml/2006/main" xmlns:r="http://schemas.openxmlformats.org/officeDocument/2006/relationships" xmlns:p="http://schemas.openxmlformats.org/presentationml/2006/main">
  <p:tag name="ORIGINALHEIGHT" val="124.5"/>
  <p:tag name="ORIGINALWIDTH" val="1571.25"/>
  <p:tag name="OUTPUTDPI" val="1200"/>
  <p:tag name="LATEXADDIN" val="\documentclass{article}&#10;\usepackage{amsmath}&#10;\pagestyle{empty}&#10;\begin{document}&#10;&#10;$A \cup B = \{ x \; \vert \; x \in A \text{ o } x \in B \}$&#10;&#10;\end{document}"/>
  <p:tag name="IGUANATEXSIZE" val="36"/>
  <p:tag name="IGUANATEXCURSOR" val="136"/>
  <p:tag name="TRANSPARENCY" val="Verdadero"/>
  <p:tag name="FILENAME" val=""/>
  <p:tag name="INPUTTYPE" val="0"/>
  <p:tag name="LATEXENGINEID" val="0"/>
  <p:tag name="TEMPFOLDER" val="c:\temp\"/>
</p:tagLst>
</file>

<file path=ppt/tags/tag21.xml><?xml version="1.0" encoding="utf-8"?>
<p:tagLst xmlns:a="http://schemas.openxmlformats.org/drawingml/2006/main" xmlns:r="http://schemas.openxmlformats.org/officeDocument/2006/relationships" xmlns:p="http://schemas.openxmlformats.org/presentationml/2006/main">
  <p:tag name="ORIGINALHEIGHT" val="124.5"/>
  <p:tag name="ORIGINALWIDTH" val="786"/>
  <p:tag name="OUTPUTDPI" val="1200"/>
  <p:tag name="LATEXADDIN" val="\documentclass{article}&#10;\usepackage{amsmath}&#10;\pagestyle{empty}&#10;\begin{document}&#10;&#10;$A = \{ 1, 2, 3, 4 \}$&#10;&#10;\end{document}"/>
  <p:tag name="IGUANATEXSIZE" val="28"/>
  <p:tag name="IGUANATEXCURSOR" val="99"/>
  <p:tag name="TRANSPARENCY" val="Verdadero"/>
  <p:tag name="FILENAME" val=""/>
  <p:tag name="INPUTTYPE" val="0"/>
  <p:tag name="LATEXENGINEID" val="0"/>
  <p:tag name="TEMPFOLDER" val="c:\temp\"/>
</p:tagLst>
</file>

<file path=ppt/tags/tag22.xml><?xml version="1.0" encoding="utf-8"?>
<p:tagLst xmlns:a="http://schemas.openxmlformats.org/drawingml/2006/main" xmlns:r="http://schemas.openxmlformats.org/officeDocument/2006/relationships" xmlns:p="http://schemas.openxmlformats.org/presentationml/2006/main">
  <p:tag name="ORIGINALHEIGHT" val="124.5"/>
  <p:tag name="ORIGINALWIDTH" val="558"/>
  <p:tag name="OUTPUTDPI" val="1200"/>
  <p:tag name="LATEXADDIN" val="\documentclass{article}&#10;\usepackage{amsmath}&#10;\pagestyle{empty}&#10;\begin{document}&#10;&#10;$B = \{ 1, 5 \}$&#10;&#10;\end{document}"/>
  <p:tag name="IGUANATEXSIZE" val="28"/>
  <p:tag name="IGUANATEXCURSOR" val="94"/>
  <p:tag name="TRANSPARENCY" val="Verdadero"/>
  <p:tag name="FILENAME" val=""/>
  <p:tag name="INPUTTYPE" val="0"/>
  <p:tag name="LATEXENGINEID" val="0"/>
  <p:tag name="TEMPFOLDER" val="c:\temp\"/>
</p:tagLst>
</file>

<file path=ppt/tags/tag23.xml><?xml version="1.0" encoding="utf-8"?>
<p:tagLst xmlns:a="http://schemas.openxmlformats.org/drawingml/2006/main" xmlns:r="http://schemas.openxmlformats.org/officeDocument/2006/relationships" xmlns:p="http://schemas.openxmlformats.org/presentationml/2006/main">
  <p:tag name="ORIGINALHEIGHT" val="124.5"/>
  <p:tag name="ORIGINALWIDTH" val="1574.25"/>
  <p:tag name="OUTPUTDPI" val="1200"/>
  <p:tag name="LATEXADDIN" val="\documentclass{article}&#10;\usepackage{amsmath}&#10;\pagestyle{empty}&#10;\begin{document}&#10;&#10;$A \cap B = \{ x \; \vert \; x \in A \text{ y } x \in B \}$&#10;&#10;\end{document}"/>
  <p:tag name="IGUANATEXSIZE" val="36"/>
  <p:tag name="IGUANATEXCURSOR" val="87"/>
  <p:tag name="TRANSPARENCY" val="Verdadero"/>
  <p:tag name="FILENAME" val=""/>
  <p:tag name="INPUTTYPE" val="0"/>
  <p:tag name="LATEXENGINEID" val="0"/>
  <p:tag name="TEMPFOLDER" val="c:\temp\"/>
</p:tagLst>
</file>

<file path=ppt/tags/tag24.xml><?xml version="1.0" encoding="utf-8"?>
<p:tagLst xmlns:a="http://schemas.openxmlformats.org/drawingml/2006/main" xmlns:r="http://schemas.openxmlformats.org/officeDocument/2006/relationships" xmlns:p="http://schemas.openxmlformats.org/presentationml/2006/main">
  <p:tag name="ORIGINALHEIGHT" val="124.5"/>
  <p:tag name="ORIGINALWIDTH" val="786"/>
  <p:tag name="OUTPUTDPI" val="1200"/>
  <p:tag name="LATEXADDIN" val="\documentclass{article}&#10;\usepackage{amsmath}&#10;\pagestyle{empty}&#10;\begin{document}&#10;&#10;$A = \{ 1, 2, 3, 4 \}$&#10;&#10;\end{document}"/>
  <p:tag name="IGUANATEXSIZE" val="28"/>
  <p:tag name="IGUANATEXCURSOR" val="99"/>
  <p:tag name="TRANSPARENCY" val="Verdadero"/>
  <p:tag name="FILENAME" val=""/>
  <p:tag name="INPUTTYPE" val="0"/>
  <p:tag name="LATEXENGINEID" val="0"/>
  <p:tag name="TEMPFOLDER" val="c:\temp\"/>
</p:tagLst>
</file>

<file path=ppt/tags/tag25.xml><?xml version="1.0" encoding="utf-8"?>
<p:tagLst xmlns:a="http://schemas.openxmlformats.org/drawingml/2006/main" xmlns:r="http://schemas.openxmlformats.org/officeDocument/2006/relationships" xmlns:p="http://schemas.openxmlformats.org/presentationml/2006/main">
  <p:tag name="ORIGINALHEIGHT" val="124.5"/>
  <p:tag name="ORIGINALWIDTH" val="558"/>
  <p:tag name="OUTPUTDPI" val="1200"/>
  <p:tag name="LATEXADDIN" val="\documentclass{article}&#10;\usepackage{amsmath}&#10;\pagestyle{empty}&#10;\begin{document}&#10;&#10;$B = \{ 1, 5 \}$&#10;&#10;\end{document}"/>
  <p:tag name="IGUANATEXSIZE" val="28"/>
  <p:tag name="IGUANATEXCURSOR" val="94"/>
  <p:tag name="TRANSPARENCY" val="Verdadero"/>
  <p:tag name="FILENAME" val=""/>
  <p:tag name="INPUTTYPE" val="0"/>
  <p:tag name="LATEXENGINEID" val="0"/>
  <p:tag name="TEMPFOLDER" val="c:\temp\"/>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367.829"/>
  <p:tag name="LATEXADDIN" val="\documentclass{article}&#10;\usepackage{amsmath}&#10;\pagestyle{empty}&#10;\begin{document}&#10;&#10;$A' = \{ x \; \vert \; x \in U \text{ y } x \not \in A \}$&#10;&#10;\end{document}"/>
  <p:tag name="IGUANATEXSIZE" val="36"/>
  <p:tag name="IGUANATEXCURSOR" val="135"/>
  <p:tag name="TRANSPARENCY" val="Verdadero"/>
  <p:tag name="FILENAME" val=""/>
  <p:tag name="LATEXENGINEID" val="0"/>
  <p:tag name="TEMPFOLDER" val="c:\temp\"/>
  <p:tag name="LATEXFORMHEIGHT" val="312"/>
  <p:tag name="LATEXFORMWIDTH" val="384"/>
  <p:tag name="LATEXFORMWRAP" val="Verdadero"/>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579.6776"/>
  <p:tag name="LATEXADDIN" val="\documentclass{article}&#10;\usepackage{amsmath}&#10;\pagestyle{empty}&#10;\begin{document}&#10;&#10;$A', \; A^c \; \text{o} \; \bar{A}$&#10;&#10;\end{document}"/>
  <p:tag name="IGUANATEXSIZE" val="30"/>
  <p:tag name="IGUANATEXCURSOR" val="107"/>
  <p:tag name="TRANSPARENCY" val="Verdadero"/>
  <p:tag name="FILENAME" val=""/>
  <p:tag name="LATEXENGINEID" val="0"/>
  <p:tag name="TEMPFOLDER" val="c:\temp\"/>
  <p:tag name="LATEXFORMHEIGHT" val="312"/>
  <p:tag name="LATEXFORMWIDTH" val="384"/>
  <p:tag name="LATEXFORMWRAP" val="Verdadero"/>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RIGINALHEIGHT" val="124.5"/>
  <p:tag name="ORIGINALWIDTH" val="1376.25"/>
  <p:tag name="OUTPUTDPI" val="1200"/>
  <p:tag name="LATEXADDIN" val="\documentclass{article}&#10;\usepackage{amsmath}&#10;\usepackage{amsfonts}&#10;\pagestyle{empty}&#10;\begin{document}&#10;&#10;$B = \{ x \; \vert \; x \in \mathbb{R} \text{ y } x \geq 10 \}$&#10;&#10;\end{document}"/>
  <p:tag name="IGUANATEXSIZE" val="34"/>
  <p:tag name="IGUANATEXCURSOR" val="155"/>
  <p:tag name="TRANSPARENCY" val="Verdadero"/>
  <p:tag name="FILENAME" val=""/>
  <p:tag name="INPUTTYPE" val="0"/>
  <p:tag name="LATEXENGINEID" val="0"/>
  <p:tag name="TEMPFOLDER" val="c:\temp\"/>
</p:tagLst>
</file>

<file path=ppt/tags/tag4.xml><?xml version="1.0" encoding="utf-8"?>
<p:tagLst xmlns:a="http://schemas.openxmlformats.org/drawingml/2006/main" xmlns:r="http://schemas.openxmlformats.org/officeDocument/2006/relationships" xmlns:p="http://schemas.openxmlformats.org/presentationml/2006/main">
  <p:tag name="ORIGINALHEIGHT" val="94.5"/>
  <p:tag name="ORIGINALWIDTH" val="356.25"/>
  <p:tag name="OUTPUTDPI" val="1200"/>
  <p:tag name="LATEXADDIN" val="\documentclass{article}&#10;\usepackage{amsmath}&#10;\pagestyle{empty}&#10;\begin{document}&#10;&#10;$10 \in A$&#10;&#10;\end{document}"/>
  <p:tag name="IGUANATEXSIZE" val="36"/>
  <p:tag name="IGUANATEXCURSOR" val="85"/>
  <p:tag name="TRANSPARENCY" val="Verdadero"/>
  <p:tag name="FILENAME" val=""/>
  <p:tag name="INPUTTYPE" val="0"/>
  <p:tag name="LATEXENGINEID" val="0"/>
  <p:tag name="TEMPFOLDER" val="c:\temp\"/>
</p:tagLst>
</file>

<file path=ppt/tags/tag5.xml><?xml version="1.0" encoding="utf-8"?>
<p:tagLst xmlns:a="http://schemas.openxmlformats.org/drawingml/2006/main" xmlns:r="http://schemas.openxmlformats.org/officeDocument/2006/relationships" xmlns:p="http://schemas.openxmlformats.org/presentationml/2006/main">
  <p:tag name="ORIGINALHEIGHT" val="116.25"/>
  <p:tag name="ORIGINALWIDTH" val="356.25"/>
  <p:tag name="OUTPUTDPI" val="1200"/>
  <p:tag name="LATEXADDIN" val="\documentclass{article}&#10;\usepackage{amsmath}&#10;\pagestyle{empty}&#10;\begin{document}&#10;&#10;$11 \not \in A$&#10;&#10;\end{document}"/>
  <p:tag name="IGUANATEXSIZE" val="36"/>
  <p:tag name="IGUANATEXCURSOR" val="90"/>
  <p:tag name="TRANSPARENCY" val="Verdadero"/>
  <p:tag name="FILENAME" val=""/>
  <p:tag name="INPUTTYPE" val="0"/>
  <p:tag name="LATEXENGINEID" val="0"/>
  <p:tag name="TEMPFOLDER" val="c:\temp\"/>
</p:tagLst>
</file>

<file path=ppt/tags/tag6.xml><?xml version="1.0" encoding="utf-8"?>
<p:tagLst xmlns:a="http://schemas.openxmlformats.org/drawingml/2006/main" xmlns:r="http://schemas.openxmlformats.org/officeDocument/2006/relationships" xmlns:p="http://schemas.openxmlformats.org/presentationml/2006/main">
  <p:tag name="ORIGINALHEIGHT" val="124.5"/>
  <p:tag name="ORIGINALWIDTH" val="1318.5"/>
  <p:tag name="OUTPUTDPI" val="1200"/>
  <p:tag name="LATEXADDIN" val="\documentclass{article}&#10;\usepackage{amsmath}&#10;\usepackage{amsfonts}&#10;\pagestyle{empty}&#10;\begin{document}&#10;&#10;$A = \{ n \; \vert \; n \in \mathbb{N} \text{ y } n \leq 4 \}$&#10;&#10;\end{document}"/>
  <p:tag name="IGUANATEXSIZE" val="30"/>
  <p:tag name="IGUANATEXCURSOR" val="124"/>
  <p:tag name="TRANSPARENCY" val="Verdadero"/>
  <p:tag name="FILENAME" val=""/>
  <p:tag name="INPUTTYPE" val="0"/>
  <p:tag name="LATEXENGINEID" val="0"/>
  <p:tag name="TEMPFOLDER" val="c:\temp\"/>
</p:tagLst>
</file>

<file path=ppt/tags/tag7.xml><?xml version="1.0" encoding="utf-8"?>
<p:tagLst xmlns:a="http://schemas.openxmlformats.org/drawingml/2006/main" xmlns:r="http://schemas.openxmlformats.org/officeDocument/2006/relationships" xmlns:p="http://schemas.openxmlformats.org/presentationml/2006/main">
  <p:tag name="ORIGINALHEIGHT" val="124.5"/>
  <p:tag name="ORIGINALWIDTH" val="935.25"/>
  <p:tag name="OUTPUTDPI" val="1200"/>
  <p:tag name="LATEXADDIN" val="\documentclass{article}&#10;\usepackage{amsmath}&#10;\usepackage{amsfonts}&#10;\pagestyle{empty}&#10;\begin{document}&#10;&#10;$B = \{ 2n \; \vert \; n \in \mathbb{N}\}$&#10;&#10;\end{document}"/>
  <p:tag name="IGUANATEXSIZE" val="30"/>
  <p:tag name="IGUANATEXCURSOR" val="125"/>
  <p:tag name="TRANSPARENCY" val="Verdadero"/>
  <p:tag name="FILENAME" val=""/>
  <p:tag name="INPUTTYPE" val="0"/>
  <p:tag name="LATEXENGINEID" val="0"/>
  <p:tag name="TEMPFOLDER" val="c:\temp\"/>
</p:tagLst>
</file>

<file path=ppt/tags/tag8.xml><?xml version="1.0" encoding="utf-8"?>
<p:tagLst xmlns:a="http://schemas.openxmlformats.org/drawingml/2006/main" xmlns:r="http://schemas.openxmlformats.org/officeDocument/2006/relationships" xmlns:p="http://schemas.openxmlformats.org/presentationml/2006/main">
  <p:tag name="ORIGINALHEIGHT" val="273.75"/>
  <p:tag name="ORIGINALWIDTH" val="1233"/>
  <p:tag name="OUTPUTDPI" val="1200"/>
  <p:tag name="LATEXADDIN" val="\documentclass{article}&#10;\usepackage{amsmath}&#10;\usepackage{amsfonts}&#10;\pagestyle{empty}&#10;\begin{document}&#10;&#10;$ \begin{array}{lcl}&#10;   C &amp; = &amp; \{ n \; \vert \; n \in \mathbb{N} \\&#10;      &amp;   &amp; \text{ y } 2 &lt; n \leq 15 \}&#10;\end{array} $&#10;&#10;\end{document}"/>
  <p:tag name="IGUANATEXSIZE" val="26"/>
  <p:tag name="IGUANATEXCURSOR" val="179"/>
  <p:tag name="TRANSPARENCY" val="Verdadero"/>
  <p:tag name="FILENAME" val=""/>
  <p:tag name="INPUTTYPE" val="0"/>
  <p:tag name="LATEXENGINEID" val="0"/>
  <p:tag name="TEMPFOLDER" val="c:\temp\"/>
</p:tagLst>
</file>

<file path=ppt/tags/tag9.xml><?xml version="1.0" encoding="utf-8"?>
<p:tagLst xmlns:a="http://schemas.openxmlformats.org/drawingml/2006/main" xmlns:r="http://schemas.openxmlformats.org/officeDocument/2006/relationships" xmlns:p="http://schemas.openxmlformats.org/presentationml/2006/main">
  <p:tag name="ORIGINALHEIGHT" val="573"/>
  <p:tag name="ORIGINALWIDTH" val="1943.25"/>
  <p:tag name="OUTPUTDPI" val="1200"/>
  <p:tag name="LATEXADDIN" val="\documentclass{article}&#10;\usepackage{amsmath}&#10;\usepackage{amsfonts}&#10;\pagestyle{empty}&#10;\begin{document}&#10;&#10;$ \begin{array}{lcl}&#10;   E &amp; = &amp; \{ a_n \; \vert \; n \in \mathbb{N}, \\&#10;    &amp; &amp; a_n = 1 \text{, si } n = 1,2; \\&#10;    &amp; &amp; a_n = a_{n-1} + a_{n-2} \text{, si } n &gt; 2; \\&#10;    &amp; &amp; a_n \leq 200 \}&#10;\end{array} $&#10;&#10;\end{document}"/>
  <p:tag name="IGUANATEXSIZE" val="20"/>
  <p:tag name="IGUANATEXCURSOR" val="267"/>
  <p:tag name="TRANSPARENCY" val="Verdadero"/>
  <p:tag name="FILENAME" val=""/>
  <p:tag name="INPUTTYPE" val="0"/>
  <p:tag name="LATEXENGINEID" val="0"/>
  <p:tag name="TEMPFOLDER" val="c:\temp\"/>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urrencia">
  <a:themeElements>
    <a:clrScheme name="Transmisión de listas">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oncurrencia">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urrencia">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99772</TotalTime>
  <Words>7631</Words>
  <Application>Microsoft Office PowerPoint</Application>
  <PresentationFormat>Presentación en pantalla (16:9)</PresentationFormat>
  <Paragraphs>1508</Paragraphs>
  <Slides>151</Slides>
  <Notes>39</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151</vt:i4>
      </vt:variant>
    </vt:vector>
  </HeadingPairs>
  <TitlesOfParts>
    <vt:vector size="164" baseType="lpstr">
      <vt:lpstr>Arial Narrow</vt:lpstr>
      <vt:lpstr>Symbol</vt:lpstr>
      <vt:lpstr>Lucida Handwriting</vt:lpstr>
      <vt:lpstr>Verdana</vt:lpstr>
      <vt:lpstr>Calibri</vt:lpstr>
      <vt:lpstr>Wingdings 2</vt:lpstr>
      <vt:lpstr>Wingdings</vt:lpstr>
      <vt:lpstr>Wingdings 3</vt:lpstr>
      <vt:lpstr>Arial</vt:lpstr>
      <vt:lpstr>Cambria Math</vt:lpstr>
      <vt:lpstr>Times New Roman</vt:lpstr>
      <vt:lpstr>Lucida Sans Unicode</vt:lpstr>
      <vt:lpstr>Concurrencia</vt:lpstr>
      <vt:lpstr>Introducción a La Probabilidad</vt:lpstr>
      <vt:lpstr>Preliminares</vt:lpstr>
      <vt:lpstr>¿Cuándo es útil la probabilidad?</vt:lpstr>
      <vt:lpstr>Procesos aleatorios</vt:lpstr>
      <vt:lpstr>Procesos aleatorios</vt:lpstr>
      <vt:lpstr>Procesos aleatorios</vt:lpstr>
      <vt:lpstr>Procesos aleatorios</vt:lpstr>
      <vt:lpstr>Conceptos básicos de teoría de conjuntos</vt:lpstr>
      <vt:lpstr>Conjunto</vt:lpstr>
      <vt:lpstr>Ejemplo</vt:lpstr>
      <vt:lpstr>Ejemplo</vt:lpstr>
      <vt:lpstr>Presentación de PowerPoint</vt:lpstr>
      <vt:lpstr>Conjuntos y elementos</vt:lpstr>
      <vt:lpstr>Conjuntos y elementos</vt:lpstr>
      <vt:lpstr>Relación de pertenencia</vt:lpstr>
      <vt:lpstr>Ejemplo. Relación de pertenencia</vt:lpstr>
      <vt:lpstr>Negación de la relación de pertenencia</vt:lpstr>
      <vt:lpstr>Ejemplo. Negación de la relación de pertenencia</vt:lpstr>
      <vt:lpstr>Presentación de PowerPoint</vt:lpstr>
      <vt:lpstr>Notación de conjuntos</vt:lpstr>
      <vt:lpstr>Notación extensional de conjuntos</vt:lpstr>
      <vt:lpstr>Notación extensional</vt:lpstr>
      <vt:lpstr>Notación extensional</vt:lpstr>
      <vt:lpstr>Notación intencional de conjuntos</vt:lpstr>
      <vt:lpstr>Notación intencional de conjuntos</vt:lpstr>
      <vt:lpstr>Notación intencional de conjuntos</vt:lpstr>
      <vt:lpstr>Presentación de PowerPoint</vt:lpstr>
      <vt:lpstr>Subconjuntos</vt:lpstr>
      <vt:lpstr>Negación de la relación de subconjunto</vt:lpstr>
      <vt:lpstr>Ejemplo. Subconjuntos</vt:lpstr>
      <vt:lpstr>Ejemplo. Subconjuntos (pendiente)</vt:lpstr>
      <vt:lpstr>Ejemplo. Subconjuntos</vt:lpstr>
      <vt:lpstr>Igualdad de conjuntos</vt:lpstr>
      <vt:lpstr>Ejemplo. Igualdad de conjuntos</vt:lpstr>
      <vt:lpstr>Ejemplo. Igualdad de conjuntos</vt:lpstr>
      <vt:lpstr>Presentación de PowerPoint</vt:lpstr>
      <vt:lpstr>Universo y vacío</vt:lpstr>
      <vt:lpstr>Conjunto Universo</vt:lpstr>
      <vt:lpstr>Ejemplo</vt:lpstr>
      <vt:lpstr>Ejemplo</vt:lpstr>
      <vt:lpstr>Conjunto vacío</vt:lpstr>
      <vt:lpstr>Conjunto vacío</vt:lpstr>
      <vt:lpstr>Conjunto vacío. Ejemplo</vt:lpstr>
      <vt:lpstr>Conjunto vacío. Ejemplo</vt:lpstr>
      <vt:lpstr>Unión de conjuntos</vt:lpstr>
      <vt:lpstr>Unión de conjuntos</vt:lpstr>
      <vt:lpstr>Ejemplo</vt:lpstr>
      <vt:lpstr>Ejemplo</vt:lpstr>
      <vt:lpstr>Intersección de conjuntos</vt:lpstr>
      <vt:lpstr>Intersección de conjuntos</vt:lpstr>
      <vt:lpstr>Ejemplo</vt:lpstr>
      <vt:lpstr>Ejemplo</vt:lpstr>
      <vt:lpstr>Complemento de un conjunto</vt:lpstr>
      <vt:lpstr>Complemento de un conjunto</vt:lpstr>
      <vt:lpstr>Complemento de un conjunto</vt:lpstr>
      <vt:lpstr>Conceptos básicos de probabilidad</vt:lpstr>
      <vt:lpstr>Conceptos Básicos De Probabilidad</vt:lpstr>
      <vt:lpstr>Experimento</vt:lpstr>
      <vt:lpstr>Conceptos Básicos De Probabilidad</vt:lpstr>
      <vt:lpstr>Conceptos Básicos De Probabilidad</vt:lpstr>
      <vt:lpstr>Teoría de conjuntos vs teoría de la probabilidad</vt:lpstr>
      <vt:lpstr>Ejemplo</vt:lpstr>
      <vt:lpstr>Ejemplo</vt:lpstr>
      <vt:lpstr>Ejemplo</vt:lpstr>
      <vt:lpstr>Ejemplo</vt:lpstr>
      <vt:lpstr>Ejemplo</vt:lpstr>
      <vt:lpstr>Ejemplo</vt:lpstr>
      <vt:lpstr>Ejemplo</vt:lpstr>
      <vt:lpstr>Enfoques de la probabilidad </vt:lpstr>
      <vt:lpstr>Enfoques de la probabilidad</vt:lpstr>
      <vt:lpstr>Enfoque clásico o a priori</vt:lpstr>
      <vt:lpstr>Enfoque clásico o a priori Ejemplos</vt:lpstr>
      <vt:lpstr>Enfoque clásico o a priori Ejemplos</vt:lpstr>
      <vt:lpstr>Enfoque frecuentista o a posteriori o de verosimilitud</vt:lpstr>
      <vt:lpstr>Ejemplo. Enfoque frecuentista</vt:lpstr>
      <vt:lpstr>Ejemplo. Enfoque frecuentista </vt:lpstr>
      <vt:lpstr>Enfoque subjetivo o bayesiano</vt:lpstr>
      <vt:lpstr>Enfoque bayesiano Ejemplo</vt:lpstr>
      <vt:lpstr>Presentación de PowerPoint</vt:lpstr>
      <vt:lpstr>Presentación de PowerPoint</vt:lpstr>
      <vt:lpstr>Ejemplo 1a. Enfoque clásico</vt:lpstr>
      <vt:lpstr>Ejemplo 1b. Enfoque frecuentista</vt:lpstr>
      <vt:lpstr>Ejemplo 1c. Enfoque bayesiano</vt:lpstr>
      <vt:lpstr>Probabilidad Axiomática </vt:lpstr>
      <vt:lpstr>Probabilidad axiomática</vt:lpstr>
      <vt:lpstr>Esquema general de la probabilidad axiomática</vt:lpstr>
      <vt:lpstr>Esquema general de la probabilidad axiomática</vt:lpstr>
      <vt:lpstr>Función</vt:lpstr>
      <vt:lpstr>Función</vt:lpstr>
      <vt:lpstr>Función. Ejemplo</vt:lpstr>
      <vt:lpstr>Función. Ejemplo</vt:lpstr>
      <vt:lpstr>Función Algebraica. Ejemplo</vt:lpstr>
      <vt:lpstr>Función de conjuntos</vt:lpstr>
      <vt:lpstr>Función de conjuntos. Ejemplo</vt:lpstr>
      <vt:lpstr>Función de probabilidad</vt:lpstr>
      <vt:lpstr>Función de probabilidad. Ejemplo</vt:lpstr>
      <vt:lpstr>Esquema general de la probabilidad axiomática</vt:lpstr>
      <vt:lpstr>Axioma</vt:lpstr>
      <vt:lpstr>Axioma. Ejemplo</vt:lpstr>
      <vt:lpstr>Axioma. Ejemplo</vt:lpstr>
      <vt:lpstr>Axioma. Ejemplo</vt:lpstr>
      <vt:lpstr>Axioma</vt:lpstr>
      <vt:lpstr>Axiomas de la probabilidad</vt:lpstr>
      <vt:lpstr>Axiomas de la probabilidad</vt:lpstr>
      <vt:lpstr>Axiomas de la probabilidad</vt:lpstr>
      <vt:lpstr>Axiomas de la probabilidad</vt:lpstr>
      <vt:lpstr>Axiomas de la probabilidad</vt:lpstr>
      <vt:lpstr>Axiomas de la probabilidad</vt:lpstr>
      <vt:lpstr>Axiomas de la probabilidad</vt:lpstr>
      <vt:lpstr>Esquema general de la probabilidad axiomática</vt:lpstr>
      <vt:lpstr>Ejemplo</vt:lpstr>
      <vt:lpstr>Ejemplo</vt:lpstr>
      <vt:lpstr>Ejemplo</vt:lpstr>
      <vt:lpstr>Probabilidad del complemento de un evento</vt:lpstr>
      <vt:lpstr>Probabilidad del complemento de un evento</vt:lpstr>
      <vt:lpstr>Probabilidad del complemento de un evento</vt:lpstr>
      <vt:lpstr>Probabilidad del complemento de un evento</vt:lpstr>
      <vt:lpstr>Ejemplo. Mercadotecnia</vt:lpstr>
      <vt:lpstr>Ejemplo. Mercadotecnia</vt:lpstr>
      <vt:lpstr>Ejemplo. Ingeniería industrial</vt:lpstr>
      <vt:lpstr>Ejemplo. Ingeniería industrial</vt:lpstr>
      <vt:lpstr>Ejemplo. Ciencias de la salud</vt:lpstr>
      <vt:lpstr>Ejemplo. Ciencias de la salud</vt:lpstr>
      <vt:lpstr>Aplicaciones y Ejemplos</vt:lpstr>
      <vt:lpstr>Ejercicio</vt:lpstr>
      <vt:lpstr>Ejercicio</vt:lpstr>
      <vt:lpstr>Ejercicio</vt:lpstr>
      <vt:lpstr>Ejercicio</vt:lpstr>
      <vt:lpstr>Ejemplo</vt:lpstr>
      <vt:lpstr>Ejemplo</vt:lpstr>
      <vt:lpstr>Ejemplo</vt:lpstr>
      <vt:lpstr>Ejemplo</vt:lpstr>
      <vt:lpstr>Ejemplo</vt:lpstr>
      <vt:lpstr>Ejemplo</vt:lpstr>
      <vt:lpstr>Ejemplo</vt:lpstr>
      <vt:lpstr>Ejemplo</vt:lpstr>
      <vt:lpstr>Ejemplo</vt:lpstr>
      <vt:lpstr>Ejercicio</vt:lpstr>
      <vt:lpstr>Ejemplo</vt:lpstr>
      <vt:lpstr>Ejemplo</vt:lpstr>
      <vt:lpstr>Ejemplo</vt:lpstr>
      <vt:lpstr>Ejemplo</vt:lpstr>
      <vt:lpstr>Ejemplo</vt:lpstr>
      <vt:lpstr>Ejemplo</vt:lpstr>
      <vt:lpstr>Ejemplo</vt:lpstr>
      <vt:lpstr>Ejemplo</vt:lpstr>
      <vt:lpstr>Ejemplo</vt:lpstr>
      <vt:lpstr>Ejemplo</vt:lpstr>
      <vt:lpstr>Ejercicio</vt:lpstr>
      <vt:lpstr>Ejercicio</vt:lpstr>
      <vt:lpstr>Referencias</vt:lpstr>
    </vt:vector>
  </TitlesOfParts>
  <Company>CIMAT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Fundamentos De Probabilidad</dc:title>
  <dc:creator>cimat</dc:creator>
  <cp:lastModifiedBy>Paul Ramirez de la Cruz</cp:lastModifiedBy>
  <cp:revision>408</cp:revision>
  <cp:lastPrinted>1601-01-01T00:00:00Z</cp:lastPrinted>
  <dcterms:created xsi:type="dcterms:W3CDTF">2006-01-26T20:19:38Z</dcterms:created>
  <dcterms:modified xsi:type="dcterms:W3CDTF">2021-04-10T01:14:29Z</dcterms:modified>
</cp:coreProperties>
</file>